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7" r:id="rId1"/>
  </p:sldMasterIdLst>
  <p:notesMasterIdLst>
    <p:notesMasterId r:id="rId1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409" r:id="rId17"/>
    <p:sldId id="411" r:id="rId18"/>
    <p:sldId id="410" r:id="rId19"/>
    <p:sldId id="271" r:id="rId20"/>
    <p:sldId id="272" r:id="rId21"/>
    <p:sldId id="273" r:id="rId22"/>
    <p:sldId id="405" r:id="rId23"/>
    <p:sldId id="399" r:id="rId24"/>
    <p:sldId id="400" r:id="rId25"/>
    <p:sldId id="401" r:id="rId26"/>
    <p:sldId id="402" r:id="rId27"/>
    <p:sldId id="274" r:id="rId28"/>
    <p:sldId id="275" r:id="rId29"/>
    <p:sldId id="276" r:id="rId30"/>
    <p:sldId id="277" r:id="rId31"/>
    <p:sldId id="393" r:id="rId32"/>
    <p:sldId id="406" r:id="rId33"/>
    <p:sldId id="407" r:id="rId34"/>
    <p:sldId id="408" r:id="rId35"/>
    <p:sldId id="395" r:id="rId36"/>
    <p:sldId id="396" r:id="rId37"/>
    <p:sldId id="278" r:id="rId38"/>
    <p:sldId id="279" r:id="rId39"/>
    <p:sldId id="280" r:id="rId40"/>
    <p:sldId id="281" r:id="rId41"/>
    <p:sldId id="282" r:id="rId42"/>
    <p:sldId id="284" r:id="rId43"/>
    <p:sldId id="285" r:id="rId44"/>
    <p:sldId id="286" r:id="rId45"/>
    <p:sldId id="287" r:id="rId46"/>
    <p:sldId id="403" r:id="rId47"/>
    <p:sldId id="397" r:id="rId48"/>
    <p:sldId id="288" r:id="rId49"/>
    <p:sldId id="289" r:id="rId50"/>
    <p:sldId id="290" r:id="rId51"/>
    <p:sldId id="404" r:id="rId52"/>
    <p:sldId id="398" r:id="rId53"/>
    <p:sldId id="291" r:id="rId54"/>
    <p:sldId id="292" r:id="rId55"/>
    <p:sldId id="293" r:id="rId56"/>
    <p:sldId id="294" r:id="rId57"/>
    <p:sldId id="415" r:id="rId58"/>
    <p:sldId id="416" r:id="rId59"/>
    <p:sldId id="391" r:id="rId60"/>
    <p:sldId id="295" r:id="rId61"/>
    <p:sldId id="296" r:id="rId62"/>
    <p:sldId id="297" r:id="rId63"/>
    <p:sldId id="417" r:id="rId64"/>
    <p:sldId id="298" r:id="rId65"/>
    <p:sldId id="299" r:id="rId66"/>
    <p:sldId id="300" r:id="rId67"/>
    <p:sldId id="301" r:id="rId68"/>
    <p:sldId id="302" r:id="rId69"/>
    <p:sldId id="303" r:id="rId70"/>
    <p:sldId id="304" r:id="rId71"/>
    <p:sldId id="412" r:id="rId72"/>
    <p:sldId id="413" r:id="rId73"/>
    <p:sldId id="414" r:id="rId74"/>
    <p:sldId id="305" r:id="rId75"/>
    <p:sldId id="306" r:id="rId76"/>
    <p:sldId id="335" r:id="rId77"/>
    <p:sldId id="361" r:id="rId78"/>
    <p:sldId id="362" r:id="rId79"/>
    <p:sldId id="363" r:id="rId80"/>
    <p:sldId id="364" r:id="rId81"/>
    <p:sldId id="365" r:id="rId82"/>
    <p:sldId id="366" r:id="rId83"/>
    <p:sldId id="367" r:id="rId84"/>
    <p:sldId id="368" r:id="rId85"/>
    <p:sldId id="369" r:id="rId86"/>
    <p:sldId id="370" r:id="rId87"/>
    <p:sldId id="336" r:id="rId88"/>
    <p:sldId id="357" r:id="rId89"/>
    <p:sldId id="338" r:id="rId90"/>
    <p:sldId id="358" r:id="rId91"/>
    <p:sldId id="359" r:id="rId92"/>
    <p:sldId id="360" r:id="rId93"/>
    <p:sldId id="340" r:id="rId94"/>
    <p:sldId id="341" r:id="rId95"/>
    <p:sldId id="342" r:id="rId96"/>
    <p:sldId id="355" r:id="rId97"/>
    <p:sldId id="343" r:id="rId98"/>
    <p:sldId id="345" r:id="rId99"/>
    <p:sldId id="346" r:id="rId100"/>
    <p:sldId id="347" r:id="rId101"/>
    <p:sldId id="348" r:id="rId102"/>
    <p:sldId id="349" r:id="rId103"/>
    <p:sldId id="351" r:id="rId104"/>
    <p:sldId id="354" r:id="rId105"/>
    <p:sldId id="387" r:id="rId106"/>
    <p:sldId id="388" r:id="rId107"/>
    <p:sldId id="389" r:id="rId108"/>
    <p:sldId id="39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92" r:id="rId126"/>
  </p:sldIdLst>
  <p:sldSz cx="9144000" cy="6858000" type="screen4x3"/>
  <p:notesSz cx="9144000" cy="6858000"/>
  <p:embeddedFontLst>
    <p:embeddedFont>
      <p:font typeface="Trebuchet MS" pitchFamily="34" charset="0"/>
      <p:regular r:id="rId128"/>
      <p:bold r:id="rId129"/>
      <p:italic r:id="rId130"/>
      <p:boldItalic r:id="rId131"/>
    </p:embeddedFont>
    <p:embeddedFont>
      <p:font typeface="Calibri" pitchFamily="34" charset="0"/>
      <p:regular r:id="rId132"/>
      <p:bold r:id="rId133"/>
      <p:italic r:id="rId134"/>
      <p:boldItalic r:id="rId135"/>
    </p:embeddedFont>
    <p:embeddedFont>
      <p:font typeface="Wingdings 2" pitchFamily="18" charset="2"/>
      <p:regular r:id="rId1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4" d="100"/>
          <a:sy n="64" d="100"/>
        </p:scale>
        <p:origin x="-1482" y="-102"/>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6.fntdata"/><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7.fntdata"/><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font" Target="fonts/font2.fntdata"/><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5.fntdata"/><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3.fntdata"/><Relationship Id="rId13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4.fntdata"/><Relationship Id="rId136"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DEACB5AE-9101-4D56-86AE-E4282D772063}" type="datetimeFigureOut">
              <a:rPr lang="en-US" smtClean="0"/>
              <a:pPr/>
              <a:t>7/4/2020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7AE39E53-46DE-43D1-AD52-37032B445B3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AE39E53-46DE-43D1-AD52-37032B445B31}" type="slidenum">
              <a:rPr lang="en-US" smtClean="0"/>
              <a:pPr/>
              <a:t>121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1D8BD707-D9CF-40AE-B4C6-C98DA3205C09}" type="datetimeFigureOut">
              <a:rPr lang="en-US" smtClean="0"/>
              <a:pPr/>
              <a:t>7/4/2020</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7/4/2020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1D8BD707-D9CF-40AE-B4C6-C98DA3205C09}" type="datetimeFigureOut">
              <a:rPr lang="en-US" smtClean="0"/>
              <a:pPr/>
              <a:t>7/4/2020</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981200"/>
            <a:ext cx="3810000" cy="4114800"/>
          </a:xfrm>
        </p:spPr>
        <p:txBody>
          <a:bodyPr/>
          <a:lstStyle/>
          <a:p>
            <a:pPr lvl="0"/>
            <a:endParaRPr lang="en-CA"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48A833-09D6-405B-AC1B-CA42EE3F7AD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mtClean="0"/>
              <a:t>Click to edit Master title style</a:t>
            </a:r>
            <a:endParaRPr lang="en-CA"/>
          </a:p>
        </p:txBody>
      </p:sp>
      <p:sp>
        <p:nvSpPr>
          <p:cNvPr id="3" name="ClipArt Placeholder 2"/>
          <p:cNvSpPr>
            <a:spLocks noGrp="1"/>
          </p:cNvSpPr>
          <p:nvPr>
            <p:ph type="clipArt" sz="half" idx="1"/>
          </p:nvPr>
        </p:nvSpPr>
        <p:spPr>
          <a:xfrm>
            <a:off x="685800" y="1981200"/>
            <a:ext cx="3810000" cy="4114800"/>
          </a:xfrm>
        </p:spPr>
        <p:txBody>
          <a:bodyPr/>
          <a:lstStyle/>
          <a:p>
            <a:pPr lvl="0"/>
            <a:endParaRPr lang="en-CA"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CF4FB-41E0-4535-AB72-60595A5772E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7/4/2020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1D8BD707-D9CF-40AE-B4C6-C98DA3205C09}" type="datetimeFigureOut">
              <a:rPr lang="en-US" smtClean="0"/>
              <a:pPr/>
              <a:t>7/4/2020</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7/4/2020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7/4/2020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7/4/2020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1D8BD707-D9CF-40AE-B4C6-C98DA3205C09}" type="datetimeFigureOut">
              <a:rPr lang="en-US" smtClean="0"/>
              <a:pPr/>
              <a:t>7/4/2020</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7/4/2020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7/4/2020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5">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1D8BD707-D9CF-40AE-B4C6-C98DA3205C09}" type="datetimeFigureOut">
              <a:rPr lang="en-US" smtClean="0"/>
              <a:pPr/>
              <a:t>7/4/2020</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jpe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hyperlink" Target="http://catalog.nucleusinc.com/enlargeexhibit.php?ID=1038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2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1000" y="0"/>
            <a:ext cx="8458200" cy="6857999"/>
            <a:chOff x="-2741903" y="0"/>
            <a:chExt cx="13031181" cy="6857999"/>
          </a:xfrm>
        </p:grpSpPr>
        <p:pic>
          <p:nvPicPr>
            <p:cNvPr id="3" name="object 3"/>
            <p:cNvPicPr/>
            <p:nvPr/>
          </p:nvPicPr>
          <p:blipFill>
            <a:blip r:embed="rId2" cstate="print"/>
            <a:stretch>
              <a:fillRect/>
            </a:stretch>
          </p:blipFill>
          <p:spPr>
            <a:xfrm>
              <a:off x="0" y="0"/>
              <a:ext cx="9115045" cy="6857999"/>
            </a:xfrm>
            <a:prstGeom prst="rect">
              <a:avLst/>
            </a:prstGeom>
          </p:spPr>
        </p:pic>
        <p:pic>
          <p:nvPicPr>
            <p:cNvPr id="4" name="object 4"/>
            <p:cNvPicPr/>
            <p:nvPr/>
          </p:nvPicPr>
          <p:blipFill>
            <a:blip r:embed="rId3"/>
            <a:stretch>
              <a:fillRect/>
            </a:stretch>
          </p:blipFill>
          <p:spPr>
            <a:xfrm>
              <a:off x="-2741903" y="152400"/>
              <a:ext cx="13031181" cy="6477000"/>
            </a:xfrm>
            <a:prstGeom prst="rect">
              <a:avLst/>
            </a:prstGeom>
          </p:spPr>
        </p:pic>
        <p:pic>
          <p:nvPicPr>
            <p:cNvPr id="6" name="object 6"/>
            <p:cNvPicPr/>
            <p:nvPr/>
          </p:nvPicPr>
          <p:blipFill>
            <a:blip r:embed="rId4" cstate="print"/>
            <a:stretch>
              <a:fillRect/>
            </a:stretch>
          </p:blipFill>
          <p:spPr>
            <a:xfrm>
              <a:off x="2942844" y="1353311"/>
              <a:ext cx="3208020" cy="667512"/>
            </a:xfrm>
            <a:prstGeom prst="rect">
              <a:avLst/>
            </a:prstGeom>
          </p:spPr>
        </p:pic>
        <p:pic>
          <p:nvPicPr>
            <p:cNvPr id="7" name="object 7"/>
            <p:cNvPicPr/>
            <p:nvPr/>
          </p:nvPicPr>
          <p:blipFill>
            <a:blip r:embed="rId5" cstate="print"/>
            <a:stretch>
              <a:fillRect/>
            </a:stretch>
          </p:blipFill>
          <p:spPr>
            <a:xfrm>
              <a:off x="2927985" y="1338325"/>
              <a:ext cx="3192399" cy="652907"/>
            </a:xfrm>
            <a:prstGeom prst="rect">
              <a:avLst/>
            </a:prstGeom>
          </p:spPr>
        </p:pic>
        <p:pic>
          <p:nvPicPr>
            <p:cNvPr id="8" name="object 8"/>
            <p:cNvPicPr/>
            <p:nvPr/>
          </p:nvPicPr>
          <p:blipFill>
            <a:blip r:embed="rId6" cstate="print"/>
            <a:stretch>
              <a:fillRect/>
            </a:stretch>
          </p:blipFill>
          <p:spPr>
            <a:xfrm>
              <a:off x="6003798" y="1740026"/>
              <a:ext cx="122682" cy="127127"/>
            </a:xfrm>
            <a:prstGeom prst="rect">
              <a:avLst/>
            </a:prstGeom>
          </p:spPr>
        </p:pic>
        <p:pic>
          <p:nvPicPr>
            <p:cNvPr id="9" name="object 9"/>
            <p:cNvPicPr/>
            <p:nvPr/>
          </p:nvPicPr>
          <p:blipFill>
            <a:blip r:embed="rId7" cstate="print"/>
            <a:stretch>
              <a:fillRect/>
            </a:stretch>
          </p:blipFill>
          <p:spPr>
            <a:xfrm>
              <a:off x="3822826" y="1696466"/>
              <a:ext cx="131953" cy="108204"/>
            </a:xfrm>
            <a:prstGeom prst="rect">
              <a:avLst/>
            </a:prstGeom>
          </p:spPr>
        </p:pic>
        <p:pic>
          <p:nvPicPr>
            <p:cNvPr id="10" name="object 10"/>
            <p:cNvPicPr/>
            <p:nvPr/>
          </p:nvPicPr>
          <p:blipFill>
            <a:blip r:embed="rId8" cstate="print"/>
            <a:stretch>
              <a:fillRect/>
            </a:stretch>
          </p:blipFill>
          <p:spPr>
            <a:xfrm>
              <a:off x="4221861" y="1564386"/>
              <a:ext cx="155067" cy="226822"/>
            </a:xfrm>
            <a:prstGeom prst="rect">
              <a:avLst/>
            </a:prstGeom>
          </p:spPr>
        </p:pic>
        <p:pic>
          <p:nvPicPr>
            <p:cNvPr id="11" name="object 11"/>
            <p:cNvPicPr/>
            <p:nvPr/>
          </p:nvPicPr>
          <p:blipFill>
            <a:blip r:embed="rId9" cstate="print"/>
            <a:stretch>
              <a:fillRect/>
            </a:stretch>
          </p:blipFill>
          <p:spPr>
            <a:xfrm>
              <a:off x="4863973" y="1550669"/>
              <a:ext cx="152019" cy="96647"/>
            </a:xfrm>
            <a:prstGeom prst="rect">
              <a:avLst/>
            </a:prstGeom>
          </p:spPr>
        </p:pic>
        <p:sp>
          <p:nvSpPr>
            <p:cNvPr id="12" name="object 12"/>
            <p:cNvSpPr/>
            <p:nvPr/>
          </p:nvSpPr>
          <p:spPr>
            <a:xfrm>
              <a:off x="2927985" y="1338325"/>
              <a:ext cx="3001645" cy="653415"/>
            </a:xfrm>
            <a:custGeom>
              <a:avLst/>
              <a:gdLst/>
              <a:ahLst/>
              <a:cxnLst/>
              <a:rect l="l" t="t" r="r" b="b"/>
              <a:pathLst>
                <a:path w="3001645" h="653414">
                  <a:moveTo>
                    <a:pt x="2418334" y="152146"/>
                  </a:moveTo>
                  <a:lnTo>
                    <a:pt x="2421636" y="152146"/>
                  </a:lnTo>
                  <a:lnTo>
                    <a:pt x="2425065" y="152400"/>
                  </a:lnTo>
                  <a:lnTo>
                    <a:pt x="2428748" y="152781"/>
                  </a:lnTo>
                  <a:lnTo>
                    <a:pt x="2432557" y="153035"/>
                  </a:lnTo>
                  <a:lnTo>
                    <a:pt x="2436367" y="153670"/>
                  </a:lnTo>
                  <a:lnTo>
                    <a:pt x="2440304" y="154559"/>
                  </a:lnTo>
                  <a:lnTo>
                    <a:pt x="2444241" y="155448"/>
                  </a:lnTo>
                  <a:lnTo>
                    <a:pt x="2447798" y="156463"/>
                  </a:lnTo>
                  <a:lnTo>
                    <a:pt x="2450718" y="157607"/>
                  </a:lnTo>
                  <a:lnTo>
                    <a:pt x="2453766" y="158623"/>
                  </a:lnTo>
                  <a:lnTo>
                    <a:pt x="2460243" y="165226"/>
                  </a:lnTo>
                  <a:lnTo>
                    <a:pt x="2460879" y="166624"/>
                  </a:lnTo>
                  <a:lnTo>
                    <a:pt x="2461387" y="168656"/>
                  </a:lnTo>
                  <a:lnTo>
                    <a:pt x="2461894" y="171323"/>
                  </a:lnTo>
                  <a:lnTo>
                    <a:pt x="2462403" y="173989"/>
                  </a:lnTo>
                  <a:lnTo>
                    <a:pt x="2462784" y="177800"/>
                  </a:lnTo>
                  <a:lnTo>
                    <a:pt x="2463038" y="183007"/>
                  </a:lnTo>
                  <a:lnTo>
                    <a:pt x="2463291" y="188213"/>
                  </a:lnTo>
                  <a:lnTo>
                    <a:pt x="2463418" y="195325"/>
                  </a:lnTo>
                  <a:lnTo>
                    <a:pt x="2463418" y="204215"/>
                  </a:lnTo>
                  <a:lnTo>
                    <a:pt x="2463418" y="213233"/>
                  </a:lnTo>
                  <a:lnTo>
                    <a:pt x="2463165" y="220472"/>
                  </a:lnTo>
                  <a:lnTo>
                    <a:pt x="2462656" y="226187"/>
                  </a:lnTo>
                  <a:lnTo>
                    <a:pt x="2462149" y="231901"/>
                  </a:lnTo>
                  <a:lnTo>
                    <a:pt x="2461387" y="236347"/>
                  </a:lnTo>
                  <a:lnTo>
                    <a:pt x="2460370" y="239649"/>
                  </a:lnTo>
                  <a:lnTo>
                    <a:pt x="2459481" y="242824"/>
                  </a:lnTo>
                  <a:lnTo>
                    <a:pt x="2458085" y="245110"/>
                  </a:lnTo>
                  <a:lnTo>
                    <a:pt x="2456561" y="246252"/>
                  </a:lnTo>
                  <a:lnTo>
                    <a:pt x="2454910" y="247523"/>
                  </a:lnTo>
                  <a:lnTo>
                    <a:pt x="2452878" y="248158"/>
                  </a:lnTo>
                  <a:lnTo>
                    <a:pt x="2450338" y="248158"/>
                  </a:lnTo>
                  <a:lnTo>
                    <a:pt x="2448432" y="248158"/>
                  </a:lnTo>
                  <a:lnTo>
                    <a:pt x="2446147" y="247776"/>
                  </a:lnTo>
                  <a:lnTo>
                    <a:pt x="2443734" y="246887"/>
                  </a:lnTo>
                  <a:lnTo>
                    <a:pt x="2441193" y="245999"/>
                  </a:lnTo>
                  <a:lnTo>
                    <a:pt x="2438400" y="245110"/>
                  </a:lnTo>
                  <a:lnTo>
                    <a:pt x="2435352" y="244094"/>
                  </a:lnTo>
                  <a:lnTo>
                    <a:pt x="2432177" y="243077"/>
                  </a:lnTo>
                  <a:lnTo>
                    <a:pt x="2428748" y="242188"/>
                  </a:lnTo>
                  <a:lnTo>
                    <a:pt x="2425065" y="241300"/>
                  </a:lnTo>
                  <a:lnTo>
                    <a:pt x="2421381" y="240411"/>
                  </a:lnTo>
                  <a:lnTo>
                    <a:pt x="2417317" y="240029"/>
                  </a:lnTo>
                  <a:lnTo>
                    <a:pt x="2412745" y="240029"/>
                  </a:lnTo>
                  <a:lnTo>
                    <a:pt x="2407539" y="240029"/>
                  </a:lnTo>
                  <a:lnTo>
                    <a:pt x="2380995" y="252984"/>
                  </a:lnTo>
                  <a:lnTo>
                    <a:pt x="2375407" y="257428"/>
                  </a:lnTo>
                  <a:lnTo>
                    <a:pt x="2349057" y="290518"/>
                  </a:lnTo>
                  <a:lnTo>
                    <a:pt x="2343912" y="298323"/>
                  </a:lnTo>
                  <a:lnTo>
                    <a:pt x="2343912" y="505206"/>
                  </a:lnTo>
                  <a:lnTo>
                    <a:pt x="2343912" y="507746"/>
                  </a:lnTo>
                  <a:lnTo>
                    <a:pt x="2334132" y="516382"/>
                  </a:lnTo>
                  <a:lnTo>
                    <a:pt x="2330450" y="517651"/>
                  </a:lnTo>
                  <a:lnTo>
                    <a:pt x="2325751" y="518540"/>
                  </a:lnTo>
                  <a:lnTo>
                    <a:pt x="2319781" y="519175"/>
                  </a:lnTo>
                  <a:lnTo>
                    <a:pt x="2313813" y="519811"/>
                  </a:lnTo>
                  <a:lnTo>
                    <a:pt x="2306319" y="520191"/>
                  </a:lnTo>
                  <a:lnTo>
                    <a:pt x="2297049" y="520191"/>
                  </a:lnTo>
                  <a:lnTo>
                    <a:pt x="2287904" y="520191"/>
                  </a:lnTo>
                  <a:lnTo>
                    <a:pt x="2280285" y="519811"/>
                  </a:lnTo>
                  <a:lnTo>
                    <a:pt x="2274442" y="519175"/>
                  </a:lnTo>
                  <a:lnTo>
                    <a:pt x="2268474" y="518540"/>
                  </a:lnTo>
                  <a:lnTo>
                    <a:pt x="2263648" y="517651"/>
                  </a:lnTo>
                  <a:lnTo>
                    <a:pt x="2260091" y="516382"/>
                  </a:lnTo>
                  <a:lnTo>
                    <a:pt x="2256409" y="515238"/>
                  </a:lnTo>
                  <a:lnTo>
                    <a:pt x="2253868" y="513588"/>
                  </a:lnTo>
                  <a:lnTo>
                    <a:pt x="2252472" y="511810"/>
                  </a:lnTo>
                  <a:lnTo>
                    <a:pt x="2250948" y="509904"/>
                  </a:lnTo>
                  <a:lnTo>
                    <a:pt x="2250186" y="507746"/>
                  </a:lnTo>
                  <a:lnTo>
                    <a:pt x="2250186" y="505206"/>
                  </a:lnTo>
                  <a:lnTo>
                    <a:pt x="2250186" y="173354"/>
                  </a:lnTo>
                  <a:lnTo>
                    <a:pt x="2250186" y="170941"/>
                  </a:lnTo>
                  <a:lnTo>
                    <a:pt x="2250820" y="168656"/>
                  </a:lnTo>
                  <a:lnTo>
                    <a:pt x="2252091" y="166877"/>
                  </a:lnTo>
                  <a:lnTo>
                    <a:pt x="2253361" y="164973"/>
                  </a:lnTo>
                  <a:lnTo>
                    <a:pt x="2255519" y="163449"/>
                  </a:lnTo>
                  <a:lnTo>
                    <a:pt x="2258822" y="162178"/>
                  </a:lnTo>
                  <a:lnTo>
                    <a:pt x="2261997" y="160909"/>
                  </a:lnTo>
                  <a:lnTo>
                    <a:pt x="2266188" y="160020"/>
                  </a:lnTo>
                  <a:lnTo>
                    <a:pt x="2271267" y="159385"/>
                  </a:lnTo>
                  <a:lnTo>
                    <a:pt x="2276348" y="158750"/>
                  </a:lnTo>
                  <a:lnTo>
                    <a:pt x="2282698" y="158496"/>
                  </a:lnTo>
                  <a:lnTo>
                    <a:pt x="2290444" y="158496"/>
                  </a:lnTo>
                  <a:lnTo>
                    <a:pt x="2298318" y="158496"/>
                  </a:lnTo>
                  <a:lnTo>
                    <a:pt x="2304923" y="158750"/>
                  </a:lnTo>
                  <a:lnTo>
                    <a:pt x="2310129" y="159385"/>
                  </a:lnTo>
                  <a:lnTo>
                    <a:pt x="2315337" y="160020"/>
                  </a:lnTo>
                  <a:lnTo>
                    <a:pt x="2328291" y="166877"/>
                  </a:lnTo>
                  <a:lnTo>
                    <a:pt x="2329561" y="168656"/>
                  </a:lnTo>
                  <a:lnTo>
                    <a:pt x="2330195" y="170941"/>
                  </a:lnTo>
                  <a:lnTo>
                    <a:pt x="2330195" y="173354"/>
                  </a:lnTo>
                  <a:lnTo>
                    <a:pt x="2330195" y="214629"/>
                  </a:lnTo>
                  <a:lnTo>
                    <a:pt x="2354706" y="184023"/>
                  </a:lnTo>
                  <a:lnTo>
                    <a:pt x="2390648" y="156845"/>
                  </a:lnTo>
                  <a:lnTo>
                    <a:pt x="2411476" y="152146"/>
                  </a:lnTo>
                  <a:lnTo>
                    <a:pt x="2418334" y="152146"/>
                  </a:lnTo>
                  <a:close/>
                </a:path>
                <a:path w="3001645" h="653414">
                  <a:moveTo>
                    <a:pt x="2016125" y="152146"/>
                  </a:moveTo>
                  <a:lnTo>
                    <a:pt x="2054796" y="155209"/>
                  </a:lnTo>
                  <a:lnTo>
                    <a:pt x="2101488" y="171176"/>
                  </a:lnTo>
                  <a:lnTo>
                    <a:pt x="2135886" y="198500"/>
                  </a:lnTo>
                  <a:lnTo>
                    <a:pt x="2158728" y="235630"/>
                  </a:lnTo>
                  <a:lnTo>
                    <a:pt x="2170509" y="281098"/>
                  </a:lnTo>
                  <a:lnTo>
                    <a:pt x="2172716" y="314706"/>
                  </a:lnTo>
                  <a:lnTo>
                    <a:pt x="2172716" y="329691"/>
                  </a:lnTo>
                  <a:lnTo>
                    <a:pt x="2153030" y="363093"/>
                  </a:lnTo>
                  <a:lnTo>
                    <a:pt x="2144141" y="363093"/>
                  </a:lnTo>
                  <a:lnTo>
                    <a:pt x="1942084" y="363093"/>
                  </a:lnTo>
                  <a:lnTo>
                    <a:pt x="1947037" y="401574"/>
                  </a:lnTo>
                  <a:lnTo>
                    <a:pt x="1968946" y="436701"/>
                  </a:lnTo>
                  <a:lnTo>
                    <a:pt x="2010410" y="454199"/>
                  </a:lnTo>
                  <a:lnTo>
                    <a:pt x="2032889" y="455802"/>
                  </a:lnTo>
                  <a:lnTo>
                    <a:pt x="2044795" y="455568"/>
                  </a:lnTo>
                  <a:lnTo>
                    <a:pt x="2084964" y="450409"/>
                  </a:lnTo>
                  <a:lnTo>
                    <a:pt x="2124710" y="438912"/>
                  </a:lnTo>
                  <a:lnTo>
                    <a:pt x="2136648" y="434213"/>
                  </a:lnTo>
                  <a:lnTo>
                    <a:pt x="2141474" y="433070"/>
                  </a:lnTo>
                  <a:lnTo>
                    <a:pt x="2145156" y="433070"/>
                  </a:lnTo>
                  <a:lnTo>
                    <a:pt x="2147442" y="433070"/>
                  </a:lnTo>
                  <a:lnTo>
                    <a:pt x="2149348" y="433450"/>
                  </a:lnTo>
                  <a:lnTo>
                    <a:pt x="2150744" y="434339"/>
                  </a:lnTo>
                  <a:lnTo>
                    <a:pt x="2152268" y="435228"/>
                  </a:lnTo>
                  <a:lnTo>
                    <a:pt x="2153539" y="436752"/>
                  </a:lnTo>
                  <a:lnTo>
                    <a:pt x="2154554" y="439038"/>
                  </a:lnTo>
                  <a:lnTo>
                    <a:pt x="2155443" y="441198"/>
                  </a:lnTo>
                  <a:lnTo>
                    <a:pt x="2156205" y="444373"/>
                  </a:lnTo>
                  <a:lnTo>
                    <a:pt x="2156587" y="448563"/>
                  </a:lnTo>
                  <a:lnTo>
                    <a:pt x="2156967" y="452627"/>
                  </a:lnTo>
                  <a:lnTo>
                    <a:pt x="2157094" y="457708"/>
                  </a:lnTo>
                  <a:lnTo>
                    <a:pt x="2157094" y="463931"/>
                  </a:lnTo>
                  <a:lnTo>
                    <a:pt x="2157094" y="469391"/>
                  </a:lnTo>
                  <a:lnTo>
                    <a:pt x="2156967" y="474090"/>
                  </a:lnTo>
                  <a:lnTo>
                    <a:pt x="2156714" y="477900"/>
                  </a:lnTo>
                  <a:lnTo>
                    <a:pt x="2156460" y="481711"/>
                  </a:lnTo>
                  <a:lnTo>
                    <a:pt x="2156079" y="485013"/>
                  </a:lnTo>
                  <a:lnTo>
                    <a:pt x="2155570" y="487807"/>
                  </a:lnTo>
                  <a:lnTo>
                    <a:pt x="2155190" y="490474"/>
                  </a:lnTo>
                  <a:lnTo>
                    <a:pt x="2149475" y="499999"/>
                  </a:lnTo>
                  <a:lnTo>
                    <a:pt x="2147824" y="501776"/>
                  </a:lnTo>
                  <a:lnTo>
                    <a:pt x="2108707" y="515874"/>
                  </a:lnTo>
                  <a:lnTo>
                    <a:pt x="2070480" y="523239"/>
                  </a:lnTo>
                  <a:lnTo>
                    <a:pt x="2024252" y="526414"/>
                  </a:lnTo>
                  <a:lnTo>
                    <a:pt x="2002823" y="525722"/>
                  </a:lnTo>
                  <a:lnTo>
                    <a:pt x="1964013" y="520146"/>
                  </a:lnTo>
                  <a:lnTo>
                    <a:pt x="1916176" y="501253"/>
                  </a:lnTo>
                  <a:lnTo>
                    <a:pt x="1880598" y="469364"/>
                  </a:lnTo>
                  <a:lnTo>
                    <a:pt x="1857755" y="424179"/>
                  </a:lnTo>
                  <a:lnTo>
                    <a:pt x="1849580" y="386556"/>
                  </a:lnTo>
                  <a:lnTo>
                    <a:pt x="1846834" y="343026"/>
                  </a:lnTo>
                  <a:lnTo>
                    <a:pt x="1847550" y="321456"/>
                  </a:lnTo>
                  <a:lnTo>
                    <a:pt x="1853316" y="281555"/>
                  </a:lnTo>
                  <a:lnTo>
                    <a:pt x="1872472" y="230393"/>
                  </a:lnTo>
                  <a:lnTo>
                    <a:pt x="1903414" y="191301"/>
                  </a:lnTo>
                  <a:lnTo>
                    <a:pt x="1945259" y="165226"/>
                  </a:lnTo>
                  <a:lnTo>
                    <a:pt x="1996908" y="152957"/>
                  </a:lnTo>
                  <a:lnTo>
                    <a:pt x="2016125" y="152146"/>
                  </a:lnTo>
                  <a:close/>
                </a:path>
                <a:path w="3001645" h="653414">
                  <a:moveTo>
                    <a:pt x="1405381" y="152146"/>
                  </a:moveTo>
                  <a:lnTo>
                    <a:pt x="1453959" y="160236"/>
                  </a:lnTo>
                  <a:lnTo>
                    <a:pt x="1490757" y="183451"/>
                  </a:lnTo>
                  <a:lnTo>
                    <a:pt x="1516816" y="218719"/>
                  </a:lnTo>
                  <a:lnTo>
                    <a:pt x="1532889" y="263778"/>
                  </a:lnTo>
                  <a:lnTo>
                    <a:pt x="1539908" y="315964"/>
                  </a:lnTo>
                  <a:lnTo>
                    <a:pt x="1540382" y="334518"/>
                  </a:lnTo>
                  <a:lnTo>
                    <a:pt x="1539787" y="356088"/>
                  </a:lnTo>
                  <a:lnTo>
                    <a:pt x="1535025" y="395989"/>
                  </a:lnTo>
                  <a:lnTo>
                    <a:pt x="1519205" y="447166"/>
                  </a:lnTo>
                  <a:lnTo>
                    <a:pt x="1493480" y="486487"/>
                  </a:lnTo>
                  <a:lnTo>
                    <a:pt x="1457832" y="513079"/>
                  </a:lnTo>
                  <a:lnTo>
                    <a:pt x="1412630" y="525581"/>
                  </a:lnTo>
                  <a:lnTo>
                    <a:pt x="1395602" y="526414"/>
                  </a:lnTo>
                  <a:lnTo>
                    <a:pt x="1388508" y="526246"/>
                  </a:lnTo>
                  <a:lnTo>
                    <a:pt x="1345564" y="515112"/>
                  </a:lnTo>
                  <a:lnTo>
                    <a:pt x="1311719" y="491489"/>
                  </a:lnTo>
                  <a:lnTo>
                    <a:pt x="1299972" y="480695"/>
                  </a:lnTo>
                  <a:lnTo>
                    <a:pt x="1299972" y="636904"/>
                  </a:lnTo>
                  <a:lnTo>
                    <a:pt x="1299972" y="639445"/>
                  </a:lnTo>
                  <a:lnTo>
                    <a:pt x="1299337" y="641731"/>
                  </a:lnTo>
                  <a:lnTo>
                    <a:pt x="1297813" y="643636"/>
                  </a:lnTo>
                  <a:lnTo>
                    <a:pt x="1296289" y="645668"/>
                  </a:lnTo>
                  <a:lnTo>
                    <a:pt x="1275841" y="651890"/>
                  </a:lnTo>
                  <a:lnTo>
                    <a:pt x="1269873" y="652652"/>
                  </a:lnTo>
                  <a:lnTo>
                    <a:pt x="1262379" y="652907"/>
                  </a:lnTo>
                  <a:lnTo>
                    <a:pt x="1253109" y="652907"/>
                  </a:lnTo>
                  <a:lnTo>
                    <a:pt x="1243964" y="652907"/>
                  </a:lnTo>
                  <a:lnTo>
                    <a:pt x="1236344" y="652652"/>
                  </a:lnTo>
                  <a:lnTo>
                    <a:pt x="1230502" y="651890"/>
                  </a:lnTo>
                  <a:lnTo>
                    <a:pt x="1224534" y="651128"/>
                  </a:lnTo>
                  <a:lnTo>
                    <a:pt x="1219707" y="650113"/>
                  </a:lnTo>
                  <a:lnTo>
                    <a:pt x="1216152" y="648715"/>
                  </a:lnTo>
                  <a:lnTo>
                    <a:pt x="1212468" y="647319"/>
                  </a:lnTo>
                  <a:lnTo>
                    <a:pt x="1209928" y="645668"/>
                  </a:lnTo>
                  <a:lnTo>
                    <a:pt x="1208531" y="643636"/>
                  </a:lnTo>
                  <a:lnTo>
                    <a:pt x="1207007" y="641731"/>
                  </a:lnTo>
                  <a:lnTo>
                    <a:pt x="1206245" y="639445"/>
                  </a:lnTo>
                  <a:lnTo>
                    <a:pt x="1206245" y="636904"/>
                  </a:lnTo>
                  <a:lnTo>
                    <a:pt x="1206245" y="173354"/>
                  </a:lnTo>
                  <a:lnTo>
                    <a:pt x="1206245" y="170941"/>
                  </a:lnTo>
                  <a:lnTo>
                    <a:pt x="1206880" y="168656"/>
                  </a:lnTo>
                  <a:lnTo>
                    <a:pt x="1208151" y="166877"/>
                  </a:lnTo>
                  <a:lnTo>
                    <a:pt x="1209420" y="164973"/>
                  </a:lnTo>
                  <a:lnTo>
                    <a:pt x="1226947" y="159385"/>
                  </a:lnTo>
                  <a:lnTo>
                    <a:pt x="1232027" y="158750"/>
                  </a:lnTo>
                  <a:lnTo>
                    <a:pt x="1238377" y="158496"/>
                  </a:lnTo>
                  <a:lnTo>
                    <a:pt x="1246124" y="158496"/>
                  </a:lnTo>
                  <a:lnTo>
                    <a:pt x="1253489" y="158496"/>
                  </a:lnTo>
                  <a:lnTo>
                    <a:pt x="1259839" y="158750"/>
                  </a:lnTo>
                  <a:lnTo>
                    <a:pt x="1264919" y="159385"/>
                  </a:lnTo>
                  <a:lnTo>
                    <a:pt x="1270000" y="160020"/>
                  </a:lnTo>
                  <a:lnTo>
                    <a:pt x="1274064" y="160909"/>
                  </a:lnTo>
                  <a:lnTo>
                    <a:pt x="1277112" y="162178"/>
                  </a:lnTo>
                  <a:lnTo>
                    <a:pt x="1280287" y="163449"/>
                  </a:lnTo>
                  <a:lnTo>
                    <a:pt x="1282445" y="164973"/>
                  </a:lnTo>
                  <a:lnTo>
                    <a:pt x="1283715" y="166877"/>
                  </a:lnTo>
                  <a:lnTo>
                    <a:pt x="1284859" y="168656"/>
                  </a:lnTo>
                  <a:lnTo>
                    <a:pt x="1285493" y="170941"/>
                  </a:lnTo>
                  <a:lnTo>
                    <a:pt x="1285493" y="173354"/>
                  </a:lnTo>
                  <a:lnTo>
                    <a:pt x="1285493" y="212471"/>
                  </a:lnTo>
                  <a:lnTo>
                    <a:pt x="1313941" y="186182"/>
                  </a:lnTo>
                  <a:lnTo>
                    <a:pt x="1349752" y="163687"/>
                  </a:lnTo>
                  <a:lnTo>
                    <a:pt x="1388348" y="153082"/>
                  </a:lnTo>
                  <a:lnTo>
                    <a:pt x="1396740" y="152382"/>
                  </a:lnTo>
                  <a:lnTo>
                    <a:pt x="1405381" y="152146"/>
                  </a:lnTo>
                  <a:close/>
                </a:path>
                <a:path w="3001645" h="653414">
                  <a:moveTo>
                    <a:pt x="965962" y="152146"/>
                  </a:moveTo>
                  <a:lnTo>
                    <a:pt x="1018218" y="156432"/>
                  </a:lnTo>
                  <a:lnTo>
                    <a:pt x="1058037" y="169465"/>
                  </a:lnTo>
                  <a:lnTo>
                    <a:pt x="1093803" y="201358"/>
                  </a:lnTo>
                  <a:lnTo>
                    <a:pt x="1107985" y="237023"/>
                  </a:lnTo>
                  <a:lnTo>
                    <a:pt x="1112647" y="283083"/>
                  </a:lnTo>
                  <a:lnTo>
                    <a:pt x="1112647" y="506349"/>
                  </a:lnTo>
                  <a:lnTo>
                    <a:pt x="1112647" y="509904"/>
                  </a:lnTo>
                  <a:lnTo>
                    <a:pt x="1097152" y="518795"/>
                  </a:lnTo>
                  <a:lnTo>
                    <a:pt x="1091818" y="519684"/>
                  </a:lnTo>
                  <a:lnTo>
                    <a:pt x="1083944" y="520191"/>
                  </a:lnTo>
                  <a:lnTo>
                    <a:pt x="1073530" y="520191"/>
                  </a:lnTo>
                  <a:lnTo>
                    <a:pt x="1062354" y="520191"/>
                  </a:lnTo>
                  <a:lnTo>
                    <a:pt x="1054227" y="519684"/>
                  </a:lnTo>
                  <a:lnTo>
                    <a:pt x="1049147" y="518795"/>
                  </a:lnTo>
                  <a:lnTo>
                    <a:pt x="1044066" y="517906"/>
                  </a:lnTo>
                  <a:lnTo>
                    <a:pt x="1040511" y="516509"/>
                  </a:lnTo>
                  <a:lnTo>
                    <a:pt x="1038351" y="514603"/>
                  </a:lnTo>
                  <a:lnTo>
                    <a:pt x="1036319" y="512572"/>
                  </a:lnTo>
                  <a:lnTo>
                    <a:pt x="1035176" y="509904"/>
                  </a:lnTo>
                  <a:lnTo>
                    <a:pt x="1035176" y="506349"/>
                  </a:lnTo>
                  <a:lnTo>
                    <a:pt x="1035176" y="479933"/>
                  </a:lnTo>
                  <a:lnTo>
                    <a:pt x="1001279" y="507436"/>
                  </a:lnTo>
                  <a:lnTo>
                    <a:pt x="960850" y="523367"/>
                  </a:lnTo>
                  <a:lnTo>
                    <a:pt x="930275" y="526414"/>
                  </a:lnTo>
                  <a:lnTo>
                    <a:pt x="917319" y="525986"/>
                  </a:lnTo>
                  <a:lnTo>
                    <a:pt x="871071" y="515701"/>
                  </a:lnTo>
                  <a:lnTo>
                    <a:pt x="835763" y="491922"/>
                  </a:lnTo>
                  <a:lnTo>
                    <a:pt x="814353" y="454953"/>
                  </a:lnTo>
                  <a:lnTo>
                    <a:pt x="809370" y="418591"/>
                  </a:lnTo>
                  <a:lnTo>
                    <a:pt x="810083" y="404516"/>
                  </a:lnTo>
                  <a:lnTo>
                    <a:pt x="827079" y="357903"/>
                  </a:lnTo>
                  <a:lnTo>
                    <a:pt x="866513" y="326239"/>
                  </a:lnTo>
                  <a:lnTo>
                    <a:pt x="910589" y="312165"/>
                  </a:lnTo>
                  <a:lnTo>
                    <a:pt x="966882" y="305861"/>
                  </a:lnTo>
                  <a:lnTo>
                    <a:pt x="988313" y="305435"/>
                  </a:lnTo>
                  <a:lnTo>
                    <a:pt x="1020699" y="305435"/>
                  </a:lnTo>
                  <a:lnTo>
                    <a:pt x="1020699" y="285369"/>
                  </a:lnTo>
                  <a:lnTo>
                    <a:pt x="1011936" y="243712"/>
                  </a:lnTo>
                  <a:lnTo>
                    <a:pt x="1007110" y="238506"/>
                  </a:lnTo>
                  <a:lnTo>
                    <a:pt x="1002284" y="233299"/>
                  </a:lnTo>
                  <a:lnTo>
                    <a:pt x="957834" y="223265"/>
                  </a:lnTo>
                  <a:lnTo>
                    <a:pt x="946427" y="223579"/>
                  </a:lnTo>
                  <a:lnTo>
                    <a:pt x="907022" y="231118"/>
                  </a:lnTo>
                  <a:lnTo>
                    <a:pt x="870457" y="246030"/>
                  </a:lnTo>
                  <a:lnTo>
                    <a:pt x="853439" y="255015"/>
                  </a:lnTo>
                  <a:lnTo>
                    <a:pt x="848360" y="256666"/>
                  </a:lnTo>
                  <a:lnTo>
                    <a:pt x="844295" y="256666"/>
                  </a:lnTo>
                  <a:lnTo>
                    <a:pt x="841628" y="256666"/>
                  </a:lnTo>
                  <a:lnTo>
                    <a:pt x="839215" y="255904"/>
                  </a:lnTo>
                  <a:lnTo>
                    <a:pt x="827659" y="224789"/>
                  </a:lnTo>
                  <a:lnTo>
                    <a:pt x="827659" y="219075"/>
                  </a:lnTo>
                  <a:lnTo>
                    <a:pt x="827659" y="211454"/>
                  </a:lnTo>
                  <a:lnTo>
                    <a:pt x="828166" y="205359"/>
                  </a:lnTo>
                  <a:lnTo>
                    <a:pt x="829437" y="200913"/>
                  </a:lnTo>
                  <a:lnTo>
                    <a:pt x="830706" y="196469"/>
                  </a:lnTo>
                  <a:lnTo>
                    <a:pt x="833119" y="192404"/>
                  </a:lnTo>
                  <a:lnTo>
                    <a:pt x="836549" y="188849"/>
                  </a:lnTo>
                  <a:lnTo>
                    <a:pt x="839977" y="185165"/>
                  </a:lnTo>
                  <a:lnTo>
                    <a:pt x="876837" y="167677"/>
                  </a:lnTo>
                  <a:lnTo>
                    <a:pt x="923416" y="155701"/>
                  </a:lnTo>
                  <a:lnTo>
                    <a:pt x="955081" y="152362"/>
                  </a:lnTo>
                  <a:lnTo>
                    <a:pt x="965962" y="152146"/>
                  </a:lnTo>
                  <a:close/>
                </a:path>
                <a:path w="3001645" h="653414">
                  <a:moveTo>
                    <a:pt x="1674114" y="70993"/>
                  </a:moveTo>
                  <a:lnTo>
                    <a:pt x="1683385" y="70993"/>
                  </a:lnTo>
                  <a:lnTo>
                    <a:pt x="1691004" y="71374"/>
                  </a:lnTo>
                  <a:lnTo>
                    <a:pt x="1697101" y="72009"/>
                  </a:lnTo>
                  <a:lnTo>
                    <a:pt x="1703069" y="72644"/>
                  </a:lnTo>
                  <a:lnTo>
                    <a:pt x="1707895" y="73533"/>
                  </a:lnTo>
                  <a:lnTo>
                    <a:pt x="1711325" y="74929"/>
                  </a:lnTo>
                  <a:lnTo>
                    <a:pt x="1714880" y="76326"/>
                  </a:lnTo>
                  <a:lnTo>
                    <a:pt x="1717293" y="77977"/>
                  </a:lnTo>
                  <a:lnTo>
                    <a:pt x="1718817" y="80010"/>
                  </a:lnTo>
                  <a:lnTo>
                    <a:pt x="1720341" y="81914"/>
                  </a:lnTo>
                  <a:lnTo>
                    <a:pt x="1720977" y="84200"/>
                  </a:lnTo>
                  <a:lnTo>
                    <a:pt x="1720977" y="86613"/>
                  </a:lnTo>
                  <a:lnTo>
                    <a:pt x="1720977" y="160654"/>
                  </a:lnTo>
                  <a:lnTo>
                    <a:pt x="1793239" y="160654"/>
                  </a:lnTo>
                  <a:lnTo>
                    <a:pt x="1795652" y="160654"/>
                  </a:lnTo>
                  <a:lnTo>
                    <a:pt x="1797812" y="161289"/>
                  </a:lnTo>
                  <a:lnTo>
                    <a:pt x="1799716" y="162560"/>
                  </a:lnTo>
                  <a:lnTo>
                    <a:pt x="1801622" y="163829"/>
                  </a:lnTo>
                  <a:lnTo>
                    <a:pt x="1803145" y="165862"/>
                  </a:lnTo>
                  <a:lnTo>
                    <a:pt x="1808099" y="191515"/>
                  </a:lnTo>
                  <a:lnTo>
                    <a:pt x="1808099" y="198627"/>
                  </a:lnTo>
                  <a:lnTo>
                    <a:pt x="1798319" y="236600"/>
                  </a:lnTo>
                  <a:lnTo>
                    <a:pt x="1793620" y="236600"/>
                  </a:lnTo>
                  <a:lnTo>
                    <a:pt x="1720977" y="236600"/>
                  </a:lnTo>
                  <a:lnTo>
                    <a:pt x="1720977" y="392557"/>
                  </a:lnTo>
                  <a:lnTo>
                    <a:pt x="1721522" y="405247"/>
                  </a:lnTo>
                  <a:lnTo>
                    <a:pt x="1741519" y="443420"/>
                  </a:lnTo>
                  <a:lnTo>
                    <a:pt x="1760092" y="446786"/>
                  </a:lnTo>
                  <a:lnTo>
                    <a:pt x="1765045" y="446786"/>
                  </a:lnTo>
                  <a:lnTo>
                    <a:pt x="1794002" y="438658"/>
                  </a:lnTo>
                  <a:lnTo>
                    <a:pt x="1795906" y="438276"/>
                  </a:lnTo>
                  <a:lnTo>
                    <a:pt x="1797685" y="438276"/>
                  </a:lnTo>
                  <a:lnTo>
                    <a:pt x="1799209" y="438276"/>
                  </a:lnTo>
                  <a:lnTo>
                    <a:pt x="1800605" y="438658"/>
                  </a:lnTo>
                  <a:lnTo>
                    <a:pt x="1808099" y="465582"/>
                  </a:lnTo>
                  <a:lnTo>
                    <a:pt x="1808099" y="472566"/>
                  </a:lnTo>
                  <a:lnTo>
                    <a:pt x="1808099" y="483488"/>
                  </a:lnTo>
                  <a:lnTo>
                    <a:pt x="1807464" y="491744"/>
                  </a:lnTo>
                  <a:lnTo>
                    <a:pt x="1806066" y="497586"/>
                  </a:lnTo>
                  <a:lnTo>
                    <a:pt x="1804669" y="503427"/>
                  </a:lnTo>
                  <a:lnTo>
                    <a:pt x="1802891" y="507491"/>
                  </a:lnTo>
                  <a:lnTo>
                    <a:pt x="1800605" y="509904"/>
                  </a:lnTo>
                  <a:lnTo>
                    <a:pt x="1798447" y="512318"/>
                  </a:lnTo>
                  <a:lnTo>
                    <a:pt x="1756537" y="524256"/>
                  </a:lnTo>
                  <a:lnTo>
                    <a:pt x="1749805" y="525018"/>
                  </a:lnTo>
                  <a:lnTo>
                    <a:pt x="1742820" y="525399"/>
                  </a:lnTo>
                  <a:lnTo>
                    <a:pt x="1735963" y="525399"/>
                  </a:lnTo>
                  <a:lnTo>
                    <a:pt x="1687576" y="518287"/>
                  </a:lnTo>
                  <a:lnTo>
                    <a:pt x="1653666" y="496570"/>
                  </a:lnTo>
                  <a:lnTo>
                    <a:pt x="1633981" y="459486"/>
                  </a:lnTo>
                  <a:lnTo>
                    <a:pt x="1628034" y="421391"/>
                  </a:lnTo>
                  <a:lnTo>
                    <a:pt x="1627631" y="406653"/>
                  </a:lnTo>
                  <a:lnTo>
                    <a:pt x="1627631" y="236600"/>
                  </a:lnTo>
                  <a:lnTo>
                    <a:pt x="1587880" y="236600"/>
                  </a:lnTo>
                  <a:lnTo>
                    <a:pt x="1583181" y="236600"/>
                  </a:lnTo>
                  <a:lnTo>
                    <a:pt x="1579499" y="233679"/>
                  </a:lnTo>
                  <a:lnTo>
                    <a:pt x="1573276" y="198627"/>
                  </a:lnTo>
                  <a:lnTo>
                    <a:pt x="1573276" y="191515"/>
                  </a:lnTo>
                  <a:lnTo>
                    <a:pt x="1577086" y="168656"/>
                  </a:lnTo>
                  <a:lnTo>
                    <a:pt x="1578228" y="165862"/>
                  </a:lnTo>
                  <a:lnTo>
                    <a:pt x="1579879" y="163829"/>
                  </a:lnTo>
                  <a:lnTo>
                    <a:pt x="1581657" y="162560"/>
                  </a:lnTo>
                  <a:lnTo>
                    <a:pt x="1583563" y="161289"/>
                  </a:lnTo>
                  <a:lnTo>
                    <a:pt x="1585722" y="160654"/>
                  </a:lnTo>
                  <a:lnTo>
                    <a:pt x="1588262" y="160654"/>
                  </a:lnTo>
                  <a:lnTo>
                    <a:pt x="1627631" y="160654"/>
                  </a:lnTo>
                  <a:lnTo>
                    <a:pt x="1627631" y="86613"/>
                  </a:lnTo>
                  <a:lnTo>
                    <a:pt x="1627631" y="84200"/>
                  </a:lnTo>
                  <a:lnTo>
                    <a:pt x="1628266" y="81914"/>
                  </a:lnTo>
                  <a:lnTo>
                    <a:pt x="1629664" y="80010"/>
                  </a:lnTo>
                  <a:lnTo>
                    <a:pt x="1631061" y="77977"/>
                  </a:lnTo>
                  <a:lnTo>
                    <a:pt x="1633601" y="76326"/>
                  </a:lnTo>
                  <a:lnTo>
                    <a:pt x="1637156" y="74929"/>
                  </a:lnTo>
                  <a:lnTo>
                    <a:pt x="1640713" y="73533"/>
                  </a:lnTo>
                  <a:lnTo>
                    <a:pt x="1645539" y="72644"/>
                  </a:lnTo>
                  <a:lnTo>
                    <a:pt x="1651635" y="72009"/>
                  </a:lnTo>
                  <a:lnTo>
                    <a:pt x="1657730" y="71374"/>
                  </a:lnTo>
                  <a:lnTo>
                    <a:pt x="1665224" y="70993"/>
                  </a:lnTo>
                  <a:lnTo>
                    <a:pt x="1674114" y="70993"/>
                  </a:lnTo>
                  <a:close/>
                </a:path>
                <a:path w="3001645" h="653414">
                  <a:moveTo>
                    <a:pt x="2728722" y="36449"/>
                  </a:moveTo>
                  <a:lnTo>
                    <a:pt x="2956814" y="36449"/>
                  </a:lnTo>
                  <a:lnTo>
                    <a:pt x="2959100" y="36449"/>
                  </a:lnTo>
                  <a:lnTo>
                    <a:pt x="2961131" y="37211"/>
                  </a:lnTo>
                  <a:lnTo>
                    <a:pt x="2963164" y="38735"/>
                  </a:lnTo>
                  <a:lnTo>
                    <a:pt x="2965068" y="40132"/>
                  </a:lnTo>
                  <a:lnTo>
                    <a:pt x="2966847" y="42545"/>
                  </a:lnTo>
                  <a:lnTo>
                    <a:pt x="2968116" y="45720"/>
                  </a:lnTo>
                  <a:lnTo>
                    <a:pt x="2969514" y="49022"/>
                  </a:lnTo>
                  <a:lnTo>
                    <a:pt x="2970529" y="53212"/>
                  </a:lnTo>
                  <a:lnTo>
                    <a:pt x="2971165" y="58547"/>
                  </a:lnTo>
                  <a:lnTo>
                    <a:pt x="2971800" y="63881"/>
                  </a:lnTo>
                  <a:lnTo>
                    <a:pt x="2972054" y="70358"/>
                  </a:lnTo>
                  <a:lnTo>
                    <a:pt x="2972054" y="77724"/>
                  </a:lnTo>
                  <a:lnTo>
                    <a:pt x="2971813" y="88106"/>
                  </a:lnTo>
                  <a:lnTo>
                    <a:pt x="2961766" y="120141"/>
                  </a:lnTo>
                  <a:lnTo>
                    <a:pt x="2956814" y="120141"/>
                  </a:lnTo>
                  <a:lnTo>
                    <a:pt x="2785617" y="120141"/>
                  </a:lnTo>
                  <a:lnTo>
                    <a:pt x="2785617" y="223265"/>
                  </a:lnTo>
                  <a:lnTo>
                    <a:pt x="2792166" y="222575"/>
                  </a:lnTo>
                  <a:lnTo>
                    <a:pt x="2798667" y="222027"/>
                  </a:lnTo>
                  <a:lnTo>
                    <a:pt x="2838450" y="220979"/>
                  </a:lnTo>
                  <a:lnTo>
                    <a:pt x="2857448" y="221551"/>
                  </a:lnTo>
                  <a:lnTo>
                    <a:pt x="2907918" y="230124"/>
                  </a:lnTo>
                  <a:lnTo>
                    <a:pt x="2947941" y="248608"/>
                  </a:lnTo>
                  <a:lnTo>
                    <a:pt x="2977022" y="276748"/>
                  </a:lnTo>
                  <a:lnTo>
                    <a:pt x="2995029" y="314457"/>
                  </a:lnTo>
                  <a:lnTo>
                    <a:pt x="3001137" y="361696"/>
                  </a:lnTo>
                  <a:lnTo>
                    <a:pt x="3000281" y="380698"/>
                  </a:lnTo>
                  <a:lnTo>
                    <a:pt x="2987548" y="431419"/>
                  </a:lnTo>
                  <a:lnTo>
                    <a:pt x="2960866" y="472013"/>
                  </a:lnTo>
                  <a:lnTo>
                    <a:pt x="2921936" y="501650"/>
                  </a:lnTo>
                  <a:lnTo>
                    <a:pt x="2871797" y="520146"/>
                  </a:lnTo>
                  <a:lnTo>
                    <a:pt x="2833177" y="525722"/>
                  </a:lnTo>
                  <a:lnTo>
                    <a:pt x="2812415" y="526414"/>
                  </a:lnTo>
                  <a:lnTo>
                    <a:pt x="2801411" y="526246"/>
                  </a:lnTo>
                  <a:lnTo>
                    <a:pt x="2760235" y="522172"/>
                  </a:lnTo>
                  <a:lnTo>
                    <a:pt x="2719371" y="512318"/>
                  </a:lnTo>
                  <a:lnTo>
                    <a:pt x="2687828" y="489965"/>
                  </a:lnTo>
                  <a:lnTo>
                    <a:pt x="2685923" y="475107"/>
                  </a:lnTo>
                  <a:lnTo>
                    <a:pt x="2685668" y="470408"/>
                  </a:lnTo>
                  <a:lnTo>
                    <a:pt x="2685541" y="464820"/>
                  </a:lnTo>
                  <a:lnTo>
                    <a:pt x="2685541" y="458343"/>
                  </a:lnTo>
                  <a:lnTo>
                    <a:pt x="2685541" y="451485"/>
                  </a:lnTo>
                  <a:lnTo>
                    <a:pt x="2685795" y="445515"/>
                  </a:lnTo>
                  <a:lnTo>
                    <a:pt x="2686304" y="440689"/>
                  </a:lnTo>
                  <a:lnTo>
                    <a:pt x="2686812" y="435863"/>
                  </a:lnTo>
                  <a:lnTo>
                    <a:pt x="2687574" y="431926"/>
                  </a:lnTo>
                  <a:lnTo>
                    <a:pt x="2688716" y="429006"/>
                  </a:lnTo>
                  <a:lnTo>
                    <a:pt x="2689860" y="425958"/>
                  </a:lnTo>
                  <a:lnTo>
                    <a:pt x="2691129" y="423925"/>
                  </a:lnTo>
                  <a:lnTo>
                    <a:pt x="2692654" y="422656"/>
                  </a:lnTo>
                  <a:lnTo>
                    <a:pt x="2694178" y="421386"/>
                  </a:lnTo>
                  <a:lnTo>
                    <a:pt x="2695829" y="420750"/>
                  </a:lnTo>
                  <a:lnTo>
                    <a:pt x="2697861" y="420750"/>
                  </a:lnTo>
                  <a:lnTo>
                    <a:pt x="2700274" y="420750"/>
                  </a:lnTo>
                  <a:lnTo>
                    <a:pt x="2704084" y="422275"/>
                  </a:lnTo>
                  <a:lnTo>
                    <a:pt x="2709164" y="425069"/>
                  </a:lnTo>
                  <a:lnTo>
                    <a:pt x="2714243" y="427989"/>
                  </a:lnTo>
                  <a:lnTo>
                    <a:pt x="2720975" y="431038"/>
                  </a:lnTo>
                  <a:lnTo>
                    <a:pt x="2759582" y="443991"/>
                  </a:lnTo>
                  <a:lnTo>
                    <a:pt x="2802381" y="448310"/>
                  </a:lnTo>
                  <a:lnTo>
                    <a:pt x="2812907" y="448026"/>
                  </a:lnTo>
                  <a:lnTo>
                    <a:pt x="2857992" y="438070"/>
                  </a:lnTo>
                  <a:lnTo>
                    <a:pt x="2886902" y="411868"/>
                  </a:lnTo>
                  <a:lnTo>
                    <a:pt x="2897251" y="369062"/>
                  </a:lnTo>
                  <a:lnTo>
                    <a:pt x="2896913" y="360368"/>
                  </a:lnTo>
                  <a:lnTo>
                    <a:pt x="2879786" y="318738"/>
                  </a:lnTo>
                  <a:lnTo>
                    <a:pt x="2843276" y="299085"/>
                  </a:lnTo>
                  <a:lnTo>
                    <a:pt x="2797175" y="294259"/>
                  </a:lnTo>
                  <a:lnTo>
                    <a:pt x="2786649" y="294401"/>
                  </a:lnTo>
                  <a:lnTo>
                    <a:pt x="2776601" y="294830"/>
                  </a:lnTo>
                  <a:lnTo>
                    <a:pt x="2767028" y="295544"/>
                  </a:lnTo>
                  <a:lnTo>
                    <a:pt x="2757931" y="296545"/>
                  </a:lnTo>
                  <a:lnTo>
                    <a:pt x="2749214" y="297525"/>
                  </a:lnTo>
                  <a:lnTo>
                    <a:pt x="2740771" y="298195"/>
                  </a:lnTo>
                  <a:lnTo>
                    <a:pt x="2732589" y="298580"/>
                  </a:lnTo>
                  <a:lnTo>
                    <a:pt x="2724657" y="298703"/>
                  </a:lnTo>
                  <a:lnTo>
                    <a:pt x="2717418" y="298703"/>
                  </a:lnTo>
                  <a:lnTo>
                    <a:pt x="2712339" y="296925"/>
                  </a:lnTo>
                  <a:lnTo>
                    <a:pt x="2709164" y="293370"/>
                  </a:lnTo>
                  <a:lnTo>
                    <a:pt x="2706116" y="289813"/>
                  </a:lnTo>
                  <a:lnTo>
                    <a:pt x="2704591" y="283083"/>
                  </a:lnTo>
                  <a:lnTo>
                    <a:pt x="2704591" y="273431"/>
                  </a:lnTo>
                  <a:lnTo>
                    <a:pt x="2704591" y="64388"/>
                  </a:lnTo>
                  <a:lnTo>
                    <a:pt x="2704591" y="54483"/>
                  </a:lnTo>
                  <a:lnTo>
                    <a:pt x="2706497" y="47244"/>
                  </a:lnTo>
                  <a:lnTo>
                    <a:pt x="2710306" y="42925"/>
                  </a:lnTo>
                  <a:lnTo>
                    <a:pt x="2714116" y="38608"/>
                  </a:lnTo>
                  <a:lnTo>
                    <a:pt x="2720340" y="36449"/>
                  </a:lnTo>
                  <a:lnTo>
                    <a:pt x="2728722" y="36449"/>
                  </a:lnTo>
                  <a:close/>
                </a:path>
                <a:path w="3001645" h="653414">
                  <a:moveTo>
                    <a:pt x="223265" y="28575"/>
                  </a:moveTo>
                  <a:lnTo>
                    <a:pt x="262000" y="32003"/>
                  </a:lnTo>
                  <a:lnTo>
                    <a:pt x="304131" y="43551"/>
                  </a:lnTo>
                  <a:lnTo>
                    <a:pt x="339216" y="61975"/>
                  </a:lnTo>
                  <a:lnTo>
                    <a:pt x="342518" y="65277"/>
                  </a:lnTo>
                  <a:lnTo>
                    <a:pt x="345948" y="68579"/>
                  </a:lnTo>
                  <a:lnTo>
                    <a:pt x="348234" y="71374"/>
                  </a:lnTo>
                  <a:lnTo>
                    <a:pt x="349376" y="73660"/>
                  </a:lnTo>
                  <a:lnTo>
                    <a:pt x="350647" y="75946"/>
                  </a:lnTo>
                  <a:lnTo>
                    <a:pt x="354584" y="105028"/>
                  </a:lnTo>
                  <a:lnTo>
                    <a:pt x="354584" y="112013"/>
                  </a:lnTo>
                  <a:lnTo>
                    <a:pt x="354584" y="119379"/>
                  </a:lnTo>
                  <a:lnTo>
                    <a:pt x="346837" y="150622"/>
                  </a:lnTo>
                  <a:lnTo>
                    <a:pt x="345059" y="152146"/>
                  </a:lnTo>
                  <a:lnTo>
                    <a:pt x="343153" y="152908"/>
                  </a:lnTo>
                  <a:lnTo>
                    <a:pt x="340867" y="152908"/>
                  </a:lnTo>
                  <a:lnTo>
                    <a:pt x="337185" y="152908"/>
                  </a:lnTo>
                  <a:lnTo>
                    <a:pt x="332486" y="150749"/>
                  </a:lnTo>
                  <a:lnTo>
                    <a:pt x="326770" y="146431"/>
                  </a:lnTo>
                  <a:lnTo>
                    <a:pt x="322173" y="143077"/>
                  </a:lnTo>
                  <a:lnTo>
                    <a:pt x="281310" y="120681"/>
                  </a:lnTo>
                  <a:lnTo>
                    <a:pt x="239926" y="111275"/>
                  </a:lnTo>
                  <a:lnTo>
                    <a:pt x="227329" y="110871"/>
                  </a:lnTo>
                  <a:lnTo>
                    <a:pt x="213423" y="111607"/>
                  </a:lnTo>
                  <a:lnTo>
                    <a:pt x="176275" y="122554"/>
                  </a:lnTo>
                  <a:lnTo>
                    <a:pt x="137921" y="156083"/>
                  </a:lnTo>
                  <a:lnTo>
                    <a:pt x="118490" y="193801"/>
                  </a:lnTo>
                  <a:lnTo>
                    <a:pt x="107743" y="241554"/>
                  </a:lnTo>
                  <a:lnTo>
                    <a:pt x="105663" y="278257"/>
                  </a:lnTo>
                  <a:lnTo>
                    <a:pt x="106211" y="298783"/>
                  </a:lnTo>
                  <a:lnTo>
                    <a:pt x="114426" y="351789"/>
                  </a:lnTo>
                  <a:lnTo>
                    <a:pt x="131804" y="392205"/>
                  </a:lnTo>
                  <a:lnTo>
                    <a:pt x="167431" y="427349"/>
                  </a:lnTo>
                  <a:lnTo>
                    <a:pt x="216046" y="442104"/>
                  </a:lnTo>
                  <a:lnTo>
                    <a:pt x="229996" y="442722"/>
                  </a:lnTo>
                  <a:lnTo>
                    <a:pt x="242593" y="442340"/>
                  </a:lnTo>
                  <a:lnTo>
                    <a:pt x="284144" y="433484"/>
                  </a:lnTo>
                  <a:lnTo>
                    <a:pt x="319960" y="415972"/>
                  </a:lnTo>
                  <a:lnTo>
                    <a:pt x="335788" y="405638"/>
                  </a:lnTo>
                  <a:lnTo>
                    <a:pt x="340232" y="403733"/>
                  </a:lnTo>
                  <a:lnTo>
                    <a:pt x="343535" y="403733"/>
                  </a:lnTo>
                  <a:lnTo>
                    <a:pt x="345948" y="403733"/>
                  </a:lnTo>
                  <a:lnTo>
                    <a:pt x="347979" y="404113"/>
                  </a:lnTo>
                  <a:lnTo>
                    <a:pt x="349376" y="405129"/>
                  </a:lnTo>
                  <a:lnTo>
                    <a:pt x="350900" y="406146"/>
                  </a:lnTo>
                  <a:lnTo>
                    <a:pt x="352170" y="408177"/>
                  </a:lnTo>
                  <a:lnTo>
                    <a:pt x="353187" y="411099"/>
                  </a:lnTo>
                  <a:lnTo>
                    <a:pt x="354202" y="414147"/>
                  </a:lnTo>
                  <a:lnTo>
                    <a:pt x="354838" y="418211"/>
                  </a:lnTo>
                  <a:lnTo>
                    <a:pt x="355345" y="423545"/>
                  </a:lnTo>
                  <a:lnTo>
                    <a:pt x="355853" y="428878"/>
                  </a:lnTo>
                  <a:lnTo>
                    <a:pt x="356107" y="435990"/>
                  </a:lnTo>
                  <a:lnTo>
                    <a:pt x="356107" y="445008"/>
                  </a:lnTo>
                  <a:lnTo>
                    <a:pt x="356107" y="451231"/>
                  </a:lnTo>
                  <a:lnTo>
                    <a:pt x="350900" y="479933"/>
                  </a:lnTo>
                  <a:lnTo>
                    <a:pt x="349630" y="482219"/>
                  </a:lnTo>
                  <a:lnTo>
                    <a:pt x="347725" y="484759"/>
                  </a:lnTo>
                  <a:lnTo>
                    <a:pt x="344931" y="487552"/>
                  </a:lnTo>
                  <a:lnTo>
                    <a:pt x="342264" y="490474"/>
                  </a:lnTo>
                  <a:lnTo>
                    <a:pt x="300481" y="511428"/>
                  </a:lnTo>
                  <a:lnTo>
                    <a:pt x="261746" y="521588"/>
                  </a:lnTo>
                  <a:lnTo>
                    <a:pt x="214756" y="525779"/>
                  </a:lnTo>
                  <a:lnTo>
                    <a:pt x="190609" y="524807"/>
                  </a:lnTo>
                  <a:lnTo>
                    <a:pt x="145980" y="517100"/>
                  </a:lnTo>
                  <a:lnTo>
                    <a:pt x="106308" y="501862"/>
                  </a:lnTo>
                  <a:lnTo>
                    <a:pt x="72451" y="479141"/>
                  </a:lnTo>
                  <a:lnTo>
                    <a:pt x="44614" y="448796"/>
                  </a:lnTo>
                  <a:lnTo>
                    <a:pt x="23227" y="410922"/>
                  </a:lnTo>
                  <a:lnTo>
                    <a:pt x="8465" y="365527"/>
                  </a:lnTo>
                  <a:lnTo>
                    <a:pt x="948" y="312707"/>
                  </a:lnTo>
                  <a:lnTo>
                    <a:pt x="0" y="283463"/>
                  </a:lnTo>
                  <a:lnTo>
                    <a:pt x="1023" y="253650"/>
                  </a:lnTo>
                  <a:lnTo>
                    <a:pt x="9215" y="199167"/>
                  </a:lnTo>
                  <a:lnTo>
                    <a:pt x="25386" y="151637"/>
                  </a:lnTo>
                  <a:lnTo>
                    <a:pt x="48297" y="111632"/>
                  </a:lnTo>
                  <a:lnTo>
                    <a:pt x="77636" y="79271"/>
                  </a:lnTo>
                  <a:lnTo>
                    <a:pt x="112879" y="54697"/>
                  </a:lnTo>
                  <a:lnTo>
                    <a:pt x="153793" y="38004"/>
                  </a:lnTo>
                  <a:lnTo>
                    <a:pt x="199044" y="29622"/>
                  </a:lnTo>
                  <a:lnTo>
                    <a:pt x="223265" y="28575"/>
                  </a:lnTo>
                  <a:close/>
                </a:path>
                <a:path w="3001645" h="653414">
                  <a:moveTo>
                    <a:pt x="468249" y="0"/>
                  </a:moveTo>
                  <a:lnTo>
                    <a:pt x="477519" y="0"/>
                  </a:lnTo>
                  <a:lnTo>
                    <a:pt x="485013" y="381"/>
                  </a:lnTo>
                  <a:lnTo>
                    <a:pt x="490981" y="1143"/>
                  </a:lnTo>
                  <a:lnTo>
                    <a:pt x="496950" y="1904"/>
                  </a:lnTo>
                  <a:lnTo>
                    <a:pt x="501650" y="2921"/>
                  </a:lnTo>
                  <a:lnTo>
                    <a:pt x="505332" y="4318"/>
                  </a:lnTo>
                  <a:lnTo>
                    <a:pt x="508888" y="5587"/>
                  </a:lnTo>
                  <a:lnTo>
                    <a:pt x="511428" y="7238"/>
                  </a:lnTo>
                  <a:lnTo>
                    <a:pt x="512952" y="9271"/>
                  </a:lnTo>
                  <a:lnTo>
                    <a:pt x="514476" y="11302"/>
                  </a:lnTo>
                  <a:lnTo>
                    <a:pt x="515112" y="13462"/>
                  </a:lnTo>
                  <a:lnTo>
                    <a:pt x="515112" y="16001"/>
                  </a:lnTo>
                  <a:lnTo>
                    <a:pt x="515112" y="199389"/>
                  </a:lnTo>
                  <a:lnTo>
                    <a:pt x="551991" y="170475"/>
                  </a:lnTo>
                  <a:lnTo>
                    <a:pt x="590089" y="155082"/>
                  </a:lnTo>
                  <a:lnTo>
                    <a:pt x="616712" y="152146"/>
                  </a:lnTo>
                  <a:lnTo>
                    <a:pt x="632999" y="152838"/>
                  </a:lnTo>
                  <a:lnTo>
                    <a:pt x="673862" y="163322"/>
                  </a:lnTo>
                  <a:lnTo>
                    <a:pt x="711453" y="193801"/>
                  </a:lnTo>
                  <a:lnTo>
                    <a:pt x="732027" y="239013"/>
                  </a:lnTo>
                  <a:lnTo>
                    <a:pt x="737993" y="283983"/>
                  </a:lnTo>
                  <a:lnTo>
                    <a:pt x="738377" y="301751"/>
                  </a:lnTo>
                  <a:lnTo>
                    <a:pt x="738377" y="505206"/>
                  </a:lnTo>
                  <a:lnTo>
                    <a:pt x="738377" y="507746"/>
                  </a:lnTo>
                  <a:lnTo>
                    <a:pt x="728726" y="516382"/>
                  </a:lnTo>
                  <a:lnTo>
                    <a:pt x="725297" y="517651"/>
                  </a:lnTo>
                  <a:lnTo>
                    <a:pt x="720470" y="518540"/>
                  </a:lnTo>
                  <a:lnTo>
                    <a:pt x="714375" y="519175"/>
                  </a:lnTo>
                  <a:lnTo>
                    <a:pt x="708278" y="519811"/>
                  </a:lnTo>
                  <a:lnTo>
                    <a:pt x="700786" y="520191"/>
                  </a:lnTo>
                  <a:lnTo>
                    <a:pt x="691895" y="520191"/>
                  </a:lnTo>
                  <a:lnTo>
                    <a:pt x="682751" y="520191"/>
                  </a:lnTo>
                  <a:lnTo>
                    <a:pt x="675131" y="519811"/>
                  </a:lnTo>
                  <a:lnTo>
                    <a:pt x="669036" y="519175"/>
                  </a:lnTo>
                  <a:lnTo>
                    <a:pt x="662939" y="518540"/>
                  </a:lnTo>
                  <a:lnTo>
                    <a:pt x="658113" y="517651"/>
                  </a:lnTo>
                  <a:lnTo>
                    <a:pt x="654685" y="516382"/>
                  </a:lnTo>
                  <a:lnTo>
                    <a:pt x="651255" y="515238"/>
                  </a:lnTo>
                  <a:lnTo>
                    <a:pt x="648715" y="513588"/>
                  </a:lnTo>
                  <a:lnTo>
                    <a:pt x="647191" y="511810"/>
                  </a:lnTo>
                  <a:lnTo>
                    <a:pt x="645794" y="509904"/>
                  </a:lnTo>
                  <a:lnTo>
                    <a:pt x="645032" y="507746"/>
                  </a:lnTo>
                  <a:lnTo>
                    <a:pt x="645032" y="505206"/>
                  </a:lnTo>
                  <a:lnTo>
                    <a:pt x="645032" y="315849"/>
                  </a:lnTo>
                  <a:lnTo>
                    <a:pt x="641476" y="277875"/>
                  </a:lnTo>
                  <a:lnTo>
                    <a:pt x="621029" y="242697"/>
                  </a:lnTo>
                  <a:lnTo>
                    <a:pt x="598677" y="233679"/>
                  </a:lnTo>
                  <a:lnTo>
                    <a:pt x="589152" y="233679"/>
                  </a:lnTo>
                  <a:lnTo>
                    <a:pt x="553085" y="246634"/>
                  </a:lnTo>
                  <a:lnTo>
                    <a:pt x="524920" y="272887"/>
                  </a:lnTo>
                  <a:lnTo>
                    <a:pt x="515112" y="284607"/>
                  </a:lnTo>
                  <a:lnTo>
                    <a:pt x="515112" y="505206"/>
                  </a:lnTo>
                  <a:lnTo>
                    <a:pt x="515112" y="507746"/>
                  </a:lnTo>
                  <a:lnTo>
                    <a:pt x="505332" y="516382"/>
                  </a:lnTo>
                  <a:lnTo>
                    <a:pt x="501650" y="517651"/>
                  </a:lnTo>
                  <a:lnTo>
                    <a:pt x="496950" y="518540"/>
                  </a:lnTo>
                  <a:lnTo>
                    <a:pt x="490981" y="519175"/>
                  </a:lnTo>
                  <a:lnTo>
                    <a:pt x="485013" y="519811"/>
                  </a:lnTo>
                  <a:lnTo>
                    <a:pt x="477519" y="520191"/>
                  </a:lnTo>
                  <a:lnTo>
                    <a:pt x="468249" y="520191"/>
                  </a:lnTo>
                  <a:lnTo>
                    <a:pt x="459104" y="520191"/>
                  </a:lnTo>
                  <a:lnTo>
                    <a:pt x="451485" y="519811"/>
                  </a:lnTo>
                  <a:lnTo>
                    <a:pt x="445642" y="519175"/>
                  </a:lnTo>
                  <a:lnTo>
                    <a:pt x="439674" y="518540"/>
                  </a:lnTo>
                  <a:lnTo>
                    <a:pt x="434848" y="517651"/>
                  </a:lnTo>
                  <a:lnTo>
                    <a:pt x="431291" y="516382"/>
                  </a:lnTo>
                  <a:lnTo>
                    <a:pt x="427609" y="515238"/>
                  </a:lnTo>
                  <a:lnTo>
                    <a:pt x="425068" y="513588"/>
                  </a:lnTo>
                  <a:lnTo>
                    <a:pt x="423672" y="511810"/>
                  </a:lnTo>
                  <a:lnTo>
                    <a:pt x="422148" y="509904"/>
                  </a:lnTo>
                  <a:lnTo>
                    <a:pt x="421386" y="507746"/>
                  </a:lnTo>
                  <a:lnTo>
                    <a:pt x="421386" y="505206"/>
                  </a:lnTo>
                  <a:lnTo>
                    <a:pt x="421386" y="16001"/>
                  </a:lnTo>
                  <a:lnTo>
                    <a:pt x="421386" y="13462"/>
                  </a:lnTo>
                  <a:lnTo>
                    <a:pt x="422148" y="11302"/>
                  </a:lnTo>
                  <a:lnTo>
                    <a:pt x="423672" y="9271"/>
                  </a:lnTo>
                  <a:lnTo>
                    <a:pt x="425068" y="7238"/>
                  </a:lnTo>
                  <a:lnTo>
                    <a:pt x="427609" y="5587"/>
                  </a:lnTo>
                  <a:lnTo>
                    <a:pt x="431291" y="4318"/>
                  </a:lnTo>
                  <a:lnTo>
                    <a:pt x="434848" y="2921"/>
                  </a:lnTo>
                  <a:lnTo>
                    <a:pt x="439674" y="1904"/>
                  </a:lnTo>
                  <a:lnTo>
                    <a:pt x="445642" y="1143"/>
                  </a:lnTo>
                  <a:lnTo>
                    <a:pt x="451485" y="381"/>
                  </a:lnTo>
                  <a:lnTo>
                    <a:pt x="459104" y="0"/>
                  </a:lnTo>
                  <a:lnTo>
                    <a:pt x="468249" y="0"/>
                  </a:lnTo>
                  <a:close/>
                </a:path>
              </a:pathLst>
            </a:custGeom>
            <a:ln w="12192">
              <a:solidFill>
                <a:srgbClr val="17375E"/>
              </a:solidFill>
            </a:ln>
          </p:spPr>
          <p:txBody>
            <a:bodyPr wrap="square" lIns="0" tIns="0" rIns="0" bIns="0" rtlCol="0"/>
            <a:lstStyle/>
            <a:p>
              <a:endParaRPr/>
            </a:p>
          </p:txBody>
        </p:sp>
        <p:pic>
          <p:nvPicPr>
            <p:cNvPr id="13" name="object 13"/>
            <p:cNvPicPr/>
            <p:nvPr/>
          </p:nvPicPr>
          <p:blipFill>
            <a:blip r:embed="rId10" cstate="print"/>
            <a:stretch>
              <a:fillRect/>
            </a:stretch>
          </p:blipFill>
          <p:spPr>
            <a:xfrm>
              <a:off x="768096" y="2447544"/>
              <a:ext cx="7598664" cy="670560"/>
            </a:xfrm>
            <a:prstGeom prst="rect">
              <a:avLst/>
            </a:prstGeom>
          </p:spPr>
        </p:pic>
        <p:pic>
          <p:nvPicPr>
            <p:cNvPr id="14" name="object 14"/>
            <p:cNvPicPr/>
            <p:nvPr/>
          </p:nvPicPr>
          <p:blipFill>
            <a:blip r:embed="rId11" cstate="print"/>
            <a:stretch>
              <a:fillRect/>
            </a:stretch>
          </p:blipFill>
          <p:spPr>
            <a:xfrm>
              <a:off x="751979" y="2432557"/>
              <a:ext cx="7584173" cy="655954"/>
            </a:xfrm>
            <a:prstGeom prst="rect">
              <a:avLst/>
            </a:prstGeom>
          </p:spPr>
        </p:pic>
        <p:pic>
          <p:nvPicPr>
            <p:cNvPr id="15" name="object 15"/>
            <p:cNvPicPr/>
            <p:nvPr/>
          </p:nvPicPr>
          <p:blipFill>
            <a:blip r:embed="rId12" cstate="print"/>
            <a:stretch>
              <a:fillRect/>
            </a:stretch>
          </p:blipFill>
          <p:spPr>
            <a:xfrm>
              <a:off x="6991222" y="2793745"/>
              <a:ext cx="131952" cy="108204"/>
            </a:xfrm>
            <a:prstGeom prst="rect">
              <a:avLst/>
            </a:prstGeom>
          </p:spPr>
        </p:pic>
        <p:pic>
          <p:nvPicPr>
            <p:cNvPr id="16" name="object 16"/>
            <p:cNvPicPr/>
            <p:nvPr/>
          </p:nvPicPr>
          <p:blipFill>
            <a:blip r:embed="rId13" cstate="print"/>
            <a:stretch>
              <a:fillRect/>
            </a:stretch>
          </p:blipFill>
          <p:spPr>
            <a:xfrm>
              <a:off x="2612517" y="2661666"/>
              <a:ext cx="155066" cy="226822"/>
            </a:xfrm>
            <a:prstGeom prst="rect">
              <a:avLst/>
            </a:prstGeom>
          </p:spPr>
        </p:pic>
        <p:pic>
          <p:nvPicPr>
            <p:cNvPr id="17" name="object 17"/>
            <p:cNvPicPr/>
            <p:nvPr/>
          </p:nvPicPr>
          <p:blipFill>
            <a:blip r:embed="rId14" cstate="print"/>
            <a:stretch>
              <a:fillRect/>
            </a:stretch>
          </p:blipFill>
          <p:spPr>
            <a:xfrm>
              <a:off x="4053586" y="2655697"/>
              <a:ext cx="175133" cy="237744"/>
            </a:xfrm>
            <a:prstGeom prst="rect">
              <a:avLst/>
            </a:prstGeom>
          </p:spPr>
        </p:pic>
        <p:pic>
          <p:nvPicPr>
            <p:cNvPr id="18" name="object 18"/>
            <p:cNvPicPr/>
            <p:nvPr/>
          </p:nvPicPr>
          <p:blipFill>
            <a:blip r:embed="rId9" cstate="print"/>
            <a:stretch>
              <a:fillRect/>
            </a:stretch>
          </p:blipFill>
          <p:spPr>
            <a:xfrm>
              <a:off x="8099424" y="2647950"/>
              <a:ext cx="152019" cy="96647"/>
            </a:xfrm>
            <a:prstGeom prst="rect">
              <a:avLst/>
            </a:prstGeom>
          </p:spPr>
        </p:pic>
        <p:pic>
          <p:nvPicPr>
            <p:cNvPr id="19" name="object 19"/>
            <p:cNvPicPr/>
            <p:nvPr/>
          </p:nvPicPr>
          <p:blipFill>
            <a:blip r:embed="rId9" cstate="print"/>
            <a:stretch>
              <a:fillRect/>
            </a:stretch>
          </p:blipFill>
          <p:spPr>
            <a:xfrm>
              <a:off x="5897244" y="2647950"/>
              <a:ext cx="152019" cy="96647"/>
            </a:xfrm>
            <a:prstGeom prst="rect">
              <a:avLst/>
            </a:prstGeom>
          </p:spPr>
        </p:pic>
        <p:pic>
          <p:nvPicPr>
            <p:cNvPr id="20" name="object 20"/>
            <p:cNvPicPr/>
            <p:nvPr/>
          </p:nvPicPr>
          <p:blipFill>
            <a:blip r:embed="rId9" cstate="print"/>
            <a:stretch>
              <a:fillRect/>
            </a:stretch>
          </p:blipFill>
          <p:spPr>
            <a:xfrm>
              <a:off x="3190620" y="2647950"/>
              <a:ext cx="152019" cy="96647"/>
            </a:xfrm>
            <a:prstGeom prst="rect">
              <a:avLst/>
            </a:prstGeom>
          </p:spPr>
        </p:pic>
        <p:sp>
          <p:nvSpPr>
            <p:cNvPr id="21" name="object 21"/>
            <p:cNvSpPr/>
            <p:nvPr/>
          </p:nvSpPr>
          <p:spPr>
            <a:xfrm>
              <a:off x="1151775" y="2587751"/>
              <a:ext cx="7184390" cy="501015"/>
            </a:xfrm>
            <a:custGeom>
              <a:avLst/>
              <a:gdLst/>
              <a:ahLst/>
              <a:cxnLst/>
              <a:rect l="l" t="t" r="r" b="b"/>
              <a:pathLst>
                <a:path w="7184390" h="501014">
                  <a:moveTo>
                    <a:pt x="5377802" y="6350"/>
                  </a:moveTo>
                  <a:lnTo>
                    <a:pt x="5387073" y="6350"/>
                  </a:lnTo>
                  <a:lnTo>
                    <a:pt x="5394566" y="6731"/>
                  </a:lnTo>
                  <a:lnTo>
                    <a:pt x="5400535" y="7493"/>
                  </a:lnTo>
                  <a:lnTo>
                    <a:pt x="5406504" y="8255"/>
                  </a:lnTo>
                  <a:lnTo>
                    <a:pt x="5411203" y="9271"/>
                  </a:lnTo>
                  <a:lnTo>
                    <a:pt x="5414886" y="10668"/>
                  </a:lnTo>
                  <a:lnTo>
                    <a:pt x="5418442" y="11937"/>
                  </a:lnTo>
                  <a:lnTo>
                    <a:pt x="5420982" y="13588"/>
                  </a:lnTo>
                  <a:lnTo>
                    <a:pt x="5422506" y="15494"/>
                  </a:lnTo>
                  <a:lnTo>
                    <a:pt x="5424030" y="17272"/>
                  </a:lnTo>
                  <a:lnTo>
                    <a:pt x="5424665" y="19431"/>
                  </a:lnTo>
                  <a:lnTo>
                    <a:pt x="5424665" y="21971"/>
                  </a:lnTo>
                  <a:lnTo>
                    <a:pt x="5424665" y="353060"/>
                  </a:lnTo>
                  <a:lnTo>
                    <a:pt x="5424665" y="355600"/>
                  </a:lnTo>
                  <a:lnTo>
                    <a:pt x="5424030" y="357759"/>
                  </a:lnTo>
                  <a:lnTo>
                    <a:pt x="5422506" y="359663"/>
                  </a:lnTo>
                  <a:lnTo>
                    <a:pt x="5420982" y="361442"/>
                  </a:lnTo>
                  <a:lnTo>
                    <a:pt x="5418442" y="363093"/>
                  </a:lnTo>
                  <a:lnTo>
                    <a:pt x="5414886" y="364236"/>
                  </a:lnTo>
                  <a:lnTo>
                    <a:pt x="5411203" y="365506"/>
                  </a:lnTo>
                  <a:lnTo>
                    <a:pt x="5406504" y="366395"/>
                  </a:lnTo>
                  <a:lnTo>
                    <a:pt x="5400535" y="367030"/>
                  </a:lnTo>
                  <a:lnTo>
                    <a:pt x="5394566" y="367664"/>
                  </a:lnTo>
                  <a:lnTo>
                    <a:pt x="5387073" y="368046"/>
                  </a:lnTo>
                  <a:lnTo>
                    <a:pt x="5377802" y="368046"/>
                  </a:lnTo>
                  <a:lnTo>
                    <a:pt x="5368658" y="368046"/>
                  </a:lnTo>
                  <a:lnTo>
                    <a:pt x="5361038" y="367664"/>
                  </a:lnTo>
                  <a:lnTo>
                    <a:pt x="5355196" y="367030"/>
                  </a:lnTo>
                  <a:lnTo>
                    <a:pt x="5349227" y="366395"/>
                  </a:lnTo>
                  <a:lnTo>
                    <a:pt x="5344401" y="365506"/>
                  </a:lnTo>
                  <a:lnTo>
                    <a:pt x="5340845" y="364236"/>
                  </a:lnTo>
                  <a:lnTo>
                    <a:pt x="5337162" y="363093"/>
                  </a:lnTo>
                  <a:lnTo>
                    <a:pt x="5334622" y="361442"/>
                  </a:lnTo>
                  <a:lnTo>
                    <a:pt x="5333225" y="359663"/>
                  </a:lnTo>
                  <a:lnTo>
                    <a:pt x="5331701" y="357759"/>
                  </a:lnTo>
                  <a:lnTo>
                    <a:pt x="5330939" y="355600"/>
                  </a:lnTo>
                  <a:lnTo>
                    <a:pt x="5330939" y="353060"/>
                  </a:lnTo>
                  <a:lnTo>
                    <a:pt x="5330939" y="21971"/>
                  </a:lnTo>
                  <a:lnTo>
                    <a:pt x="5330939" y="19431"/>
                  </a:lnTo>
                  <a:lnTo>
                    <a:pt x="5331701" y="17272"/>
                  </a:lnTo>
                  <a:lnTo>
                    <a:pt x="5333225" y="15494"/>
                  </a:lnTo>
                  <a:lnTo>
                    <a:pt x="5334622" y="13588"/>
                  </a:lnTo>
                  <a:lnTo>
                    <a:pt x="5337162" y="11937"/>
                  </a:lnTo>
                  <a:lnTo>
                    <a:pt x="5340845" y="10668"/>
                  </a:lnTo>
                  <a:lnTo>
                    <a:pt x="5344401" y="9271"/>
                  </a:lnTo>
                  <a:lnTo>
                    <a:pt x="5349227" y="8255"/>
                  </a:lnTo>
                  <a:lnTo>
                    <a:pt x="5355196" y="7493"/>
                  </a:lnTo>
                  <a:lnTo>
                    <a:pt x="5361038" y="6731"/>
                  </a:lnTo>
                  <a:lnTo>
                    <a:pt x="5368658" y="6350"/>
                  </a:lnTo>
                  <a:lnTo>
                    <a:pt x="5377802" y="6350"/>
                  </a:lnTo>
                  <a:close/>
                </a:path>
                <a:path w="7184390" h="501014">
                  <a:moveTo>
                    <a:pt x="1232522" y="6350"/>
                  </a:moveTo>
                  <a:lnTo>
                    <a:pt x="1241793" y="6350"/>
                  </a:lnTo>
                  <a:lnTo>
                    <a:pt x="1249286" y="6731"/>
                  </a:lnTo>
                  <a:lnTo>
                    <a:pt x="1255255" y="7493"/>
                  </a:lnTo>
                  <a:lnTo>
                    <a:pt x="1261224" y="8255"/>
                  </a:lnTo>
                  <a:lnTo>
                    <a:pt x="1265923" y="9271"/>
                  </a:lnTo>
                  <a:lnTo>
                    <a:pt x="1269606" y="10668"/>
                  </a:lnTo>
                  <a:lnTo>
                    <a:pt x="1273162" y="11937"/>
                  </a:lnTo>
                  <a:lnTo>
                    <a:pt x="1275702" y="13588"/>
                  </a:lnTo>
                  <a:lnTo>
                    <a:pt x="1277226" y="15494"/>
                  </a:lnTo>
                  <a:lnTo>
                    <a:pt x="1278750" y="17272"/>
                  </a:lnTo>
                  <a:lnTo>
                    <a:pt x="1279385" y="19431"/>
                  </a:lnTo>
                  <a:lnTo>
                    <a:pt x="1279385" y="21971"/>
                  </a:lnTo>
                  <a:lnTo>
                    <a:pt x="1279385" y="353060"/>
                  </a:lnTo>
                  <a:lnTo>
                    <a:pt x="1279385" y="355600"/>
                  </a:lnTo>
                  <a:lnTo>
                    <a:pt x="1278750" y="357759"/>
                  </a:lnTo>
                  <a:lnTo>
                    <a:pt x="1277226" y="359663"/>
                  </a:lnTo>
                  <a:lnTo>
                    <a:pt x="1275702" y="361442"/>
                  </a:lnTo>
                  <a:lnTo>
                    <a:pt x="1273162" y="363093"/>
                  </a:lnTo>
                  <a:lnTo>
                    <a:pt x="1269606" y="364236"/>
                  </a:lnTo>
                  <a:lnTo>
                    <a:pt x="1265923" y="365506"/>
                  </a:lnTo>
                  <a:lnTo>
                    <a:pt x="1261224" y="366395"/>
                  </a:lnTo>
                  <a:lnTo>
                    <a:pt x="1255255" y="367030"/>
                  </a:lnTo>
                  <a:lnTo>
                    <a:pt x="1249286" y="367664"/>
                  </a:lnTo>
                  <a:lnTo>
                    <a:pt x="1241793" y="368046"/>
                  </a:lnTo>
                  <a:lnTo>
                    <a:pt x="1232522" y="368046"/>
                  </a:lnTo>
                  <a:lnTo>
                    <a:pt x="1223378" y="368046"/>
                  </a:lnTo>
                  <a:lnTo>
                    <a:pt x="1215758" y="367664"/>
                  </a:lnTo>
                  <a:lnTo>
                    <a:pt x="1209916" y="367030"/>
                  </a:lnTo>
                  <a:lnTo>
                    <a:pt x="1203947" y="366395"/>
                  </a:lnTo>
                  <a:lnTo>
                    <a:pt x="1199121" y="365506"/>
                  </a:lnTo>
                  <a:lnTo>
                    <a:pt x="1195565" y="364236"/>
                  </a:lnTo>
                  <a:lnTo>
                    <a:pt x="1191882" y="363093"/>
                  </a:lnTo>
                  <a:lnTo>
                    <a:pt x="1189342" y="361442"/>
                  </a:lnTo>
                  <a:lnTo>
                    <a:pt x="1187945" y="359663"/>
                  </a:lnTo>
                  <a:lnTo>
                    <a:pt x="1186421" y="357759"/>
                  </a:lnTo>
                  <a:lnTo>
                    <a:pt x="1185659" y="355600"/>
                  </a:lnTo>
                  <a:lnTo>
                    <a:pt x="1185659" y="353060"/>
                  </a:lnTo>
                  <a:lnTo>
                    <a:pt x="1185659" y="21971"/>
                  </a:lnTo>
                  <a:lnTo>
                    <a:pt x="1185659" y="19431"/>
                  </a:lnTo>
                  <a:lnTo>
                    <a:pt x="1186421" y="17272"/>
                  </a:lnTo>
                  <a:lnTo>
                    <a:pt x="1187945" y="15494"/>
                  </a:lnTo>
                  <a:lnTo>
                    <a:pt x="1189342" y="13588"/>
                  </a:lnTo>
                  <a:lnTo>
                    <a:pt x="1191882" y="11937"/>
                  </a:lnTo>
                  <a:lnTo>
                    <a:pt x="1195565" y="10668"/>
                  </a:lnTo>
                  <a:lnTo>
                    <a:pt x="1199121" y="9271"/>
                  </a:lnTo>
                  <a:lnTo>
                    <a:pt x="1203947" y="8255"/>
                  </a:lnTo>
                  <a:lnTo>
                    <a:pt x="1209916" y="7493"/>
                  </a:lnTo>
                  <a:lnTo>
                    <a:pt x="1215758" y="6731"/>
                  </a:lnTo>
                  <a:lnTo>
                    <a:pt x="1223378" y="6350"/>
                  </a:lnTo>
                  <a:lnTo>
                    <a:pt x="1232522" y="6350"/>
                  </a:lnTo>
                  <a:close/>
                </a:path>
                <a:path w="7184390" h="501014">
                  <a:moveTo>
                    <a:pt x="318122" y="6350"/>
                  </a:moveTo>
                  <a:lnTo>
                    <a:pt x="327393" y="6350"/>
                  </a:lnTo>
                  <a:lnTo>
                    <a:pt x="334886" y="6731"/>
                  </a:lnTo>
                  <a:lnTo>
                    <a:pt x="340855" y="7493"/>
                  </a:lnTo>
                  <a:lnTo>
                    <a:pt x="346824" y="8255"/>
                  </a:lnTo>
                  <a:lnTo>
                    <a:pt x="351523" y="9271"/>
                  </a:lnTo>
                  <a:lnTo>
                    <a:pt x="355206" y="10668"/>
                  </a:lnTo>
                  <a:lnTo>
                    <a:pt x="358762" y="11937"/>
                  </a:lnTo>
                  <a:lnTo>
                    <a:pt x="361302" y="13588"/>
                  </a:lnTo>
                  <a:lnTo>
                    <a:pt x="362826" y="15494"/>
                  </a:lnTo>
                  <a:lnTo>
                    <a:pt x="364350" y="17272"/>
                  </a:lnTo>
                  <a:lnTo>
                    <a:pt x="364985" y="19431"/>
                  </a:lnTo>
                  <a:lnTo>
                    <a:pt x="364985" y="21971"/>
                  </a:lnTo>
                  <a:lnTo>
                    <a:pt x="364985" y="353060"/>
                  </a:lnTo>
                  <a:lnTo>
                    <a:pt x="364985" y="355600"/>
                  </a:lnTo>
                  <a:lnTo>
                    <a:pt x="364350" y="357759"/>
                  </a:lnTo>
                  <a:lnTo>
                    <a:pt x="362826" y="359663"/>
                  </a:lnTo>
                  <a:lnTo>
                    <a:pt x="361302" y="361442"/>
                  </a:lnTo>
                  <a:lnTo>
                    <a:pt x="358762" y="363093"/>
                  </a:lnTo>
                  <a:lnTo>
                    <a:pt x="355206" y="364236"/>
                  </a:lnTo>
                  <a:lnTo>
                    <a:pt x="351523" y="365506"/>
                  </a:lnTo>
                  <a:lnTo>
                    <a:pt x="346824" y="366395"/>
                  </a:lnTo>
                  <a:lnTo>
                    <a:pt x="340855" y="367030"/>
                  </a:lnTo>
                  <a:lnTo>
                    <a:pt x="334886" y="367664"/>
                  </a:lnTo>
                  <a:lnTo>
                    <a:pt x="327393" y="368046"/>
                  </a:lnTo>
                  <a:lnTo>
                    <a:pt x="318122" y="368046"/>
                  </a:lnTo>
                  <a:lnTo>
                    <a:pt x="308978" y="368046"/>
                  </a:lnTo>
                  <a:lnTo>
                    <a:pt x="301358" y="367664"/>
                  </a:lnTo>
                  <a:lnTo>
                    <a:pt x="295516" y="367030"/>
                  </a:lnTo>
                  <a:lnTo>
                    <a:pt x="289547" y="366395"/>
                  </a:lnTo>
                  <a:lnTo>
                    <a:pt x="284721" y="365506"/>
                  </a:lnTo>
                  <a:lnTo>
                    <a:pt x="281165" y="364236"/>
                  </a:lnTo>
                  <a:lnTo>
                    <a:pt x="277482" y="363093"/>
                  </a:lnTo>
                  <a:lnTo>
                    <a:pt x="274942" y="361442"/>
                  </a:lnTo>
                  <a:lnTo>
                    <a:pt x="273545" y="359663"/>
                  </a:lnTo>
                  <a:lnTo>
                    <a:pt x="272021" y="357759"/>
                  </a:lnTo>
                  <a:lnTo>
                    <a:pt x="271259" y="355600"/>
                  </a:lnTo>
                  <a:lnTo>
                    <a:pt x="271259" y="353060"/>
                  </a:lnTo>
                  <a:lnTo>
                    <a:pt x="271259" y="21971"/>
                  </a:lnTo>
                  <a:lnTo>
                    <a:pt x="271259" y="19431"/>
                  </a:lnTo>
                  <a:lnTo>
                    <a:pt x="272021" y="17272"/>
                  </a:lnTo>
                  <a:lnTo>
                    <a:pt x="273545" y="15494"/>
                  </a:lnTo>
                  <a:lnTo>
                    <a:pt x="274942" y="13588"/>
                  </a:lnTo>
                  <a:lnTo>
                    <a:pt x="277482" y="11937"/>
                  </a:lnTo>
                  <a:lnTo>
                    <a:pt x="281165" y="10668"/>
                  </a:lnTo>
                  <a:lnTo>
                    <a:pt x="284721" y="9271"/>
                  </a:lnTo>
                  <a:lnTo>
                    <a:pt x="289547" y="8255"/>
                  </a:lnTo>
                  <a:lnTo>
                    <a:pt x="295516" y="7493"/>
                  </a:lnTo>
                  <a:lnTo>
                    <a:pt x="301358" y="6731"/>
                  </a:lnTo>
                  <a:lnTo>
                    <a:pt x="308978" y="6350"/>
                  </a:lnTo>
                  <a:lnTo>
                    <a:pt x="318122" y="6350"/>
                  </a:lnTo>
                  <a:close/>
                </a:path>
                <a:path w="7184390" h="501014">
                  <a:moveTo>
                    <a:pt x="6706222" y="381"/>
                  </a:moveTo>
                  <a:lnTo>
                    <a:pt x="6749354" y="6064"/>
                  </a:lnTo>
                  <a:lnTo>
                    <a:pt x="6791185" y="23875"/>
                  </a:lnTo>
                  <a:lnTo>
                    <a:pt x="6804266" y="36702"/>
                  </a:lnTo>
                  <a:lnTo>
                    <a:pt x="6805409" y="38481"/>
                  </a:lnTo>
                  <a:lnTo>
                    <a:pt x="6806298" y="40894"/>
                  </a:lnTo>
                  <a:lnTo>
                    <a:pt x="6806933" y="43942"/>
                  </a:lnTo>
                  <a:lnTo>
                    <a:pt x="6807568" y="46862"/>
                  </a:lnTo>
                  <a:lnTo>
                    <a:pt x="6808076" y="50546"/>
                  </a:lnTo>
                  <a:lnTo>
                    <a:pt x="6808457" y="54863"/>
                  </a:lnTo>
                  <a:lnTo>
                    <a:pt x="6808711" y="59182"/>
                  </a:lnTo>
                  <a:lnTo>
                    <a:pt x="6808965" y="64515"/>
                  </a:lnTo>
                  <a:lnTo>
                    <a:pt x="6808965" y="70738"/>
                  </a:lnTo>
                  <a:lnTo>
                    <a:pt x="6799567" y="109727"/>
                  </a:lnTo>
                  <a:lnTo>
                    <a:pt x="6795503" y="109727"/>
                  </a:lnTo>
                  <a:lnTo>
                    <a:pt x="6791312" y="109727"/>
                  </a:lnTo>
                  <a:lnTo>
                    <a:pt x="6786867" y="108076"/>
                  </a:lnTo>
                  <a:lnTo>
                    <a:pt x="6782168" y="104521"/>
                  </a:lnTo>
                  <a:lnTo>
                    <a:pt x="6777469" y="101092"/>
                  </a:lnTo>
                  <a:lnTo>
                    <a:pt x="6742417" y="81534"/>
                  </a:lnTo>
                  <a:lnTo>
                    <a:pt x="6710413" y="76326"/>
                  </a:lnTo>
                  <a:lnTo>
                    <a:pt x="6693216" y="78069"/>
                  </a:lnTo>
                  <a:lnTo>
                    <a:pt x="6654533" y="104394"/>
                  </a:lnTo>
                  <a:lnTo>
                    <a:pt x="6636441" y="161293"/>
                  </a:lnTo>
                  <a:lnTo>
                    <a:pt x="6635229" y="186817"/>
                  </a:lnTo>
                  <a:lnTo>
                    <a:pt x="6635519" y="199771"/>
                  </a:lnTo>
                  <a:lnTo>
                    <a:pt x="6642744" y="243845"/>
                  </a:lnTo>
                  <a:lnTo>
                    <a:pt x="6665042" y="280336"/>
                  </a:lnTo>
                  <a:lnTo>
                    <a:pt x="6702265" y="295354"/>
                  </a:lnTo>
                  <a:lnTo>
                    <a:pt x="6711429" y="295783"/>
                  </a:lnTo>
                  <a:lnTo>
                    <a:pt x="6720791" y="295425"/>
                  </a:lnTo>
                  <a:lnTo>
                    <a:pt x="6757863" y="283987"/>
                  </a:lnTo>
                  <a:lnTo>
                    <a:pt x="6791312" y="260476"/>
                  </a:lnTo>
                  <a:lnTo>
                    <a:pt x="6795376" y="258572"/>
                  </a:lnTo>
                  <a:lnTo>
                    <a:pt x="6798551" y="258572"/>
                  </a:lnTo>
                  <a:lnTo>
                    <a:pt x="6800837" y="258572"/>
                  </a:lnTo>
                  <a:lnTo>
                    <a:pt x="6802615" y="259207"/>
                  </a:lnTo>
                  <a:lnTo>
                    <a:pt x="6810489" y="292100"/>
                  </a:lnTo>
                  <a:lnTo>
                    <a:pt x="6810489" y="300227"/>
                  </a:lnTo>
                  <a:lnTo>
                    <a:pt x="6810489" y="306705"/>
                  </a:lnTo>
                  <a:lnTo>
                    <a:pt x="6806171" y="334645"/>
                  </a:lnTo>
                  <a:lnTo>
                    <a:pt x="6805282" y="336550"/>
                  </a:lnTo>
                  <a:lnTo>
                    <a:pt x="6773595" y="357965"/>
                  </a:lnTo>
                  <a:lnTo>
                    <a:pt x="6730606" y="370967"/>
                  </a:lnTo>
                  <a:lnTo>
                    <a:pt x="6697332" y="373888"/>
                  </a:lnTo>
                  <a:lnTo>
                    <a:pt x="6678732" y="373149"/>
                  </a:lnTo>
                  <a:lnTo>
                    <a:pt x="6629387" y="362076"/>
                  </a:lnTo>
                  <a:lnTo>
                    <a:pt x="6590400" y="337806"/>
                  </a:lnTo>
                  <a:lnTo>
                    <a:pt x="6562140" y="301085"/>
                  </a:lnTo>
                  <a:lnTo>
                    <a:pt x="6545003" y="252769"/>
                  </a:lnTo>
                  <a:lnTo>
                    <a:pt x="6539860" y="214479"/>
                  </a:lnTo>
                  <a:lnTo>
                    <a:pt x="6539217" y="193548"/>
                  </a:lnTo>
                  <a:lnTo>
                    <a:pt x="6540001" y="169447"/>
                  </a:lnTo>
                  <a:lnTo>
                    <a:pt x="6546236" y="126343"/>
                  </a:lnTo>
                  <a:lnTo>
                    <a:pt x="6558547" y="89981"/>
                  </a:lnTo>
                  <a:lnTo>
                    <a:pt x="6586461" y="47244"/>
                  </a:lnTo>
                  <a:lnTo>
                    <a:pt x="6624555" y="18436"/>
                  </a:lnTo>
                  <a:lnTo>
                    <a:pt x="6671281" y="3254"/>
                  </a:lnTo>
                  <a:lnTo>
                    <a:pt x="6688388" y="1097"/>
                  </a:lnTo>
                  <a:lnTo>
                    <a:pt x="6706222" y="381"/>
                  </a:lnTo>
                  <a:close/>
                </a:path>
                <a:path w="7184390" h="501014">
                  <a:moveTo>
                    <a:pt x="1014082" y="381"/>
                  </a:moveTo>
                  <a:lnTo>
                    <a:pt x="1057214" y="6064"/>
                  </a:lnTo>
                  <a:lnTo>
                    <a:pt x="1099045" y="23875"/>
                  </a:lnTo>
                  <a:lnTo>
                    <a:pt x="1112126" y="36702"/>
                  </a:lnTo>
                  <a:lnTo>
                    <a:pt x="1113269" y="38481"/>
                  </a:lnTo>
                  <a:lnTo>
                    <a:pt x="1114158" y="40894"/>
                  </a:lnTo>
                  <a:lnTo>
                    <a:pt x="1114793" y="43942"/>
                  </a:lnTo>
                  <a:lnTo>
                    <a:pt x="1115428" y="46862"/>
                  </a:lnTo>
                  <a:lnTo>
                    <a:pt x="1115936" y="50546"/>
                  </a:lnTo>
                  <a:lnTo>
                    <a:pt x="1116317" y="54863"/>
                  </a:lnTo>
                  <a:lnTo>
                    <a:pt x="1116571" y="59182"/>
                  </a:lnTo>
                  <a:lnTo>
                    <a:pt x="1116825" y="64515"/>
                  </a:lnTo>
                  <a:lnTo>
                    <a:pt x="1116825" y="70738"/>
                  </a:lnTo>
                  <a:lnTo>
                    <a:pt x="1107427" y="109727"/>
                  </a:lnTo>
                  <a:lnTo>
                    <a:pt x="1103363" y="109727"/>
                  </a:lnTo>
                  <a:lnTo>
                    <a:pt x="1099172" y="109727"/>
                  </a:lnTo>
                  <a:lnTo>
                    <a:pt x="1094727" y="108076"/>
                  </a:lnTo>
                  <a:lnTo>
                    <a:pt x="1090028" y="104521"/>
                  </a:lnTo>
                  <a:lnTo>
                    <a:pt x="1085329" y="101092"/>
                  </a:lnTo>
                  <a:lnTo>
                    <a:pt x="1050277" y="81534"/>
                  </a:lnTo>
                  <a:lnTo>
                    <a:pt x="1018273" y="76326"/>
                  </a:lnTo>
                  <a:lnTo>
                    <a:pt x="1001076" y="78069"/>
                  </a:lnTo>
                  <a:lnTo>
                    <a:pt x="962393" y="104394"/>
                  </a:lnTo>
                  <a:lnTo>
                    <a:pt x="944301" y="161293"/>
                  </a:lnTo>
                  <a:lnTo>
                    <a:pt x="943089" y="186817"/>
                  </a:lnTo>
                  <a:lnTo>
                    <a:pt x="943379" y="199771"/>
                  </a:lnTo>
                  <a:lnTo>
                    <a:pt x="950604" y="243845"/>
                  </a:lnTo>
                  <a:lnTo>
                    <a:pt x="972902" y="280336"/>
                  </a:lnTo>
                  <a:lnTo>
                    <a:pt x="1010125" y="295354"/>
                  </a:lnTo>
                  <a:lnTo>
                    <a:pt x="1019289" y="295783"/>
                  </a:lnTo>
                  <a:lnTo>
                    <a:pt x="1028651" y="295425"/>
                  </a:lnTo>
                  <a:lnTo>
                    <a:pt x="1065723" y="283987"/>
                  </a:lnTo>
                  <a:lnTo>
                    <a:pt x="1099172" y="260476"/>
                  </a:lnTo>
                  <a:lnTo>
                    <a:pt x="1103236" y="258572"/>
                  </a:lnTo>
                  <a:lnTo>
                    <a:pt x="1106411" y="258572"/>
                  </a:lnTo>
                  <a:lnTo>
                    <a:pt x="1108697" y="258572"/>
                  </a:lnTo>
                  <a:lnTo>
                    <a:pt x="1110475" y="259207"/>
                  </a:lnTo>
                  <a:lnTo>
                    <a:pt x="1111999" y="260476"/>
                  </a:lnTo>
                  <a:lnTo>
                    <a:pt x="1113523" y="261747"/>
                  </a:lnTo>
                  <a:lnTo>
                    <a:pt x="1114666" y="264033"/>
                  </a:lnTo>
                  <a:lnTo>
                    <a:pt x="1115555" y="267335"/>
                  </a:lnTo>
                  <a:lnTo>
                    <a:pt x="1116444" y="270637"/>
                  </a:lnTo>
                  <a:lnTo>
                    <a:pt x="1117079" y="274955"/>
                  </a:lnTo>
                  <a:lnTo>
                    <a:pt x="1117587" y="280162"/>
                  </a:lnTo>
                  <a:lnTo>
                    <a:pt x="1118095" y="285369"/>
                  </a:lnTo>
                  <a:lnTo>
                    <a:pt x="1118349" y="292100"/>
                  </a:lnTo>
                  <a:lnTo>
                    <a:pt x="1118349" y="300227"/>
                  </a:lnTo>
                  <a:lnTo>
                    <a:pt x="1118349" y="306705"/>
                  </a:lnTo>
                  <a:lnTo>
                    <a:pt x="1114031" y="334645"/>
                  </a:lnTo>
                  <a:lnTo>
                    <a:pt x="1113142" y="336550"/>
                  </a:lnTo>
                  <a:lnTo>
                    <a:pt x="1081455" y="357965"/>
                  </a:lnTo>
                  <a:lnTo>
                    <a:pt x="1038466" y="370967"/>
                  </a:lnTo>
                  <a:lnTo>
                    <a:pt x="1005192" y="373888"/>
                  </a:lnTo>
                  <a:lnTo>
                    <a:pt x="986592" y="373149"/>
                  </a:lnTo>
                  <a:lnTo>
                    <a:pt x="937247" y="362076"/>
                  </a:lnTo>
                  <a:lnTo>
                    <a:pt x="898260" y="337806"/>
                  </a:lnTo>
                  <a:lnTo>
                    <a:pt x="870000" y="301085"/>
                  </a:lnTo>
                  <a:lnTo>
                    <a:pt x="852863" y="252769"/>
                  </a:lnTo>
                  <a:lnTo>
                    <a:pt x="847720" y="214479"/>
                  </a:lnTo>
                  <a:lnTo>
                    <a:pt x="847077" y="193548"/>
                  </a:lnTo>
                  <a:lnTo>
                    <a:pt x="847861" y="169447"/>
                  </a:lnTo>
                  <a:lnTo>
                    <a:pt x="854096" y="126343"/>
                  </a:lnTo>
                  <a:lnTo>
                    <a:pt x="866407" y="89981"/>
                  </a:lnTo>
                  <a:lnTo>
                    <a:pt x="894321" y="47244"/>
                  </a:lnTo>
                  <a:lnTo>
                    <a:pt x="932415" y="18436"/>
                  </a:lnTo>
                  <a:lnTo>
                    <a:pt x="979141" y="3254"/>
                  </a:lnTo>
                  <a:lnTo>
                    <a:pt x="996248" y="1097"/>
                  </a:lnTo>
                  <a:lnTo>
                    <a:pt x="1014082" y="381"/>
                  </a:lnTo>
                  <a:close/>
                </a:path>
                <a:path w="7184390" h="501014">
                  <a:moveTo>
                    <a:pt x="7027786" y="0"/>
                  </a:moveTo>
                  <a:lnTo>
                    <a:pt x="7066457" y="3063"/>
                  </a:lnTo>
                  <a:lnTo>
                    <a:pt x="7113150" y="19030"/>
                  </a:lnTo>
                  <a:lnTo>
                    <a:pt x="7147547" y="46355"/>
                  </a:lnTo>
                  <a:lnTo>
                    <a:pt x="7170389" y="83484"/>
                  </a:lnTo>
                  <a:lnTo>
                    <a:pt x="7182170" y="128952"/>
                  </a:lnTo>
                  <a:lnTo>
                    <a:pt x="7184377" y="162560"/>
                  </a:lnTo>
                  <a:lnTo>
                    <a:pt x="7184377" y="177546"/>
                  </a:lnTo>
                  <a:lnTo>
                    <a:pt x="7164692" y="210947"/>
                  </a:lnTo>
                  <a:lnTo>
                    <a:pt x="7155802" y="210947"/>
                  </a:lnTo>
                  <a:lnTo>
                    <a:pt x="6953745" y="210947"/>
                  </a:lnTo>
                  <a:lnTo>
                    <a:pt x="6958698" y="249427"/>
                  </a:lnTo>
                  <a:lnTo>
                    <a:pt x="6980607" y="284555"/>
                  </a:lnTo>
                  <a:lnTo>
                    <a:pt x="7022071" y="302053"/>
                  </a:lnTo>
                  <a:lnTo>
                    <a:pt x="7044550" y="303657"/>
                  </a:lnTo>
                  <a:lnTo>
                    <a:pt x="7056456" y="303422"/>
                  </a:lnTo>
                  <a:lnTo>
                    <a:pt x="7096626" y="298263"/>
                  </a:lnTo>
                  <a:lnTo>
                    <a:pt x="7136371" y="286765"/>
                  </a:lnTo>
                  <a:lnTo>
                    <a:pt x="7148309" y="282067"/>
                  </a:lnTo>
                  <a:lnTo>
                    <a:pt x="7153135" y="280924"/>
                  </a:lnTo>
                  <a:lnTo>
                    <a:pt x="7156818" y="280924"/>
                  </a:lnTo>
                  <a:lnTo>
                    <a:pt x="7159104" y="280924"/>
                  </a:lnTo>
                  <a:lnTo>
                    <a:pt x="7161009" y="281305"/>
                  </a:lnTo>
                  <a:lnTo>
                    <a:pt x="7162406" y="282194"/>
                  </a:lnTo>
                  <a:lnTo>
                    <a:pt x="7163930" y="283083"/>
                  </a:lnTo>
                  <a:lnTo>
                    <a:pt x="7165200" y="284607"/>
                  </a:lnTo>
                  <a:lnTo>
                    <a:pt x="7166216" y="286893"/>
                  </a:lnTo>
                  <a:lnTo>
                    <a:pt x="7167105" y="289051"/>
                  </a:lnTo>
                  <a:lnTo>
                    <a:pt x="7167867" y="292226"/>
                  </a:lnTo>
                  <a:lnTo>
                    <a:pt x="7168248" y="296418"/>
                  </a:lnTo>
                  <a:lnTo>
                    <a:pt x="7168629" y="300482"/>
                  </a:lnTo>
                  <a:lnTo>
                    <a:pt x="7168756" y="305562"/>
                  </a:lnTo>
                  <a:lnTo>
                    <a:pt x="7168756" y="311785"/>
                  </a:lnTo>
                  <a:lnTo>
                    <a:pt x="7168756" y="317246"/>
                  </a:lnTo>
                  <a:lnTo>
                    <a:pt x="7167232" y="335661"/>
                  </a:lnTo>
                  <a:lnTo>
                    <a:pt x="7166851" y="338327"/>
                  </a:lnTo>
                  <a:lnTo>
                    <a:pt x="7161136" y="347852"/>
                  </a:lnTo>
                  <a:lnTo>
                    <a:pt x="7159485" y="349631"/>
                  </a:lnTo>
                  <a:lnTo>
                    <a:pt x="7120369" y="363727"/>
                  </a:lnTo>
                  <a:lnTo>
                    <a:pt x="7082142" y="371094"/>
                  </a:lnTo>
                  <a:lnTo>
                    <a:pt x="7035914" y="374269"/>
                  </a:lnTo>
                  <a:lnTo>
                    <a:pt x="7014485" y="373576"/>
                  </a:lnTo>
                  <a:lnTo>
                    <a:pt x="6975674" y="368000"/>
                  </a:lnTo>
                  <a:lnTo>
                    <a:pt x="6927837" y="349107"/>
                  </a:lnTo>
                  <a:lnTo>
                    <a:pt x="6892259" y="317218"/>
                  </a:lnTo>
                  <a:lnTo>
                    <a:pt x="6869417" y="272034"/>
                  </a:lnTo>
                  <a:lnTo>
                    <a:pt x="6861241" y="234410"/>
                  </a:lnTo>
                  <a:lnTo>
                    <a:pt x="6858495" y="190881"/>
                  </a:lnTo>
                  <a:lnTo>
                    <a:pt x="6859211" y="169310"/>
                  </a:lnTo>
                  <a:lnTo>
                    <a:pt x="6864978" y="129409"/>
                  </a:lnTo>
                  <a:lnTo>
                    <a:pt x="6884133" y="78247"/>
                  </a:lnTo>
                  <a:lnTo>
                    <a:pt x="6915075" y="39155"/>
                  </a:lnTo>
                  <a:lnTo>
                    <a:pt x="6956920" y="13081"/>
                  </a:lnTo>
                  <a:lnTo>
                    <a:pt x="7008569" y="811"/>
                  </a:lnTo>
                  <a:lnTo>
                    <a:pt x="7027786" y="0"/>
                  </a:lnTo>
                  <a:close/>
                </a:path>
                <a:path w="7184390" h="501014">
                  <a:moveTo>
                    <a:pt x="6346177" y="0"/>
                  </a:moveTo>
                  <a:lnTo>
                    <a:pt x="6391040" y="6268"/>
                  </a:lnTo>
                  <a:lnTo>
                    <a:pt x="6433206" y="32428"/>
                  </a:lnTo>
                  <a:lnTo>
                    <a:pt x="6457849" y="73908"/>
                  </a:lnTo>
                  <a:lnTo>
                    <a:pt x="6466287" y="114649"/>
                  </a:lnTo>
                  <a:lnTo>
                    <a:pt x="6467843" y="148082"/>
                  </a:lnTo>
                  <a:lnTo>
                    <a:pt x="6467843" y="353060"/>
                  </a:lnTo>
                  <a:lnTo>
                    <a:pt x="6467843" y="355600"/>
                  </a:lnTo>
                  <a:lnTo>
                    <a:pt x="6458191" y="364236"/>
                  </a:lnTo>
                  <a:lnTo>
                    <a:pt x="6454762" y="365506"/>
                  </a:lnTo>
                  <a:lnTo>
                    <a:pt x="6449936" y="366395"/>
                  </a:lnTo>
                  <a:lnTo>
                    <a:pt x="6443840" y="367030"/>
                  </a:lnTo>
                  <a:lnTo>
                    <a:pt x="6437744" y="367664"/>
                  </a:lnTo>
                  <a:lnTo>
                    <a:pt x="6430251" y="368046"/>
                  </a:lnTo>
                  <a:lnTo>
                    <a:pt x="6421361" y="368046"/>
                  </a:lnTo>
                  <a:lnTo>
                    <a:pt x="6412217" y="368046"/>
                  </a:lnTo>
                  <a:lnTo>
                    <a:pt x="6384150" y="364236"/>
                  </a:lnTo>
                  <a:lnTo>
                    <a:pt x="6380721" y="363093"/>
                  </a:lnTo>
                  <a:lnTo>
                    <a:pt x="6378181" y="361442"/>
                  </a:lnTo>
                  <a:lnTo>
                    <a:pt x="6376657" y="359663"/>
                  </a:lnTo>
                  <a:lnTo>
                    <a:pt x="6375260" y="357759"/>
                  </a:lnTo>
                  <a:lnTo>
                    <a:pt x="6374498" y="355600"/>
                  </a:lnTo>
                  <a:lnTo>
                    <a:pt x="6374498" y="353060"/>
                  </a:lnTo>
                  <a:lnTo>
                    <a:pt x="6374498" y="163702"/>
                  </a:lnTo>
                  <a:lnTo>
                    <a:pt x="6370942" y="125730"/>
                  </a:lnTo>
                  <a:lnTo>
                    <a:pt x="6350495" y="90550"/>
                  </a:lnTo>
                  <a:lnTo>
                    <a:pt x="6328143" y="81534"/>
                  </a:lnTo>
                  <a:lnTo>
                    <a:pt x="6318618" y="81534"/>
                  </a:lnTo>
                  <a:lnTo>
                    <a:pt x="6282550" y="94487"/>
                  </a:lnTo>
                  <a:lnTo>
                    <a:pt x="6254386" y="120741"/>
                  </a:lnTo>
                  <a:lnTo>
                    <a:pt x="6244577" y="132461"/>
                  </a:lnTo>
                  <a:lnTo>
                    <a:pt x="6244577" y="353060"/>
                  </a:lnTo>
                  <a:lnTo>
                    <a:pt x="6244577" y="355600"/>
                  </a:lnTo>
                  <a:lnTo>
                    <a:pt x="6234798" y="364236"/>
                  </a:lnTo>
                  <a:lnTo>
                    <a:pt x="6231115" y="365506"/>
                  </a:lnTo>
                  <a:lnTo>
                    <a:pt x="6226416" y="366395"/>
                  </a:lnTo>
                  <a:lnTo>
                    <a:pt x="6220447" y="367030"/>
                  </a:lnTo>
                  <a:lnTo>
                    <a:pt x="6214478" y="367664"/>
                  </a:lnTo>
                  <a:lnTo>
                    <a:pt x="6206985" y="368046"/>
                  </a:lnTo>
                  <a:lnTo>
                    <a:pt x="6197714" y="368046"/>
                  </a:lnTo>
                  <a:lnTo>
                    <a:pt x="6188570" y="368046"/>
                  </a:lnTo>
                  <a:lnTo>
                    <a:pt x="6180950" y="367664"/>
                  </a:lnTo>
                  <a:lnTo>
                    <a:pt x="6175108" y="367030"/>
                  </a:lnTo>
                  <a:lnTo>
                    <a:pt x="6169139" y="366395"/>
                  </a:lnTo>
                  <a:lnTo>
                    <a:pt x="6164313" y="365506"/>
                  </a:lnTo>
                  <a:lnTo>
                    <a:pt x="6160757" y="364236"/>
                  </a:lnTo>
                  <a:lnTo>
                    <a:pt x="6157074" y="363093"/>
                  </a:lnTo>
                  <a:lnTo>
                    <a:pt x="6154534" y="361442"/>
                  </a:lnTo>
                  <a:lnTo>
                    <a:pt x="6153137" y="359663"/>
                  </a:lnTo>
                  <a:lnTo>
                    <a:pt x="6151613" y="357759"/>
                  </a:lnTo>
                  <a:lnTo>
                    <a:pt x="6150851" y="355600"/>
                  </a:lnTo>
                  <a:lnTo>
                    <a:pt x="6150851" y="353060"/>
                  </a:lnTo>
                  <a:lnTo>
                    <a:pt x="6150851" y="21209"/>
                  </a:lnTo>
                  <a:lnTo>
                    <a:pt x="6150851" y="18796"/>
                  </a:lnTo>
                  <a:lnTo>
                    <a:pt x="6151486" y="16510"/>
                  </a:lnTo>
                  <a:lnTo>
                    <a:pt x="6152756" y="14732"/>
                  </a:lnTo>
                  <a:lnTo>
                    <a:pt x="6154026" y="12826"/>
                  </a:lnTo>
                  <a:lnTo>
                    <a:pt x="6156185" y="11302"/>
                  </a:lnTo>
                  <a:lnTo>
                    <a:pt x="6159487" y="10033"/>
                  </a:lnTo>
                  <a:lnTo>
                    <a:pt x="6162662" y="8762"/>
                  </a:lnTo>
                  <a:lnTo>
                    <a:pt x="6166853" y="7874"/>
                  </a:lnTo>
                  <a:lnTo>
                    <a:pt x="6171933" y="7238"/>
                  </a:lnTo>
                  <a:lnTo>
                    <a:pt x="6177013" y="6603"/>
                  </a:lnTo>
                  <a:lnTo>
                    <a:pt x="6183363" y="6350"/>
                  </a:lnTo>
                  <a:lnTo>
                    <a:pt x="6191110" y="6350"/>
                  </a:lnTo>
                  <a:lnTo>
                    <a:pt x="6198984" y="6350"/>
                  </a:lnTo>
                  <a:lnTo>
                    <a:pt x="6205588" y="6603"/>
                  </a:lnTo>
                  <a:lnTo>
                    <a:pt x="6210795" y="7238"/>
                  </a:lnTo>
                  <a:lnTo>
                    <a:pt x="6216002" y="7874"/>
                  </a:lnTo>
                  <a:lnTo>
                    <a:pt x="6220066" y="8762"/>
                  </a:lnTo>
                  <a:lnTo>
                    <a:pt x="6222860" y="10033"/>
                  </a:lnTo>
                  <a:lnTo>
                    <a:pt x="6225654" y="11302"/>
                  </a:lnTo>
                  <a:lnTo>
                    <a:pt x="6227813" y="12826"/>
                  </a:lnTo>
                  <a:lnTo>
                    <a:pt x="6228956" y="14732"/>
                  </a:lnTo>
                  <a:lnTo>
                    <a:pt x="6230226" y="16510"/>
                  </a:lnTo>
                  <a:lnTo>
                    <a:pt x="6230861" y="18796"/>
                  </a:lnTo>
                  <a:lnTo>
                    <a:pt x="6230861" y="21209"/>
                  </a:lnTo>
                  <a:lnTo>
                    <a:pt x="6230861" y="59562"/>
                  </a:lnTo>
                  <a:lnTo>
                    <a:pt x="6258674" y="33496"/>
                  </a:lnTo>
                  <a:lnTo>
                    <a:pt x="6301225" y="8358"/>
                  </a:lnTo>
                  <a:lnTo>
                    <a:pt x="6330891" y="928"/>
                  </a:lnTo>
                  <a:lnTo>
                    <a:pt x="6346177" y="0"/>
                  </a:lnTo>
                  <a:close/>
                </a:path>
                <a:path w="7184390" h="501014">
                  <a:moveTo>
                    <a:pt x="5910567" y="0"/>
                  </a:moveTo>
                  <a:lnTo>
                    <a:pt x="5962823" y="4286"/>
                  </a:lnTo>
                  <a:lnTo>
                    <a:pt x="6002642" y="17319"/>
                  </a:lnTo>
                  <a:lnTo>
                    <a:pt x="6038408" y="49212"/>
                  </a:lnTo>
                  <a:lnTo>
                    <a:pt x="6052591" y="84877"/>
                  </a:lnTo>
                  <a:lnTo>
                    <a:pt x="6057252" y="130937"/>
                  </a:lnTo>
                  <a:lnTo>
                    <a:pt x="6057252" y="354202"/>
                  </a:lnTo>
                  <a:lnTo>
                    <a:pt x="6057252" y="357759"/>
                  </a:lnTo>
                  <a:lnTo>
                    <a:pt x="6041758" y="366649"/>
                  </a:lnTo>
                  <a:lnTo>
                    <a:pt x="6036424" y="367538"/>
                  </a:lnTo>
                  <a:lnTo>
                    <a:pt x="6028550" y="368046"/>
                  </a:lnTo>
                  <a:lnTo>
                    <a:pt x="6018136" y="368046"/>
                  </a:lnTo>
                  <a:lnTo>
                    <a:pt x="6006960" y="368046"/>
                  </a:lnTo>
                  <a:lnTo>
                    <a:pt x="5998832" y="367538"/>
                  </a:lnTo>
                  <a:lnTo>
                    <a:pt x="5993752" y="366649"/>
                  </a:lnTo>
                  <a:lnTo>
                    <a:pt x="5988672" y="365760"/>
                  </a:lnTo>
                  <a:lnTo>
                    <a:pt x="5985116" y="364363"/>
                  </a:lnTo>
                  <a:lnTo>
                    <a:pt x="5982957" y="362458"/>
                  </a:lnTo>
                  <a:lnTo>
                    <a:pt x="5980925" y="360425"/>
                  </a:lnTo>
                  <a:lnTo>
                    <a:pt x="5979782" y="357759"/>
                  </a:lnTo>
                  <a:lnTo>
                    <a:pt x="5979782" y="354202"/>
                  </a:lnTo>
                  <a:lnTo>
                    <a:pt x="5979782" y="327787"/>
                  </a:lnTo>
                  <a:lnTo>
                    <a:pt x="5945885" y="355290"/>
                  </a:lnTo>
                  <a:lnTo>
                    <a:pt x="5905455" y="371221"/>
                  </a:lnTo>
                  <a:lnTo>
                    <a:pt x="5874880" y="374269"/>
                  </a:lnTo>
                  <a:lnTo>
                    <a:pt x="5861924" y="373840"/>
                  </a:lnTo>
                  <a:lnTo>
                    <a:pt x="5815676" y="363555"/>
                  </a:lnTo>
                  <a:lnTo>
                    <a:pt x="5780368" y="339776"/>
                  </a:lnTo>
                  <a:lnTo>
                    <a:pt x="5758959" y="302807"/>
                  </a:lnTo>
                  <a:lnTo>
                    <a:pt x="5753976" y="266446"/>
                  </a:lnTo>
                  <a:lnTo>
                    <a:pt x="5754688" y="252370"/>
                  </a:lnTo>
                  <a:lnTo>
                    <a:pt x="5771684" y="205757"/>
                  </a:lnTo>
                  <a:lnTo>
                    <a:pt x="5811118" y="174093"/>
                  </a:lnTo>
                  <a:lnTo>
                    <a:pt x="5855195" y="160020"/>
                  </a:lnTo>
                  <a:lnTo>
                    <a:pt x="5911488" y="153715"/>
                  </a:lnTo>
                  <a:lnTo>
                    <a:pt x="5932919" y="153288"/>
                  </a:lnTo>
                  <a:lnTo>
                    <a:pt x="5965304" y="153288"/>
                  </a:lnTo>
                  <a:lnTo>
                    <a:pt x="5965304" y="133223"/>
                  </a:lnTo>
                  <a:lnTo>
                    <a:pt x="5956541" y="91567"/>
                  </a:lnTo>
                  <a:lnTo>
                    <a:pt x="5951715" y="86360"/>
                  </a:lnTo>
                  <a:lnTo>
                    <a:pt x="5946889" y="81152"/>
                  </a:lnTo>
                  <a:lnTo>
                    <a:pt x="5902439" y="71120"/>
                  </a:lnTo>
                  <a:lnTo>
                    <a:pt x="5891033" y="71433"/>
                  </a:lnTo>
                  <a:lnTo>
                    <a:pt x="5851627" y="78972"/>
                  </a:lnTo>
                  <a:lnTo>
                    <a:pt x="5815063" y="93884"/>
                  </a:lnTo>
                  <a:lnTo>
                    <a:pt x="5798045" y="102870"/>
                  </a:lnTo>
                  <a:lnTo>
                    <a:pt x="5792965" y="104521"/>
                  </a:lnTo>
                  <a:lnTo>
                    <a:pt x="5788901" y="104521"/>
                  </a:lnTo>
                  <a:lnTo>
                    <a:pt x="5786234" y="104521"/>
                  </a:lnTo>
                  <a:lnTo>
                    <a:pt x="5783821" y="103759"/>
                  </a:lnTo>
                  <a:lnTo>
                    <a:pt x="5772264" y="72644"/>
                  </a:lnTo>
                  <a:lnTo>
                    <a:pt x="5772264" y="66928"/>
                  </a:lnTo>
                  <a:lnTo>
                    <a:pt x="5772264" y="59309"/>
                  </a:lnTo>
                  <a:lnTo>
                    <a:pt x="5772772" y="53212"/>
                  </a:lnTo>
                  <a:lnTo>
                    <a:pt x="5774042" y="48768"/>
                  </a:lnTo>
                  <a:lnTo>
                    <a:pt x="5775312" y="44323"/>
                  </a:lnTo>
                  <a:lnTo>
                    <a:pt x="5777725" y="40259"/>
                  </a:lnTo>
                  <a:lnTo>
                    <a:pt x="5781154" y="36702"/>
                  </a:lnTo>
                  <a:lnTo>
                    <a:pt x="5784583" y="33020"/>
                  </a:lnTo>
                  <a:lnTo>
                    <a:pt x="5821443" y="15531"/>
                  </a:lnTo>
                  <a:lnTo>
                    <a:pt x="5868022" y="3556"/>
                  </a:lnTo>
                  <a:lnTo>
                    <a:pt x="5899686" y="216"/>
                  </a:lnTo>
                  <a:lnTo>
                    <a:pt x="5910567" y="0"/>
                  </a:lnTo>
                  <a:close/>
                </a:path>
                <a:path w="7184390" h="501014">
                  <a:moveTo>
                    <a:pt x="5227815" y="0"/>
                  </a:moveTo>
                  <a:lnTo>
                    <a:pt x="5231117" y="0"/>
                  </a:lnTo>
                  <a:lnTo>
                    <a:pt x="5234546" y="253"/>
                  </a:lnTo>
                  <a:lnTo>
                    <a:pt x="5238229" y="635"/>
                  </a:lnTo>
                  <a:lnTo>
                    <a:pt x="5242039" y="888"/>
                  </a:lnTo>
                  <a:lnTo>
                    <a:pt x="5260200" y="5461"/>
                  </a:lnTo>
                  <a:lnTo>
                    <a:pt x="5263248" y="6476"/>
                  </a:lnTo>
                  <a:lnTo>
                    <a:pt x="5269725" y="13081"/>
                  </a:lnTo>
                  <a:lnTo>
                    <a:pt x="5270360" y="14477"/>
                  </a:lnTo>
                  <a:lnTo>
                    <a:pt x="5270868" y="16510"/>
                  </a:lnTo>
                  <a:lnTo>
                    <a:pt x="5271376" y="19176"/>
                  </a:lnTo>
                  <a:lnTo>
                    <a:pt x="5271884" y="21844"/>
                  </a:lnTo>
                  <a:lnTo>
                    <a:pt x="5272265" y="25653"/>
                  </a:lnTo>
                  <a:lnTo>
                    <a:pt x="5272519" y="30861"/>
                  </a:lnTo>
                  <a:lnTo>
                    <a:pt x="5272773" y="36068"/>
                  </a:lnTo>
                  <a:lnTo>
                    <a:pt x="5272900" y="43180"/>
                  </a:lnTo>
                  <a:lnTo>
                    <a:pt x="5272900" y="52070"/>
                  </a:lnTo>
                  <a:lnTo>
                    <a:pt x="5272900" y="61087"/>
                  </a:lnTo>
                  <a:lnTo>
                    <a:pt x="5269852" y="87502"/>
                  </a:lnTo>
                  <a:lnTo>
                    <a:pt x="5268963" y="90677"/>
                  </a:lnTo>
                  <a:lnTo>
                    <a:pt x="5267566" y="92963"/>
                  </a:lnTo>
                  <a:lnTo>
                    <a:pt x="5266042" y="94107"/>
                  </a:lnTo>
                  <a:lnTo>
                    <a:pt x="5264391" y="95376"/>
                  </a:lnTo>
                  <a:lnTo>
                    <a:pt x="5262359" y="96012"/>
                  </a:lnTo>
                  <a:lnTo>
                    <a:pt x="5259819" y="96012"/>
                  </a:lnTo>
                  <a:lnTo>
                    <a:pt x="5257914" y="96012"/>
                  </a:lnTo>
                  <a:lnTo>
                    <a:pt x="5255628" y="95631"/>
                  </a:lnTo>
                  <a:lnTo>
                    <a:pt x="5253215" y="94742"/>
                  </a:lnTo>
                  <a:lnTo>
                    <a:pt x="5250675" y="93852"/>
                  </a:lnTo>
                  <a:lnTo>
                    <a:pt x="5247881" y="92963"/>
                  </a:lnTo>
                  <a:lnTo>
                    <a:pt x="5244833" y="91948"/>
                  </a:lnTo>
                  <a:lnTo>
                    <a:pt x="5241658" y="90932"/>
                  </a:lnTo>
                  <a:lnTo>
                    <a:pt x="5238229" y="90043"/>
                  </a:lnTo>
                  <a:lnTo>
                    <a:pt x="5234546" y="89153"/>
                  </a:lnTo>
                  <a:lnTo>
                    <a:pt x="5230863" y="88264"/>
                  </a:lnTo>
                  <a:lnTo>
                    <a:pt x="5226799" y="87884"/>
                  </a:lnTo>
                  <a:lnTo>
                    <a:pt x="5222227" y="87884"/>
                  </a:lnTo>
                  <a:lnTo>
                    <a:pt x="5217020" y="87884"/>
                  </a:lnTo>
                  <a:lnTo>
                    <a:pt x="5179047" y="111251"/>
                  </a:lnTo>
                  <a:lnTo>
                    <a:pt x="5153393" y="146176"/>
                  </a:lnTo>
                  <a:lnTo>
                    <a:pt x="5153393" y="353060"/>
                  </a:lnTo>
                  <a:lnTo>
                    <a:pt x="5153393" y="355600"/>
                  </a:lnTo>
                  <a:lnTo>
                    <a:pt x="5143614" y="364236"/>
                  </a:lnTo>
                  <a:lnTo>
                    <a:pt x="5139931" y="365506"/>
                  </a:lnTo>
                  <a:lnTo>
                    <a:pt x="5135232" y="366395"/>
                  </a:lnTo>
                  <a:lnTo>
                    <a:pt x="5129263" y="367030"/>
                  </a:lnTo>
                  <a:lnTo>
                    <a:pt x="5123294" y="367664"/>
                  </a:lnTo>
                  <a:lnTo>
                    <a:pt x="5115801" y="368046"/>
                  </a:lnTo>
                  <a:lnTo>
                    <a:pt x="5106530" y="368046"/>
                  </a:lnTo>
                  <a:lnTo>
                    <a:pt x="5097386" y="368046"/>
                  </a:lnTo>
                  <a:lnTo>
                    <a:pt x="5089766" y="367664"/>
                  </a:lnTo>
                  <a:lnTo>
                    <a:pt x="5083924" y="367030"/>
                  </a:lnTo>
                  <a:lnTo>
                    <a:pt x="5077955" y="366395"/>
                  </a:lnTo>
                  <a:lnTo>
                    <a:pt x="5073129" y="365506"/>
                  </a:lnTo>
                  <a:lnTo>
                    <a:pt x="5069573" y="364236"/>
                  </a:lnTo>
                  <a:lnTo>
                    <a:pt x="5065890" y="363093"/>
                  </a:lnTo>
                  <a:lnTo>
                    <a:pt x="5063350" y="361442"/>
                  </a:lnTo>
                  <a:lnTo>
                    <a:pt x="5061953" y="359663"/>
                  </a:lnTo>
                  <a:lnTo>
                    <a:pt x="5060429" y="357759"/>
                  </a:lnTo>
                  <a:lnTo>
                    <a:pt x="5059667" y="355600"/>
                  </a:lnTo>
                  <a:lnTo>
                    <a:pt x="5059667" y="353060"/>
                  </a:lnTo>
                  <a:lnTo>
                    <a:pt x="5059667" y="21209"/>
                  </a:lnTo>
                  <a:lnTo>
                    <a:pt x="5059667" y="18796"/>
                  </a:lnTo>
                  <a:lnTo>
                    <a:pt x="5060302" y="16510"/>
                  </a:lnTo>
                  <a:lnTo>
                    <a:pt x="5061572" y="14732"/>
                  </a:lnTo>
                  <a:lnTo>
                    <a:pt x="5062842" y="12826"/>
                  </a:lnTo>
                  <a:lnTo>
                    <a:pt x="5065001" y="11302"/>
                  </a:lnTo>
                  <a:lnTo>
                    <a:pt x="5068303" y="10033"/>
                  </a:lnTo>
                  <a:lnTo>
                    <a:pt x="5071478" y="8762"/>
                  </a:lnTo>
                  <a:lnTo>
                    <a:pt x="5075669" y="7874"/>
                  </a:lnTo>
                  <a:lnTo>
                    <a:pt x="5080749" y="7238"/>
                  </a:lnTo>
                  <a:lnTo>
                    <a:pt x="5085829" y="6603"/>
                  </a:lnTo>
                  <a:lnTo>
                    <a:pt x="5092179" y="6350"/>
                  </a:lnTo>
                  <a:lnTo>
                    <a:pt x="5099926" y="6350"/>
                  </a:lnTo>
                  <a:lnTo>
                    <a:pt x="5107800" y="6350"/>
                  </a:lnTo>
                  <a:lnTo>
                    <a:pt x="5131676" y="10033"/>
                  </a:lnTo>
                  <a:lnTo>
                    <a:pt x="5134470" y="11302"/>
                  </a:lnTo>
                  <a:lnTo>
                    <a:pt x="5136629" y="12826"/>
                  </a:lnTo>
                  <a:lnTo>
                    <a:pt x="5137772" y="14732"/>
                  </a:lnTo>
                  <a:lnTo>
                    <a:pt x="5139042" y="16510"/>
                  </a:lnTo>
                  <a:lnTo>
                    <a:pt x="5139677" y="18796"/>
                  </a:lnTo>
                  <a:lnTo>
                    <a:pt x="5139677" y="21209"/>
                  </a:lnTo>
                  <a:lnTo>
                    <a:pt x="5139677" y="62484"/>
                  </a:lnTo>
                  <a:lnTo>
                    <a:pt x="5164188" y="31876"/>
                  </a:lnTo>
                  <a:lnTo>
                    <a:pt x="5200129" y="4699"/>
                  </a:lnTo>
                  <a:lnTo>
                    <a:pt x="5220957" y="0"/>
                  </a:lnTo>
                  <a:lnTo>
                    <a:pt x="5227815" y="0"/>
                  </a:lnTo>
                  <a:close/>
                </a:path>
                <a:path w="7184390" h="501014">
                  <a:moveTo>
                    <a:pt x="4825606" y="0"/>
                  </a:moveTo>
                  <a:lnTo>
                    <a:pt x="4864277" y="3063"/>
                  </a:lnTo>
                  <a:lnTo>
                    <a:pt x="4910970" y="19030"/>
                  </a:lnTo>
                  <a:lnTo>
                    <a:pt x="4945367" y="46355"/>
                  </a:lnTo>
                  <a:lnTo>
                    <a:pt x="4968209" y="83484"/>
                  </a:lnTo>
                  <a:lnTo>
                    <a:pt x="4979990" y="128952"/>
                  </a:lnTo>
                  <a:lnTo>
                    <a:pt x="4982197" y="162560"/>
                  </a:lnTo>
                  <a:lnTo>
                    <a:pt x="4982197" y="177546"/>
                  </a:lnTo>
                  <a:lnTo>
                    <a:pt x="4962512" y="210947"/>
                  </a:lnTo>
                  <a:lnTo>
                    <a:pt x="4953622" y="210947"/>
                  </a:lnTo>
                  <a:lnTo>
                    <a:pt x="4751565" y="210947"/>
                  </a:lnTo>
                  <a:lnTo>
                    <a:pt x="4756518" y="249427"/>
                  </a:lnTo>
                  <a:lnTo>
                    <a:pt x="4778427" y="284555"/>
                  </a:lnTo>
                  <a:lnTo>
                    <a:pt x="4819891" y="302053"/>
                  </a:lnTo>
                  <a:lnTo>
                    <a:pt x="4842370" y="303657"/>
                  </a:lnTo>
                  <a:lnTo>
                    <a:pt x="4854276" y="303422"/>
                  </a:lnTo>
                  <a:lnTo>
                    <a:pt x="4894446" y="298263"/>
                  </a:lnTo>
                  <a:lnTo>
                    <a:pt x="4934191" y="286765"/>
                  </a:lnTo>
                  <a:lnTo>
                    <a:pt x="4946129" y="282067"/>
                  </a:lnTo>
                  <a:lnTo>
                    <a:pt x="4950955" y="280924"/>
                  </a:lnTo>
                  <a:lnTo>
                    <a:pt x="4954638" y="280924"/>
                  </a:lnTo>
                  <a:lnTo>
                    <a:pt x="4956924" y="280924"/>
                  </a:lnTo>
                  <a:lnTo>
                    <a:pt x="4958829" y="281305"/>
                  </a:lnTo>
                  <a:lnTo>
                    <a:pt x="4960226" y="282194"/>
                  </a:lnTo>
                  <a:lnTo>
                    <a:pt x="4961750" y="283083"/>
                  </a:lnTo>
                  <a:lnTo>
                    <a:pt x="4963020" y="284607"/>
                  </a:lnTo>
                  <a:lnTo>
                    <a:pt x="4964036" y="286893"/>
                  </a:lnTo>
                  <a:lnTo>
                    <a:pt x="4964925" y="289051"/>
                  </a:lnTo>
                  <a:lnTo>
                    <a:pt x="4965687" y="292226"/>
                  </a:lnTo>
                  <a:lnTo>
                    <a:pt x="4966068" y="296418"/>
                  </a:lnTo>
                  <a:lnTo>
                    <a:pt x="4966449" y="300482"/>
                  </a:lnTo>
                  <a:lnTo>
                    <a:pt x="4966576" y="305562"/>
                  </a:lnTo>
                  <a:lnTo>
                    <a:pt x="4966576" y="311785"/>
                  </a:lnTo>
                  <a:lnTo>
                    <a:pt x="4966576" y="317246"/>
                  </a:lnTo>
                  <a:lnTo>
                    <a:pt x="4965052" y="335661"/>
                  </a:lnTo>
                  <a:lnTo>
                    <a:pt x="4964671" y="338327"/>
                  </a:lnTo>
                  <a:lnTo>
                    <a:pt x="4958956" y="347852"/>
                  </a:lnTo>
                  <a:lnTo>
                    <a:pt x="4957305" y="349631"/>
                  </a:lnTo>
                  <a:lnTo>
                    <a:pt x="4918189" y="363727"/>
                  </a:lnTo>
                  <a:lnTo>
                    <a:pt x="4879962" y="371094"/>
                  </a:lnTo>
                  <a:lnTo>
                    <a:pt x="4833734" y="374269"/>
                  </a:lnTo>
                  <a:lnTo>
                    <a:pt x="4812305" y="373576"/>
                  </a:lnTo>
                  <a:lnTo>
                    <a:pt x="4773494" y="368000"/>
                  </a:lnTo>
                  <a:lnTo>
                    <a:pt x="4725657" y="349107"/>
                  </a:lnTo>
                  <a:lnTo>
                    <a:pt x="4690079" y="317218"/>
                  </a:lnTo>
                  <a:lnTo>
                    <a:pt x="4667237" y="272034"/>
                  </a:lnTo>
                  <a:lnTo>
                    <a:pt x="4659061" y="234410"/>
                  </a:lnTo>
                  <a:lnTo>
                    <a:pt x="4656315" y="190881"/>
                  </a:lnTo>
                  <a:lnTo>
                    <a:pt x="4657031" y="169310"/>
                  </a:lnTo>
                  <a:lnTo>
                    <a:pt x="4662798" y="129409"/>
                  </a:lnTo>
                  <a:lnTo>
                    <a:pt x="4681953" y="78247"/>
                  </a:lnTo>
                  <a:lnTo>
                    <a:pt x="4712895" y="39155"/>
                  </a:lnTo>
                  <a:lnTo>
                    <a:pt x="4754740" y="13081"/>
                  </a:lnTo>
                  <a:lnTo>
                    <a:pt x="4806389" y="811"/>
                  </a:lnTo>
                  <a:lnTo>
                    <a:pt x="4825606" y="0"/>
                  </a:lnTo>
                  <a:close/>
                </a:path>
                <a:path w="7184390" h="501014">
                  <a:moveTo>
                    <a:pt x="4054081" y="0"/>
                  </a:moveTo>
                  <a:lnTo>
                    <a:pt x="4098944" y="6268"/>
                  </a:lnTo>
                  <a:lnTo>
                    <a:pt x="4141110" y="32428"/>
                  </a:lnTo>
                  <a:lnTo>
                    <a:pt x="4165753" y="73908"/>
                  </a:lnTo>
                  <a:lnTo>
                    <a:pt x="4174191" y="114649"/>
                  </a:lnTo>
                  <a:lnTo>
                    <a:pt x="4175747" y="148082"/>
                  </a:lnTo>
                  <a:lnTo>
                    <a:pt x="4175747" y="353060"/>
                  </a:lnTo>
                  <a:lnTo>
                    <a:pt x="4175747" y="355600"/>
                  </a:lnTo>
                  <a:lnTo>
                    <a:pt x="4166095" y="364236"/>
                  </a:lnTo>
                  <a:lnTo>
                    <a:pt x="4162666" y="365506"/>
                  </a:lnTo>
                  <a:lnTo>
                    <a:pt x="4157840" y="366395"/>
                  </a:lnTo>
                  <a:lnTo>
                    <a:pt x="4151744" y="367030"/>
                  </a:lnTo>
                  <a:lnTo>
                    <a:pt x="4145648" y="367664"/>
                  </a:lnTo>
                  <a:lnTo>
                    <a:pt x="4138155" y="368046"/>
                  </a:lnTo>
                  <a:lnTo>
                    <a:pt x="4129265" y="368046"/>
                  </a:lnTo>
                  <a:lnTo>
                    <a:pt x="4120121" y="368046"/>
                  </a:lnTo>
                  <a:lnTo>
                    <a:pt x="4092054" y="364236"/>
                  </a:lnTo>
                  <a:lnTo>
                    <a:pt x="4088625" y="363093"/>
                  </a:lnTo>
                  <a:lnTo>
                    <a:pt x="4086085" y="361442"/>
                  </a:lnTo>
                  <a:lnTo>
                    <a:pt x="4084561" y="359663"/>
                  </a:lnTo>
                  <a:lnTo>
                    <a:pt x="4083164" y="357759"/>
                  </a:lnTo>
                  <a:lnTo>
                    <a:pt x="4082402" y="355600"/>
                  </a:lnTo>
                  <a:lnTo>
                    <a:pt x="4082402" y="353060"/>
                  </a:lnTo>
                  <a:lnTo>
                    <a:pt x="4082402" y="163702"/>
                  </a:lnTo>
                  <a:lnTo>
                    <a:pt x="4078846" y="125730"/>
                  </a:lnTo>
                  <a:lnTo>
                    <a:pt x="4058399" y="90550"/>
                  </a:lnTo>
                  <a:lnTo>
                    <a:pt x="4036047" y="81534"/>
                  </a:lnTo>
                  <a:lnTo>
                    <a:pt x="4026522" y="81534"/>
                  </a:lnTo>
                  <a:lnTo>
                    <a:pt x="3990454" y="94487"/>
                  </a:lnTo>
                  <a:lnTo>
                    <a:pt x="3962290" y="120741"/>
                  </a:lnTo>
                  <a:lnTo>
                    <a:pt x="3952481" y="132461"/>
                  </a:lnTo>
                  <a:lnTo>
                    <a:pt x="3952481" y="353060"/>
                  </a:lnTo>
                  <a:lnTo>
                    <a:pt x="3952481" y="355600"/>
                  </a:lnTo>
                  <a:lnTo>
                    <a:pt x="3942702" y="364236"/>
                  </a:lnTo>
                  <a:lnTo>
                    <a:pt x="3939019" y="365506"/>
                  </a:lnTo>
                  <a:lnTo>
                    <a:pt x="3934320" y="366395"/>
                  </a:lnTo>
                  <a:lnTo>
                    <a:pt x="3928351" y="367030"/>
                  </a:lnTo>
                  <a:lnTo>
                    <a:pt x="3922382" y="367664"/>
                  </a:lnTo>
                  <a:lnTo>
                    <a:pt x="3914889" y="368046"/>
                  </a:lnTo>
                  <a:lnTo>
                    <a:pt x="3905618" y="368046"/>
                  </a:lnTo>
                  <a:lnTo>
                    <a:pt x="3896474" y="368046"/>
                  </a:lnTo>
                  <a:lnTo>
                    <a:pt x="3888854" y="367664"/>
                  </a:lnTo>
                  <a:lnTo>
                    <a:pt x="3883012" y="367030"/>
                  </a:lnTo>
                  <a:lnTo>
                    <a:pt x="3877043" y="366395"/>
                  </a:lnTo>
                  <a:lnTo>
                    <a:pt x="3872217" y="365506"/>
                  </a:lnTo>
                  <a:lnTo>
                    <a:pt x="3868661" y="364236"/>
                  </a:lnTo>
                  <a:lnTo>
                    <a:pt x="3864978" y="363093"/>
                  </a:lnTo>
                  <a:lnTo>
                    <a:pt x="3862438" y="361442"/>
                  </a:lnTo>
                  <a:lnTo>
                    <a:pt x="3861041" y="359663"/>
                  </a:lnTo>
                  <a:lnTo>
                    <a:pt x="3859517" y="357759"/>
                  </a:lnTo>
                  <a:lnTo>
                    <a:pt x="3858755" y="355600"/>
                  </a:lnTo>
                  <a:lnTo>
                    <a:pt x="3858755" y="353060"/>
                  </a:lnTo>
                  <a:lnTo>
                    <a:pt x="3858755" y="21209"/>
                  </a:lnTo>
                  <a:lnTo>
                    <a:pt x="3858755" y="18796"/>
                  </a:lnTo>
                  <a:lnTo>
                    <a:pt x="3859390" y="16510"/>
                  </a:lnTo>
                  <a:lnTo>
                    <a:pt x="3860660" y="14732"/>
                  </a:lnTo>
                  <a:lnTo>
                    <a:pt x="3861930" y="12826"/>
                  </a:lnTo>
                  <a:lnTo>
                    <a:pt x="3864089" y="11302"/>
                  </a:lnTo>
                  <a:lnTo>
                    <a:pt x="3867391" y="10033"/>
                  </a:lnTo>
                  <a:lnTo>
                    <a:pt x="3870566" y="8762"/>
                  </a:lnTo>
                  <a:lnTo>
                    <a:pt x="3874757" y="7874"/>
                  </a:lnTo>
                  <a:lnTo>
                    <a:pt x="3879837" y="7238"/>
                  </a:lnTo>
                  <a:lnTo>
                    <a:pt x="3884917" y="6603"/>
                  </a:lnTo>
                  <a:lnTo>
                    <a:pt x="3891267" y="6350"/>
                  </a:lnTo>
                  <a:lnTo>
                    <a:pt x="3899014" y="6350"/>
                  </a:lnTo>
                  <a:lnTo>
                    <a:pt x="3906888" y="6350"/>
                  </a:lnTo>
                  <a:lnTo>
                    <a:pt x="3913492" y="6603"/>
                  </a:lnTo>
                  <a:lnTo>
                    <a:pt x="3918699" y="7238"/>
                  </a:lnTo>
                  <a:lnTo>
                    <a:pt x="3923906" y="7874"/>
                  </a:lnTo>
                  <a:lnTo>
                    <a:pt x="3927970" y="8762"/>
                  </a:lnTo>
                  <a:lnTo>
                    <a:pt x="3930764" y="10033"/>
                  </a:lnTo>
                  <a:lnTo>
                    <a:pt x="3933558" y="11302"/>
                  </a:lnTo>
                  <a:lnTo>
                    <a:pt x="3935717" y="12826"/>
                  </a:lnTo>
                  <a:lnTo>
                    <a:pt x="3936860" y="14732"/>
                  </a:lnTo>
                  <a:lnTo>
                    <a:pt x="3938130" y="16510"/>
                  </a:lnTo>
                  <a:lnTo>
                    <a:pt x="3938765" y="18796"/>
                  </a:lnTo>
                  <a:lnTo>
                    <a:pt x="3938765" y="21209"/>
                  </a:lnTo>
                  <a:lnTo>
                    <a:pt x="3938765" y="59562"/>
                  </a:lnTo>
                  <a:lnTo>
                    <a:pt x="3966578" y="33496"/>
                  </a:lnTo>
                  <a:lnTo>
                    <a:pt x="4009129" y="8358"/>
                  </a:lnTo>
                  <a:lnTo>
                    <a:pt x="4038795" y="928"/>
                  </a:lnTo>
                  <a:lnTo>
                    <a:pt x="4054081" y="0"/>
                  </a:lnTo>
                  <a:close/>
                </a:path>
                <a:path w="7184390" h="501014">
                  <a:moveTo>
                    <a:pt x="2993504" y="0"/>
                  </a:moveTo>
                  <a:lnTo>
                    <a:pt x="3035128" y="3032"/>
                  </a:lnTo>
                  <a:lnTo>
                    <a:pt x="3086515" y="18853"/>
                  </a:lnTo>
                  <a:lnTo>
                    <a:pt x="3124949" y="47625"/>
                  </a:lnTo>
                  <a:lnTo>
                    <a:pt x="3150916" y="88880"/>
                  </a:lnTo>
                  <a:lnTo>
                    <a:pt x="3164605" y="142049"/>
                  </a:lnTo>
                  <a:lnTo>
                    <a:pt x="3167240" y="183769"/>
                  </a:lnTo>
                  <a:lnTo>
                    <a:pt x="3166529" y="204535"/>
                  </a:lnTo>
                  <a:lnTo>
                    <a:pt x="3160918" y="243258"/>
                  </a:lnTo>
                  <a:lnTo>
                    <a:pt x="3141967" y="293766"/>
                  </a:lnTo>
                  <a:lnTo>
                    <a:pt x="3110104" y="333388"/>
                  </a:lnTo>
                  <a:lnTo>
                    <a:pt x="3065259" y="360552"/>
                  </a:lnTo>
                  <a:lnTo>
                    <a:pt x="3028111" y="370840"/>
                  </a:lnTo>
                  <a:lnTo>
                    <a:pt x="2985249" y="374269"/>
                  </a:lnTo>
                  <a:lnTo>
                    <a:pt x="2963865" y="373507"/>
                  </a:lnTo>
                  <a:lnTo>
                    <a:pt x="2925384" y="367411"/>
                  </a:lnTo>
                  <a:lnTo>
                    <a:pt x="2878299" y="346932"/>
                  </a:lnTo>
                  <a:lnTo>
                    <a:pt x="2843858" y="313878"/>
                  </a:lnTo>
                  <a:lnTo>
                    <a:pt x="2821927" y="268605"/>
                  </a:lnTo>
                  <a:lnTo>
                    <a:pt x="2812158" y="211883"/>
                  </a:lnTo>
                  <a:lnTo>
                    <a:pt x="2811513" y="190500"/>
                  </a:lnTo>
                  <a:lnTo>
                    <a:pt x="2812225" y="169731"/>
                  </a:lnTo>
                  <a:lnTo>
                    <a:pt x="2817889" y="130956"/>
                  </a:lnTo>
                  <a:lnTo>
                    <a:pt x="2837024" y="80327"/>
                  </a:lnTo>
                  <a:lnTo>
                    <a:pt x="2868901" y="40846"/>
                  </a:lnTo>
                  <a:lnTo>
                    <a:pt x="2913621" y="13843"/>
                  </a:lnTo>
                  <a:lnTo>
                    <a:pt x="2950610" y="3444"/>
                  </a:lnTo>
                  <a:lnTo>
                    <a:pt x="2993504" y="0"/>
                  </a:lnTo>
                  <a:close/>
                </a:path>
                <a:path w="7184390" h="501014">
                  <a:moveTo>
                    <a:pt x="2470264" y="0"/>
                  </a:moveTo>
                  <a:lnTo>
                    <a:pt x="2514603" y="4746"/>
                  </a:lnTo>
                  <a:lnTo>
                    <a:pt x="2547226" y="15112"/>
                  </a:lnTo>
                  <a:lnTo>
                    <a:pt x="2552687" y="17652"/>
                  </a:lnTo>
                  <a:lnTo>
                    <a:pt x="2556624" y="19938"/>
                  </a:lnTo>
                  <a:lnTo>
                    <a:pt x="2559037" y="21844"/>
                  </a:lnTo>
                  <a:lnTo>
                    <a:pt x="2561323" y="23622"/>
                  </a:lnTo>
                  <a:lnTo>
                    <a:pt x="2568054" y="52324"/>
                  </a:lnTo>
                  <a:lnTo>
                    <a:pt x="2568054" y="58038"/>
                  </a:lnTo>
                  <a:lnTo>
                    <a:pt x="2568054" y="64770"/>
                  </a:lnTo>
                  <a:lnTo>
                    <a:pt x="2565641" y="84455"/>
                  </a:lnTo>
                  <a:lnTo>
                    <a:pt x="2564879" y="86995"/>
                  </a:lnTo>
                  <a:lnTo>
                    <a:pt x="2563609" y="88646"/>
                  </a:lnTo>
                  <a:lnTo>
                    <a:pt x="2562212" y="89535"/>
                  </a:lnTo>
                  <a:lnTo>
                    <a:pt x="2560688" y="90424"/>
                  </a:lnTo>
                  <a:lnTo>
                    <a:pt x="2558910" y="90805"/>
                  </a:lnTo>
                  <a:lnTo>
                    <a:pt x="2557005" y="90805"/>
                  </a:lnTo>
                  <a:lnTo>
                    <a:pt x="2554719" y="90805"/>
                  </a:lnTo>
                  <a:lnTo>
                    <a:pt x="2551290" y="89535"/>
                  </a:lnTo>
                  <a:lnTo>
                    <a:pt x="2546591" y="86868"/>
                  </a:lnTo>
                  <a:lnTo>
                    <a:pt x="2541765" y="84327"/>
                  </a:lnTo>
                  <a:lnTo>
                    <a:pt x="2504300" y="70103"/>
                  </a:lnTo>
                  <a:lnTo>
                    <a:pt x="2472550" y="66294"/>
                  </a:lnTo>
                  <a:lnTo>
                    <a:pt x="2464041" y="66294"/>
                  </a:lnTo>
                  <a:lnTo>
                    <a:pt x="2435339" y="76326"/>
                  </a:lnTo>
                  <a:lnTo>
                    <a:pt x="2431275" y="79501"/>
                  </a:lnTo>
                  <a:lnTo>
                    <a:pt x="2428354" y="83312"/>
                  </a:lnTo>
                  <a:lnTo>
                    <a:pt x="2426322" y="87630"/>
                  </a:lnTo>
                  <a:lnTo>
                    <a:pt x="2424417" y="91948"/>
                  </a:lnTo>
                  <a:lnTo>
                    <a:pt x="2423401" y="96647"/>
                  </a:lnTo>
                  <a:lnTo>
                    <a:pt x="2423401" y="101600"/>
                  </a:lnTo>
                  <a:lnTo>
                    <a:pt x="2423401" y="109220"/>
                  </a:lnTo>
                  <a:lnTo>
                    <a:pt x="2425687" y="115697"/>
                  </a:lnTo>
                  <a:lnTo>
                    <a:pt x="2430513" y="120903"/>
                  </a:lnTo>
                  <a:lnTo>
                    <a:pt x="2435212" y="126111"/>
                  </a:lnTo>
                  <a:lnTo>
                    <a:pt x="2475344" y="145923"/>
                  </a:lnTo>
                  <a:lnTo>
                    <a:pt x="2482702" y="148564"/>
                  </a:lnTo>
                  <a:lnTo>
                    <a:pt x="2490108" y="151336"/>
                  </a:lnTo>
                  <a:lnTo>
                    <a:pt x="2527422" y="167602"/>
                  </a:lnTo>
                  <a:lnTo>
                    <a:pt x="2561069" y="191643"/>
                  </a:lnTo>
                  <a:lnTo>
                    <a:pt x="2582704" y="228758"/>
                  </a:lnTo>
                  <a:lnTo>
                    <a:pt x="2586723" y="259334"/>
                  </a:lnTo>
                  <a:lnTo>
                    <a:pt x="2586056" y="273079"/>
                  </a:lnTo>
                  <a:lnTo>
                    <a:pt x="2570249" y="319577"/>
                  </a:lnTo>
                  <a:lnTo>
                    <a:pt x="2536064" y="352099"/>
                  </a:lnTo>
                  <a:lnTo>
                    <a:pt x="2500363" y="367030"/>
                  </a:lnTo>
                  <a:lnTo>
                    <a:pt x="2458250" y="373816"/>
                  </a:lnTo>
                  <a:lnTo>
                    <a:pt x="2443086" y="374269"/>
                  </a:lnTo>
                  <a:lnTo>
                    <a:pt x="2433868" y="374100"/>
                  </a:lnTo>
                  <a:lnTo>
                    <a:pt x="2391508" y="368363"/>
                  </a:lnTo>
                  <a:lnTo>
                    <a:pt x="2354948" y="355726"/>
                  </a:lnTo>
                  <a:lnTo>
                    <a:pt x="2333358" y="321183"/>
                  </a:lnTo>
                  <a:lnTo>
                    <a:pt x="2333358" y="310261"/>
                  </a:lnTo>
                  <a:lnTo>
                    <a:pt x="2333358" y="303149"/>
                  </a:lnTo>
                  <a:lnTo>
                    <a:pt x="2333612" y="297307"/>
                  </a:lnTo>
                  <a:lnTo>
                    <a:pt x="2334120" y="292988"/>
                  </a:lnTo>
                  <a:lnTo>
                    <a:pt x="2334628" y="288671"/>
                  </a:lnTo>
                  <a:lnTo>
                    <a:pt x="2340089" y="277368"/>
                  </a:lnTo>
                  <a:lnTo>
                    <a:pt x="2341486" y="276478"/>
                  </a:lnTo>
                  <a:lnTo>
                    <a:pt x="2343391" y="276098"/>
                  </a:lnTo>
                  <a:lnTo>
                    <a:pt x="2345677" y="276098"/>
                  </a:lnTo>
                  <a:lnTo>
                    <a:pt x="2348344" y="276098"/>
                  </a:lnTo>
                  <a:lnTo>
                    <a:pt x="2352408" y="277622"/>
                  </a:lnTo>
                  <a:lnTo>
                    <a:pt x="2357742" y="280797"/>
                  </a:lnTo>
                  <a:lnTo>
                    <a:pt x="2363076" y="283845"/>
                  </a:lnTo>
                  <a:lnTo>
                    <a:pt x="2405367" y="301371"/>
                  </a:lnTo>
                  <a:lnTo>
                    <a:pt x="2441181" y="306197"/>
                  </a:lnTo>
                  <a:lnTo>
                    <a:pt x="2449690" y="306197"/>
                  </a:lnTo>
                  <a:lnTo>
                    <a:pt x="2480805" y="296163"/>
                  </a:lnTo>
                  <a:lnTo>
                    <a:pt x="2485758" y="292988"/>
                  </a:lnTo>
                  <a:lnTo>
                    <a:pt x="2489314" y="288925"/>
                  </a:lnTo>
                  <a:lnTo>
                    <a:pt x="2491854" y="283845"/>
                  </a:lnTo>
                  <a:lnTo>
                    <a:pt x="2494267" y="278892"/>
                  </a:lnTo>
                  <a:lnTo>
                    <a:pt x="2495537" y="273176"/>
                  </a:lnTo>
                  <a:lnTo>
                    <a:pt x="2495537" y="266826"/>
                  </a:lnTo>
                  <a:lnTo>
                    <a:pt x="2495537" y="259334"/>
                  </a:lnTo>
                  <a:lnTo>
                    <a:pt x="2493251" y="252984"/>
                  </a:lnTo>
                  <a:lnTo>
                    <a:pt x="2488679" y="247650"/>
                  </a:lnTo>
                  <a:lnTo>
                    <a:pt x="2484107" y="242315"/>
                  </a:lnTo>
                  <a:lnTo>
                    <a:pt x="2444737" y="222503"/>
                  </a:lnTo>
                  <a:lnTo>
                    <a:pt x="2437545" y="219840"/>
                  </a:lnTo>
                  <a:lnTo>
                    <a:pt x="2430259" y="217011"/>
                  </a:lnTo>
                  <a:lnTo>
                    <a:pt x="2393201" y="200445"/>
                  </a:lnTo>
                  <a:lnTo>
                    <a:pt x="2360282" y="176402"/>
                  </a:lnTo>
                  <a:lnTo>
                    <a:pt x="2339120" y="138912"/>
                  </a:lnTo>
                  <a:lnTo>
                    <a:pt x="2335263" y="107569"/>
                  </a:lnTo>
                  <a:lnTo>
                    <a:pt x="2335836" y="95902"/>
                  </a:lnTo>
                  <a:lnTo>
                    <a:pt x="2349703" y="54256"/>
                  </a:lnTo>
                  <a:lnTo>
                    <a:pt x="2380497" y="23072"/>
                  </a:lnTo>
                  <a:lnTo>
                    <a:pt x="2426830" y="4446"/>
                  </a:lnTo>
                  <a:lnTo>
                    <a:pt x="2455024" y="498"/>
                  </a:lnTo>
                  <a:lnTo>
                    <a:pt x="2470264" y="0"/>
                  </a:lnTo>
                  <a:close/>
                </a:path>
                <a:path w="7184390" h="501014">
                  <a:moveTo>
                    <a:pt x="2118982" y="0"/>
                  </a:moveTo>
                  <a:lnTo>
                    <a:pt x="2157653" y="3063"/>
                  </a:lnTo>
                  <a:lnTo>
                    <a:pt x="2204346" y="19030"/>
                  </a:lnTo>
                  <a:lnTo>
                    <a:pt x="2238743" y="46355"/>
                  </a:lnTo>
                  <a:lnTo>
                    <a:pt x="2261585" y="83484"/>
                  </a:lnTo>
                  <a:lnTo>
                    <a:pt x="2273366" y="128952"/>
                  </a:lnTo>
                  <a:lnTo>
                    <a:pt x="2275573" y="162560"/>
                  </a:lnTo>
                  <a:lnTo>
                    <a:pt x="2275573" y="177546"/>
                  </a:lnTo>
                  <a:lnTo>
                    <a:pt x="2255888" y="210947"/>
                  </a:lnTo>
                  <a:lnTo>
                    <a:pt x="2246998" y="210947"/>
                  </a:lnTo>
                  <a:lnTo>
                    <a:pt x="2044941" y="210947"/>
                  </a:lnTo>
                  <a:lnTo>
                    <a:pt x="2049894" y="249427"/>
                  </a:lnTo>
                  <a:lnTo>
                    <a:pt x="2071803" y="284555"/>
                  </a:lnTo>
                  <a:lnTo>
                    <a:pt x="2113267" y="302053"/>
                  </a:lnTo>
                  <a:lnTo>
                    <a:pt x="2135746" y="303657"/>
                  </a:lnTo>
                  <a:lnTo>
                    <a:pt x="2147652" y="303422"/>
                  </a:lnTo>
                  <a:lnTo>
                    <a:pt x="2187822" y="298263"/>
                  </a:lnTo>
                  <a:lnTo>
                    <a:pt x="2227567" y="286765"/>
                  </a:lnTo>
                  <a:lnTo>
                    <a:pt x="2239505" y="282067"/>
                  </a:lnTo>
                  <a:lnTo>
                    <a:pt x="2244331" y="280924"/>
                  </a:lnTo>
                  <a:lnTo>
                    <a:pt x="2248014" y="280924"/>
                  </a:lnTo>
                  <a:lnTo>
                    <a:pt x="2250300" y="280924"/>
                  </a:lnTo>
                  <a:lnTo>
                    <a:pt x="2252205" y="281305"/>
                  </a:lnTo>
                  <a:lnTo>
                    <a:pt x="2253602" y="282194"/>
                  </a:lnTo>
                  <a:lnTo>
                    <a:pt x="2255126" y="283083"/>
                  </a:lnTo>
                  <a:lnTo>
                    <a:pt x="2256396" y="284607"/>
                  </a:lnTo>
                  <a:lnTo>
                    <a:pt x="2257412" y="286893"/>
                  </a:lnTo>
                  <a:lnTo>
                    <a:pt x="2258301" y="289051"/>
                  </a:lnTo>
                  <a:lnTo>
                    <a:pt x="2259063" y="292226"/>
                  </a:lnTo>
                  <a:lnTo>
                    <a:pt x="2259444" y="296418"/>
                  </a:lnTo>
                  <a:lnTo>
                    <a:pt x="2259825" y="300482"/>
                  </a:lnTo>
                  <a:lnTo>
                    <a:pt x="2259952" y="305562"/>
                  </a:lnTo>
                  <a:lnTo>
                    <a:pt x="2259952" y="311785"/>
                  </a:lnTo>
                  <a:lnTo>
                    <a:pt x="2259952" y="317246"/>
                  </a:lnTo>
                  <a:lnTo>
                    <a:pt x="2258428" y="335661"/>
                  </a:lnTo>
                  <a:lnTo>
                    <a:pt x="2258047" y="338327"/>
                  </a:lnTo>
                  <a:lnTo>
                    <a:pt x="2252332" y="347852"/>
                  </a:lnTo>
                  <a:lnTo>
                    <a:pt x="2250681" y="349631"/>
                  </a:lnTo>
                  <a:lnTo>
                    <a:pt x="2211565" y="363727"/>
                  </a:lnTo>
                  <a:lnTo>
                    <a:pt x="2173338" y="371094"/>
                  </a:lnTo>
                  <a:lnTo>
                    <a:pt x="2127110" y="374269"/>
                  </a:lnTo>
                  <a:lnTo>
                    <a:pt x="2105681" y="373576"/>
                  </a:lnTo>
                  <a:lnTo>
                    <a:pt x="2066870" y="368000"/>
                  </a:lnTo>
                  <a:lnTo>
                    <a:pt x="2019033" y="349107"/>
                  </a:lnTo>
                  <a:lnTo>
                    <a:pt x="1983455" y="317218"/>
                  </a:lnTo>
                  <a:lnTo>
                    <a:pt x="1960613" y="272034"/>
                  </a:lnTo>
                  <a:lnTo>
                    <a:pt x="1952437" y="234410"/>
                  </a:lnTo>
                  <a:lnTo>
                    <a:pt x="1949691" y="190881"/>
                  </a:lnTo>
                  <a:lnTo>
                    <a:pt x="1950407" y="169310"/>
                  </a:lnTo>
                  <a:lnTo>
                    <a:pt x="1956174" y="129409"/>
                  </a:lnTo>
                  <a:lnTo>
                    <a:pt x="1975329" y="78247"/>
                  </a:lnTo>
                  <a:lnTo>
                    <a:pt x="2006271" y="39155"/>
                  </a:lnTo>
                  <a:lnTo>
                    <a:pt x="2048116" y="13081"/>
                  </a:lnTo>
                  <a:lnTo>
                    <a:pt x="2099765" y="811"/>
                  </a:lnTo>
                  <a:lnTo>
                    <a:pt x="2118982" y="0"/>
                  </a:lnTo>
                  <a:close/>
                </a:path>
                <a:path w="7184390" h="501014">
                  <a:moveTo>
                    <a:pt x="1572247" y="0"/>
                  </a:moveTo>
                  <a:lnTo>
                    <a:pt x="1620824" y="8090"/>
                  </a:lnTo>
                  <a:lnTo>
                    <a:pt x="1657623" y="31305"/>
                  </a:lnTo>
                  <a:lnTo>
                    <a:pt x="1683681" y="66573"/>
                  </a:lnTo>
                  <a:lnTo>
                    <a:pt x="1699755" y="111633"/>
                  </a:lnTo>
                  <a:lnTo>
                    <a:pt x="1706774" y="163818"/>
                  </a:lnTo>
                  <a:lnTo>
                    <a:pt x="1707248" y="182372"/>
                  </a:lnTo>
                  <a:lnTo>
                    <a:pt x="1706652" y="203942"/>
                  </a:lnTo>
                  <a:lnTo>
                    <a:pt x="1701890" y="243843"/>
                  </a:lnTo>
                  <a:lnTo>
                    <a:pt x="1686071" y="295021"/>
                  </a:lnTo>
                  <a:lnTo>
                    <a:pt x="1660345" y="334341"/>
                  </a:lnTo>
                  <a:lnTo>
                    <a:pt x="1624698" y="360934"/>
                  </a:lnTo>
                  <a:lnTo>
                    <a:pt x="1579496" y="373435"/>
                  </a:lnTo>
                  <a:lnTo>
                    <a:pt x="1562468" y="374269"/>
                  </a:lnTo>
                  <a:lnTo>
                    <a:pt x="1555374" y="374100"/>
                  </a:lnTo>
                  <a:lnTo>
                    <a:pt x="1512430" y="362965"/>
                  </a:lnTo>
                  <a:lnTo>
                    <a:pt x="1478584" y="339344"/>
                  </a:lnTo>
                  <a:lnTo>
                    <a:pt x="1466837" y="328549"/>
                  </a:lnTo>
                  <a:lnTo>
                    <a:pt x="1466837" y="484759"/>
                  </a:lnTo>
                  <a:lnTo>
                    <a:pt x="1466837" y="487299"/>
                  </a:lnTo>
                  <a:lnTo>
                    <a:pt x="1466202" y="489585"/>
                  </a:lnTo>
                  <a:lnTo>
                    <a:pt x="1464678" y="491489"/>
                  </a:lnTo>
                  <a:lnTo>
                    <a:pt x="1463154" y="493522"/>
                  </a:lnTo>
                  <a:lnTo>
                    <a:pt x="1442707" y="499745"/>
                  </a:lnTo>
                  <a:lnTo>
                    <a:pt x="1436738" y="500507"/>
                  </a:lnTo>
                  <a:lnTo>
                    <a:pt x="1429245" y="500761"/>
                  </a:lnTo>
                  <a:lnTo>
                    <a:pt x="1419974" y="500761"/>
                  </a:lnTo>
                  <a:lnTo>
                    <a:pt x="1410830" y="500761"/>
                  </a:lnTo>
                  <a:lnTo>
                    <a:pt x="1403210" y="500507"/>
                  </a:lnTo>
                  <a:lnTo>
                    <a:pt x="1397368" y="499745"/>
                  </a:lnTo>
                  <a:lnTo>
                    <a:pt x="1391399" y="498983"/>
                  </a:lnTo>
                  <a:lnTo>
                    <a:pt x="1386573" y="497967"/>
                  </a:lnTo>
                  <a:lnTo>
                    <a:pt x="1383017" y="496570"/>
                  </a:lnTo>
                  <a:lnTo>
                    <a:pt x="1379334" y="495173"/>
                  </a:lnTo>
                  <a:lnTo>
                    <a:pt x="1376794" y="493522"/>
                  </a:lnTo>
                  <a:lnTo>
                    <a:pt x="1375397" y="491489"/>
                  </a:lnTo>
                  <a:lnTo>
                    <a:pt x="1373873" y="489585"/>
                  </a:lnTo>
                  <a:lnTo>
                    <a:pt x="1373111" y="487299"/>
                  </a:lnTo>
                  <a:lnTo>
                    <a:pt x="1373111" y="484759"/>
                  </a:lnTo>
                  <a:lnTo>
                    <a:pt x="1373111" y="21209"/>
                  </a:lnTo>
                  <a:lnTo>
                    <a:pt x="1373111" y="18796"/>
                  </a:lnTo>
                  <a:lnTo>
                    <a:pt x="1373746" y="16510"/>
                  </a:lnTo>
                  <a:lnTo>
                    <a:pt x="1375016" y="14732"/>
                  </a:lnTo>
                  <a:lnTo>
                    <a:pt x="1376286" y="12826"/>
                  </a:lnTo>
                  <a:lnTo>
                    <a:pt x="1378445" y="11302"/>
                  </a:lnTo>
                  <a:lnTo>
                    <a:pt x="1381493" y="10033"/>
                  </a:lnTo>
                  <a:lnTo>
                    <a:pt x="1384541" y="8762"/>
                  </a:lnTo>
                  <a:lnTo>
                    <a:pt x="1388732" y="7874"/>
                  </a:lnTo>
                  <a:lnTo>
                    <a:pt x="1393812" y="7238"/>
                  </a:lnTo>
                  <a:lnTo>
                    <a:pt x="1398892" y="6603"/>
                  </a:lnTo>
                  <a:lnTo>
                    <a:pt x="1405242" y="6350"/>
                  </a:lnTo>
                  <a:lnTo>
                    <a:pt x="1412989" y="6350"/>
                  </a:lnTo>
                  <a:lnTo>
                    <a:pt x="1420355" y="6350"/>
                  </a:lnTo>
                  <a:lnTo>
                    <a:pt x="1426705" y="6603"/>
                  </a:lnTo>
                  <a:lnTo>
                    <a:pt x="1431785" y="7238"/>
                  </a:lnTo>
                  <a:lnTo>
                    <a:pt x="1436865" y="7874"/>
                  </a:lnTo>
                  <a:lnTo>
                    <a:pt x="1440929" y="8762"/>
                  </a:lnTo>
                  <a:lnTo>
                    <a:pt x="1443977" y="10033"/>
                  </a:lnTo>
                  <a:lnTo>
                    <a:pt x="1447152" y="11302"/>
                  </a:lnTo>
                  <a:lnTo>
                    <a:pt x="1449311" y="12826"/>
                  </a:lnTo>
                  <a:lnTo>
                    <a:pt x="1450581" y="14732"/>
                  </a:lnTo>
                  <a:lnTo>
                    <a:pt x="1451724" y="16510"/>
                  </a:lnTo>
                  <a:lnTo>
                    <a:pt x="1452359" y="18796"/>
                  </a:lnTo>
                  <a:lnTo>
                    <a:pt x="1452359" y="21209"/>
                  </a:lnTo>
                  <a:lnTo>
                    <a:pt x="1452359" y="60325"/>
                  </a:lnTo>
                  <a:lnTo>
                    <a:pt x="1480807" y="34036"/>
                  </a:lnTo>
                  <a:lnTo>
                    <a:pt x="1516617" y="11541"/>
                  </a:lnTo>
                  <a:lnTo>
                    <a:pt x="1555213" y="936"/>
                  </a:lnTo>
                  <a:lnTo>
                    <a:pt x="1563605" y="236"/>
                  </a:lnTo>
                  <a:lnTo>
                    <a:pt x="1572247" y="0"/>
                  </a:lnTo>
                  <a:close/>
                </a:path>
                <a:path w="7184390" h="501014">
                  <a:moveTo>
                    <a:pt x="654037" y="0"/>
                  </a:moveTo>
                  <a:lnTo>
                    <a:pt x="698900" y="6268"/>
                  </a:lnTo>
                  <a:lnTo>
                    <a:pt x="741066" y="32428"/>
                  </a:lnTo>
                  <a:lnTo>
                    <a:pt x="765709" y="73908"/>
                  </a:lnTo>
                  <a:lnTo>
                    <a:pt x="774147" y="114649"/>
                  </a:lnTo>
                  <a:lnTo>
                    <a:pt x="775703" y="148082"/>
                  </a:lnTo>
                  <a:lnTo>
                    <a:pt x="775703" y="353060"/>
                  </a:lnTo>
                  <a:lnTo>
                    <a:pt x="775703" y="355600"/>
                  </a:lnTo>
                  <a:lnTo>
                    <a:pt x="766051" y="364236"/>
                  </a:lnTo>
                  <a:lnTo>
                    <a:pt x="762622" y="365506"/>
                  </a:lnTo>
                  <a:lnTo>
                    <a:pt x="757796" y="366395"/>
                  </a:lnTo>
                  <a:lnTo>
                    <a:pt x="751700" y="367030"/>
                  </a:lnTo>
                  <a:lnTo>
                    <a:pt x="745604" y="367664"/>
                  </a:lnTo>
                  <a:lnTo>
                    <a:pt x="738111" y="368046"/>
                  </a:lnTo>
                  <a:lnTo>
                    <a:pt x="729221" y="368046"/>
                  </a:lnTo>
                  <a:lnTo>
                    <a:pt x="720077" y="368046"/>
                  </a:lnTo>
                  <a:lnTo>
                    <a:pt x="692010" y="364236"/>
                  </a:lnTo>
                  <a:lnTo>
                    <a:pt x="688581" y="363093"/>
                  </a:lnTo>
                  <a:lnTo>
                    <a:pt x="686041" y="361442"/>
                  </a:lnTo>
                  <a:lnTo>
                    <a:pt x="684517" y="359663"/>
                  </a:lnTo>
                  <a:lnTo>
                    <a:pt x="683120" y="357759"/>
                  </a:lnTo>
                  <a:lnTo>
                    <a:pt x="682358" y="355600"/>
                  </a:lnTo>
                  <a:lnTo>
                    <a:pt x="682358" y="353060"/>
                  </a:lnTo>
                  <a:lnTo>
                    <a:pt x="682358" y="163702"/>
                  </a:lnTo>
                  <a:lnTo>
                    <a:pt x="678802" y="125730"/>
                  </a:lnTo>
                  <a:lnTo>
                    <a:pt x="658355" y="90550"/>
                  </a:lnTo>
                  <a:lnTo>
                    <a:pt x="636003" y="81534"/>
                  </a:lnTo>
                  <a:lnTo>
                    <a:pt x="626478" y="81534"/>
                  </a:lnTo>
                  <a:lnTo>
                    <a:pt x="590410" y="94487"/>
                  </a:lnTo>
                  <a:lnTo>
                    <a:pt x="562246" y="120741"/>
                  </a:lnTo>
                  <a:lnTo>
                    <a:pt x="552437" y="132461"/>
                  </a:lnTo>
                  <a:lnTo>
                    <a:pt x="552437" y="353060"/>
                  </a:lnTo>
                  <a:lnTo>
                    <a:pt x="552437" y="355600"/>
                  </a:lnTo>
                  <a:lnTo>
                    <a:pt x="542658" y="364236"/>
                  </a:lnTo>
                  <a:lnTo>
                    <a:pt x="538975" y="365506"/>
                  </a:lnTo>
                  <a:lnTo>
                    <a:pt x="534276" y="366395"/>
                  </a:lnTo>
                  <a:lnTo>
                    <a:pt x="528307" y="367030"/>
                  </a:lnTo>
                  <a:lnTo>
                    <a:pt x="522338" y="367664"/>
                  </a:lnTo>
                  <a:lnTo>
                    <a:pt x="514845" y="368046"/>
                  </a:lnTo>
                  <a:lnTo>
                    <a:pt x="505574" y="368046"/>
                  </a:lnTo>
                  <a:lnTo>
                    <a:pt x="496430" y="368046"/>
                  </a:lnTo>
                  <a:lnTo>
                    <a:pt x="488810" y="367664"/>
                  </a:lnTo>
                  <a:lnTo>
                    <a:pt x="482968" y="367030"/>
                  </a:lnTo>
                  <a:lnTo>
                    <a:pt x="476999" y="366395"/>
                  </a:lnTo>
                  <a:lnTo>
                    <a:pt x="472173" y="365506"/>
                  </a:lnTo>
                  <a:lnTo>
                    <a:pt x="468617" y="364236"/>
                  </a:lnTo>
                  <a:lnTo>
                    <a:pt x="464934" y="363093"/>
                  </a:lnTo>
                  <a:lnTo>
                    <a:pt x="462394" y="361442"/>
                  </a:lnTo>
                  <a:lnTo>
                    <a:pt x="460997" y="359663"/>
                  </a:lnTo>
                  <a:lnTo>
                    <a:pt x="459473" y="357759"/>
                  </a:lnTo>
                  <a:lnTo>
                    <a:pt x="458711" y="355600"/>
                  </a:lnTo>
                  <a:lnTo>
                    <a:pt x="458711" y="353060"/>
                  </a:lnTo>
                  <a:lnTo>
                    <a:pt x="458711" y="21209"/>
                  </a:lnTo>
                  <a:lnTo>
                    <a:pt x="458711" y="18796"/>
                  </a:lnTo>
                  <a:lnTo>
                    <a:pt x="459346" y="16510"/>
                  </a:lnTo>
                  <a:lnTo>
                    <a:pt x="460616" y="14732"/>
                  </a:lnTo>
                  <a:lnTo>
                    <a:pt x="461886" y="12826"/>
                  </a:lnTo>
                  <a:lnTo>
                    <a:pt x="464045" y="11302"/>
                  </a:lnTo>
                  <a:lnTo>
                    <a:pt x="467347" y="10033"/>
                  </a:lnTo>
                  <a:lnTo>
                    <a:pt x="470522" y="8762"/>
                  </a:lnTo>
                  <a:lnTo>
                    <a:pt x="474713" y="7874"/>
                  </a:lnTo>
                  <a:lnTo>
                    <a:pt x="479793" y="7238"/>
                  </a:lnTo>
                  <a:lnTo>
                    <a:pt x="484873" y="6603"/>
                  </a:lnTo>
                  <a:lnTo>
                    <a:pt x="491223" y="6350"/>
                  </a:lnTo>
                  <a:lnTo>
                    <a:pt x="498970" y="6350"/>
                  </a:lnTo>
                  <a:lnTo>
                    <a:pt x="506844" y="6350"/>
                  </a:lnTo>
                  <a:lnTo>
                    <a:pt x="513448" y="6603"/>
                  </a:lnTo>
                  <a:lnTo>
                    <a:pt x="518655" y="7238"/>
                  </a:lnTo>
                  <a:lnTo>
                    <a:pt x="523862" y="7874"/>
                  </a:lnTo>
                  <a:lnTo>
                    <a:pt x="527926" y="8762"/>
                  </a:lnTo>
                  <a:lnTo>
                    <a:pt x="530720" y="10033"/>
                  </a:lnTo>
                  <a:lnTo>
                    <a:pt x="533514" y="11302"/>
                  </a:lnTo>
                  <a:lnTo>
                    <a:pt x="535673" y="12826"/>
                  </a:lnTo>
                  <a:lnTo>
                    <a:pt x="536816" y="14732"/>
                  </a:lnTo>
                  <a:lnTo>
                    <a:pt x="538086" y="16510"/>
                  </a:lnTo>
                  <a:lnTo>
                    <a:pt x="538721" y="18796"/>
                  </a:lnTo>
                  <a:lnTo>
                    <a:pt x="538721" y="21209"/>
                  </a:lnTo>
                  <a:lnTo>
                    <a:pt x="538721" y="59562"/>
                  </a:lnTo>
                  <a:lnTo>
                    <a:pt x="566534" y="33496"/>
                  </a:lnTo>
                  <a:lnTo>
                    <a:pt x="609085" y="8358"/>
                  </a:lnTo>
                  <a:lnTo>
                    <a:pt x="638751" y="928"/>
                  </a:lnTo>
                  <a:lnTo>
                    <a:pt x="654037" y="0"/>
                  </a:lnTo>
                  <a:close/>
                </a:path>
                <a:path w="7184390" h="501014">
                  <a:moveTo>
                    <a:pt x="168135" y="0"/>
                  </a:moveTo>
                  <a:lnTo>
                    <a:pt x="171437" y="0"/>
                  </a:lnTo>
                  <a:lnTo>
                    <a:pt x="174866" y="253"/>
                  </a:lnTo>
                  <a:lnTo>
                    <a:pt x="178549" y="635"/>
                  </a:lnTo>
                  <a:lnTo>
                    <a:pt x="182359" y="888"/>
                  </a:lnTo>
                  <a:lnTo>
                    <a:pt x="186169" y="1524"/>
                  </a:lnTo>
                  <a:lnTo>
                    <a:pt x="190106" y="2412"/>
                  </a:lnTo>
                  <a:lnTo>
                    <a:pt x="194043" y="3301"/>
                  </a:lnTo>
                  <a:lnTo>
                    <a:pt x="197599" y="4318"/>
                  </a:lnTo>
                  <a:lnTo>
                    <a:pt x="200520" y="5461"/>
                  </a:lnTo>
                  <a:lnTo>
                    <a:pt x="203568" y="6476"/>
                  </a:lnTo>
                  <a:lnTo>
                    <a:pt x="210045" y="13081"/>
                  </a:lnTo>
                  <a:lnTo>
                    <a:pt x="210680" y="14477"/>
                  </a:lnTo>
                  <a:lnTo>
                    <a:pt x="212839" y="30861"/>
                  </a:lnTo>
                  <a:lnTo>
                    <a:pt x="213093" y="36068"/>
                  </a:lnTo>
                  <a:lnTo>
                    <a:pt x="213220" y="43180"/>
                  </a:lnTo>
                  <a:lnTo>
                    <a:pt x="213220" y="52070"/>
                  </a:lnTo>
                  <a:lnTo>
                    <a:pt x="213220" y="61087"/>
                  </a:lnTo>
                  <a:lnTo>
                    <a:pt x="210172" y="87502"/>
                  </a:lnTo>
                  <a:lnTo>
                    <a:pt x="209283" y="90677"/>
                  </a:lnTo>
                  <a:lnTo>
                    <a:pt x="207886" y="92963"/>
                  </a:lnTo>
                  <a:lnTo>
                    <a:pt x="206362" y="94107"/>
                  </a:lnTo>
                  <a:lnTo>
                    <a:pt x="204711" y="95376"/>
                  </a:lnTo>
                  <a:lnTo>
                    <a:pt x="202679" y="96012"/>
                  </a:lnTo>
                  <a:lnTo>
                    <a:pt x="200139" y="96012"/>
                  </a:lnTo>
                  <a:lnTo>
                    <a:pt x="198234" y="96012"/>
                  </a:lnTo>
                  <a:lnTo>
                    <a:pt x="195948" y="95631"/>
                  </a:lnTo>
                  <a:lnTo>
                    <a:pt x="193535" y="94742"/>
                  </a:lnTo>
                  <a:lnTo>
                    <a:pt x="190995" y="93852"/>
                  </a:lnTo>
                  <a:lnTo>
                    <a:pt x="188201" y="92963"/>
                  </a:lnTo>
                  <a:lnTo>
                    <a:pt x="185153" y="91948"/>
                  </a:lnTo>
                  <a:lnTo>
                    <a:pt x="181978" y="90932"/>
                  </a:lnTo>
                  <a:lnTo>
                    <a:pt x="178549" y="90043"/>
                  </a:lnTo>
                  <a:lnTo>
                    <a:pt x="174866" y="89153"/>
                  </a:lnTo>
                  <a:lnTo>
                    <a:pt x="171183" y="88264"/>
                  </a:lnTo>
                  <a:lnTo>
                    <a:pt x="167119" y="87884"/>
                  </a:lnTo>
                  <a:lnTo>
                    <a:pt x="162547" y="87884"/>
                  </a:lnTo>
                  <a:lnTo>
                    <a:pt x="157340" y="87884"/>
                  </a:lnTo>
                  <a:lnTo>
                    <a:pt x="119367" y="111251"/>
                  </a:lnTo>
                  <a:lnTo>
                    <a:pt x="93764" y="146176"/>
                  </a:lnTo>
                  <a:lnTo>
                    <a:pt x="93764" y="353060"/>
                  </a:lnTo>
                  <a:lnTo>
                    <a:pt x="93764" y="355600"/>
                  </a:lnTo>
                  <a:lnTo>
                    <a:pt x="83908" y="364236"/>
                  </a:lnTo>
                  <a:lnTo>
                    <a:pt x="80314" y="365506"/>
                  </a:lnTo>
                  <a:lnTo>
                    <a:pt x="75539" y="366395"/>
                  </a:lnTo>
                  <a:lnTo>
                    <a:pt x="69583" y="367030"/>
                  </a:lnTo>
                  <a:lnTo>
                    <a:pt x="63626" y="367664"/>
                  </a:lnTo>
                  <a:lnTo>
                    <a:pt x="56057" y="368046"/>
                  </a:lnTo>
                  <a:lnTo>
                    <a:pt x="46888" y="368046"/>
                  </a:lnTo>
                  <a:lnTo>
                    <a:pt x="37706" y="368046"/>
                  </a:lnTo>
                  <a:lnTo>
                    <a:pt x="30137" y="367664"/>
                  </a:lnTo>
                  <a:lnTo>
                    <a:pt x="24193" y="367030"/>
                  </a:lnTo>
                  <a:lnTo>
                    <a:pt x="18237" y="366395"/>
                  </a:lnTo>
                  <a:lnTo>
                    <a:pt x="13462" y="365506"/>
                  </a:lnTo>
                  <a:lnTo>
                    <a:pt x="9867" y="364236"/>
                  </a:lnTo>
                  <a:lnTo>
                    <a:pt x="6273" y="363093"/>
                  </a:lnTo>
                  <a:lnTo>
                    <a:pt x="3721" y="361442"/>
                  </a:lnTo>
                  <a:lnTo>
                    <a:pt x="2235" y="359663"/>
                  </a:lnTo>
                  <a:lnTo>
                    <a:pt x="749" y="357759"/>
                  </a:lnTo>
                  <a:lnTo>
                    <a:pt x="0" y="355600"/>
                  </a:lnTo>
                  <a:lnTo>
                    <a:pt x="0" y="353060"/>
                  </a:lnTo>
                  <a:lnTo>
                    <a:pt x="0" y="21209"/>
                  </a:lnTo>
                  <a:lnTo>
                    <a:pt x="0" y="18796"/>
                  </a:lnTo>
                  <a:lnTo>
                    <a:pt x="622" y="16510"/>
                  </a:lnTo>
                  <a:lnTo>
                    <a:pt x="1866" y="14732"/>
                  </a:lnTo>
                  <a:lnTo>
                    <a:pt x="3111" y="12826"/>
                  </a:lnTo>
                  <a:lnTo>
                    <a:pt x="5334" y="11302"/>
                  </a:lnTo>
                  <a:lnTo>
                    <a:pt x="8559" y="10033"/>
                  </a:lnTo>
                  <a:lnTo>
                    <a:pt x="11785" y="8762"/>
                  </a:lnTo>
                  <a:lnTo>
                    <a:pt x="15938" y="7874"/>
                  </a:lnTo>
                  <a:lnTo>
                    <a:pt x="21031" y="7238"/>
                  </a:lnTo>
                  <a:lnTo>
                    <a:pt x="26111" y="6603"/>
                  </a:lnTo>
                  <a:lnTo>
                    <a:pt x="32499" y="6350"/>
                  </a:lnTo>
                  <a:lnTo>
                    <a:pt x="40182" y="6350"/>
                  </a:lnTo>
                  <a:lnTo>
                    <a:pt x="48120" y="6350"/>
                  </a:lnTo>
                  <a:lnTo>
                    <a:pt x="54698" y="6603"/>
                  </a:lnTo>
                  <a:lnTo>
                    <a:pt x="59905" y="7238"/>
                  </a:lnTo>
                  <a:lnTo>
                    <a:pt x="65112" y="7874"/>
                  </a:lnTo>
                  <a:lnTo>
                    <a:pt x="69151" y="8762"/>
                  </a:lnTo>
                  <a:lnTo>
                    <a:pt x="71996" y="10033"/>
                  </a:lnTo>
                  <a:lnTo>
                    <a:pt x="74853" y="11302"/>
                  </a:lnTo>
                  <a:lnTo>
                    <a:pt x="76898" y="12826"/>
                  </a:lnTo>
                  <a:lnTo>
                    <a:pt x="78143" y="14732"/>
                  </a:lnTo>
                  <a:lnTo>
                    <a:pt x="79375" y="16510"/>
                  </a:lnTo>
                  <a:lnTo>
                    <a:pt x="79997" y="18796"/>
                  </a:lnTo>
                  <a:lnTo>
                    <a:pt x="79997" y="21209"/>
                  </a:lnTo>
                  <a:lnTo>
                    <a:pt x="79997" y="62484"/>
                  </a:lnTo>
                  <a:lnTo>
                    <a:pt x="104559" y="31876"/>
                  </a:lnTo>
                  <a:lnTo>
                    <a:pt x="140449" y="4699"/>
                  </a:lnTo>
                  <a:lnTo>
                    <a:pt x="161277" y="0"/>
                  </a:lnTo>
                  <a:lnTo>
                    <a:pt x="168135" y="0"/>
                  </a:lnTo>
                  <a:close/>
                </a:path>
              </a:pathLst>
            </a:custGeom>
            <a:ln w="12192">
              <a:solidFill>
                <a:srgbClr val="17375E"/>
              </a:solidFill>
            </a:ln>
          </p:spPr>
          <p:txBody>
            <a:bodyPr wrap="square" lIns="0" tIns="0" rIns="0" bIns="0" rtlCol="0"/>
            <a:lstStyle/>
            <a:p>
              <a:endParaRPr/>
            </a:p>
          </p:txBody>
        </p:sp>
        <p:pic>
          <p:nvPicPr>
            <p:cNvPr id="22" name="object 22"/>
            <p:cNvPicPr/>
            <p:nvPr/>
          </p:nvPicPr>
          <p:blipFill>
            <a:blip r:embed="rId15" cstate="print"/>
            <a:stretch>
              <a:fillRect/>
            </a:stretch>
          </p:blipFill>
          <p:spPr>
            <a:xfrm>
              <a:off x="843737" y="2541523"/>
              <a:ext cx="141668" cy="175513"/>
            </a:xfrm>
            <a:prstGeom prst="rect">
              <a:avLst/>
            </a:prstGeom>
          </p:spPr>
        </p:pic>
        <p:sp>
          <p:nvSpPr>
            <p:cNvPr id="23" name="object 23"/>
            <p:cNvSpPr/>
            <p:nvPr/>
          </p:nvSpPr>
          <p:spPr>
            <a:xfrm>
              <a:off x="751979" y="2469769"/>
              <a:ext cx="6115050" cy="491490"/>
            </a:xfrm>
            <a:custGeom>
              <a:avLst/>
              <a:gdLst/>
              <a:ahLst/>
              <a:cxnLst/>
              <a:rect l="l" t="t" r="r" b="b"/>
              <a:pathLst>
                <a:path w="6115050" h="491489">
                  <a:moveTo>
                    <a:pt x="5980671" y="36829"/>
                  </a:moveTo>
                  <a:lnTo>
                    <a:pt x="5989942" y="36829"/>
                  </a:lnTo>
                  <a:lnTo>
                    <a:pt x="5997562" y="37210"/>
                  </a:lnTo>
                  <a:lnTo>
                    <a:pt x="6003658" y="37845"/>
                  </a:lnTo>
                  <a:lnTo>
                    <a:pt x="6009627" y="38480"/>
                  </a:lnTo>
                  <a:lnTo>
                    <a:pt x="6014453" y="39369"/>
                  </a:lnTo>
                  <a:lnTo>
                    <a:pt x="6017882" y="40766"/>
                  </a:lnTo>
                  <a:lnTo>
                    <a:pt x="6021438" y="42163"/>
                  </a:lnTo>
                  <a:lnTo>
                    <a:pt x="6023851" y="43814"/>
                  </a:lnTo>
                  <a:lnTo>
                    <a:pt x="6025375" y="45846"/>
                  </a:lnTo>
                  <a:lnTo>
                    <a:pt x="6026899" y="47751"/>
                  </a:lnTo>
                  <a:lnTo>
                    <a:pt x="6027534" y="50037"/>
                  </a:lnTo>
                  <a:lnTo>
                    <a:pt x="6027534" y="52450"/>
                  </a:lnTo>
                  <a:lnTo>
                    <a:pt x="6027534" y="126491"/>
                  </a:lnTo>
                  <a:lnTo>
                    <a:pt x="6099797" y="126491"/>
                  </a:lnTo>
                  <a:lnTo>
                    <a:pt x="6102210" y="126491"/>
                  </a:lnTo>
                  <a:lnTo>
                    <a:pt x="6104369" y="127126"/>
                  </a:lnTo>
                  <a:lnTo>
                    <a:pt x="6114656" y="157352"/>
                  </a:lnTo>
                  <a:lnTo>
                    <a:pt x="6114656" y="164464"/>
                  </a:lnTo>
                  <a:lnTo>
                    <a:pt x="6104877" y="202437"/>
                  </a:lnTo>
                  <a:lnTo>
                    <a:pt x="6100178" y="202437"/>
                  </a:lnTo>
                  <a:lnTo>
                    <a:pt x="6027534" y="202437"/>
                  </a:lnTo>
                  <a:lnTo>
                    <a:pt x="6027534" y="358393"/>
                  </a:lnTo>
                  <a:lnTo>
                    <a:pt x="6028080" y="371084"/>
                  </a:lnTo>
                  <a:lnTo>
                    <a:pt x="6048076" y="409257"/>
                  </a:lnTo>
                  <a:lnTo>
                    <a:pt x="6066650" y="412622"/>
                  </a:lnTo>
                  <a:lnTo>
                    <a:pt x="6071603" y="412622"/>
                  </a:lnTo>
                  <a:lnTo>
                    <a:pt x="6090653" y="408431"/>
                  </a:lnTo>
                  <a:lnTo>
                    <a:pt x="6093701" y="407288"/>
                  </a:lnTo>
                  <a:lnTo>
                    <a:pt x="6096368" y="406272"/>
                  </a:lnTo>
                  <a:lnTo>
                    <a:pt x="6098527" y="405383"/>
                  </a:lnTo>
                  <a:lnTo>
                    <a:pt x="6100559" y="404494"/>
                  </a:lnTo>
                  <a:lnTo>
                    <a:pt x="6102464" y="404113"/>
                  </a:lnTo>
                  <a:lnTo>
                    <a:pt x="6104242" y="404113"/>
                  </a:lnTo>
                  <a:lnTo>
                    <a:pt x="6105766" y="404113"/>
                  </a:lnTo>
                  <a:lnTo>
                    <a:pt x="6107163" y="404494"/>
                  </a:lnTo>
                  <a:lnTo>
                    <a:pt x="6114656" y="431418"/>
                  </a:lnTo>
                  <a:lnTo>
                    <a:pt x="6114656" y="438403"/>
                  </a:lnTo>
                  <a:lnTo>
                    <a:pt x="6114656" y="449325"/>
                  </a:lnTo>
                  <a:lnTo>
                    <a:pt x="6114021" y="457580"/>
                  </a:lnTo>
                  <a:lnTo>
                    <a:pt x="6112624" y="463422"/>
                  </a:lnTo>
                  <a:lnTo>
                    <a:pt x="6111227" y="469264"/>
                  </a:lnTo>
                  <a:lnTo>
                    <a:pt x="6109449" y="473328"/>
                  </a:lnTo>
                  <a:lnTo>
                    <a:pt x="6107163" y="475741"/>
                  </a:lnTo>
                  <a:lnTo>
                    <a:pt x="6105004" y="478154"/>
                  </a:lnTo>
                  <a:lnTo>
                    <a:pt x="6082144" y="486917"/>
                  </a:lnTo>
                  <a:lnTo>
                    <a:pt x="6076302" y="488314"/>
                  </a:lnTo>
                  <a:lnTo>
                    <a:pt x="6069952" y="489330"/>
                  </a:lnTo>
                  <a:lnTo>
                    <a:pt x="6063094" y="490092"/>
                  </a:lnTo>
                  <a:lnTo>
                    <a:pt x="6056363" y="490854"/>
                  </a:lnTo>
                  <a:lnTo>
                    <a:pt x="6049378" y="491235"/>
                  </a:lnTo>
                  <a:lnTo>
                    <a:pt x="6042520" y="491235"/>
                  </a:lnTo>
                  <a:lnTo>
                    <a:pt x="5994133" y="484123"/>
                  </a:lnTo>
                  <a:lnTo>
                    <a:pt x="5960224" y="462406"/>
                  </a:lnTo>
                  <a:lnTo>
                    <a:pt x="5940539" y="425322"/>
                  </a:lnTo>
                  <a:lnTo>
                    <a:pt x="5934592" y="387228"/>
                  </a:lnTo>
                  <a:lnTo>
                    <a:pt x="5934189" y="372490"/>
                  </a:lnTo>
                  <a:lnTo>
                    <a:pt x="5934189" y="202437"/>
                  </a:lnTo>
                  <a:lnTo>
                    <a:pt x="5894438" y="202437"/>
                  </a:lnTo>
                  <a:lnTo>
                    <a:pt x="5889739" y="202437"/>
                  </a:lnTo>
                  <a:lnTo>
                    <a:pt x="5886056" y="199516"/>
                  </a:lnTo>
                  <a:lnTo>
                    <a:pt x="5879833" y="164464"/>
                  </a:lnTo>
                  <a:lnTo>
                    <a:pt x="5879833" y="157352"/>
                  </a:lnTo>
                  <a:lnTo>
                    <a:pt x="5883643" y="134492"/>
                  </a:lnTo>
                  <a:lnTo>
                    <a:pt x="5884786" y="131698"/>
                  </a:lnTo>
                  <a:lnTo>
                    <a:pt x="5886437" y="129666"/>
                  </a:lnTo>
                  <a:lnTo>
                    <a:pt x="5888215" y="128396"/>
                  </a:lnTo>
                  <a:lnTo>
                    <a:pt x="5890120" y="127126"/>
                  </a:lnTo>
                  <a:lnTo>
                    <a:pt x="5892279" y="126491"/>
                  </a:lnTo>
                  <a:lnTo>
                    <a:pt x="5894819" y="126491"/>
                  </a:lnTo>
                  <a:lnTo>
                    <a:pt x="5934189" y="126491"/>
                  </a:lnTo>
                  <a:lnTo>
                    <a:pt x="5934189" y="52450"/>
                  </a:lnTo>
                  <a:lnTo>
                    <a:pt x="5934189" y="50037"/>
                  </a:lnTo>
                  <a:lnTo>
                    <a:pt x="5934824" y="47751"/>
                  </a:lnTo>
                  <a:lnTo>
                    <a:pt x="5936221" y="45846"/>
                  </a:lnTo>
                  <a:lnTo>
                    <a:pt x="5937618" y="43814"/>
                  </a:lnTo>
                  <a:lnTo>
                    <a:pt x="5940158" y="42163"/>
                  </a:lnTo>
                  <a:lnTo>
                    <a:pt x="5943714" y="40766"/>
                  </a:lnTo>
                  <a:lnTo>
                    <a:pt x="5947270" y="39369"/>
                  </a:lnTo>
                  <a:lnTo>
                    <a:pt x="5952096" y="38480"/>
                  </a:lnTo>
                  <a:lnTo>
                    <a:pt x="5958192" y="37845"/>
                  </a:lnTo>
                  <a:lnTo>
                    <a:pt x="5964288" y="37210"/>
                  </a:lnTo>
                  <a:lnTo>
                    <a:pt x="5971781" y="36829"/>
                  </a:lnTo>
                  <a:lnTo>
                    <a:pt x="5980671" y="36829"/>
                  </a:lnTo>
                  <a:close/>
                </a:path>
                <a:path w="6115050" h="491489">
                  <a:moveTo>
                    <a:pt x="33108" y="2285"/>
                  </a:moveTo>
                  <a:lnTo>
                    <a:pt x="146596" y="2285"/>
                  </a:lnTo>
                  <a:lnTo>
                    <a:pt x="155046" y="2359"/>
                  </a:lnTo>
                  <a:lnTo>
                    <a:pt x="196127" y="5635"/>
                  </a:lnTo>
                  <a:lnTo>
                    <a:pt x="237891" y="15271"/>
                  </a:lnTo>
                  <a:lnTo>
                    <a:pt x="280400" y="38052"/>
                  </a:lnTo>
                  <a:lnTo>
                    <a:pt x="311423" y="73342"/>
                  </a:lnTo>
                  <a:lnTo>
                    <a:pt x="327606" y="120554"/>
                  </a:lnTo>
                  <a:lnTo>
                    <a:pt x="329653" y="148462"/>
                  </a:lnTo>
                  <a:lnTo>
                    <a:pt x="328863" y="168177"/>
                  </a:lnTo>
                  <a:lnTo>
                    <a:pt x="317004" y="220344"/>
                  </a:lnTo>
                  <a:lnTo>
                    <a:pt x="291537" y="261635"/>
                  </a:lnTo>
                  <a:lnTo>
                    <a:pt x="253238" y="291814"/>
                  </a:lnTo>
                  <a:lnTo>
                    <a:pt x="202465" y="310415"/>
                  </a:lnTo>
                  <a:lnTo>
                    <a:pt x="161070" y="316027"/>
                  </a:lnTo>
                  <a:lnTo>
                    <a:pt x="138036" y="316738"/>
                  </a:lnTo>
                  <a:lnTo>
                    <a:pt x="97853" y="316738"/>
                  </a:lnTo>
                  <a:lnTo>
                    <a:pt x="97853" y="470407"/>
                  </a:lnTo>
                  <a:lnTo>
                    <a:pt x="97853" y="472820"/>
                  </a:lnTo>
                  <a:lnTo>
                    <a:pt x="97040" y="475106"/>
                  </a:lnTo>
                  <a:lnTo>
                    <a:pt x="95440" y="477011"/>
                  </a:lnTo>
                  <a:lnTo>
                    <a:pt x="93827" y="479043"/>
                  </a:lnTo>
                  <a:lnTo>
                    <a:pt x="91160" y="480694"/>
                  </a:lnTo>
                  <a:lnTo>
                    <a:pt x="87439" y="481838"/>
                  </a:lnTo>
                  <a:lnTo>
                    <a:pt x="83718" y="483107"/>
                  </a:lnTo>
                  <a:lnTo>
                    <a:pt x="78752" y="484123"/>
                  </a:lnTo>
                  <a:lnTo>
                    <a:pt x="72555" y="484885"/>
                  </a:lnTo>
                  <a:lnTo>
                    <a:pt x="66344" y="485647"/>
                  </a:lnTo>
                  <a:lnTo>
                    <a:pt x="58407" y="486028"/>
                  </a:lnTo>
                  <a:lnTo>
                    <a:pt x="48742" y="486028"/>
                  </a:lnTo>
                  <a:lnTo>
                    <a:pt x="39319" y="486028"/>
                  </a:lnTo>
                  <a:lnTo>
                    <a:pt x="31432" y="485647"/>
                  </a:lnTo>
                  <a:lnTo>
                    <a:pt x="25107" y="484885"/>
                  </a:lnTo>
                  <a:lnTo>
                    <a:pt x="18783" y="484123"/>
                  </a:lnTo>
                  <a:lnTo>
                    <a:pt x="13766" y="483107"/>
                  </a:lnTo>
                  <a:lnTo>
                    <a:pt x="10045" y="481838"/>
                  </a:lnTo>
                  <a:lnTo>
                    <a:pt x="6324" y="480694"/>
                  </a:lnTo>
                  <a:lnTo>
                    <a:pt x="3721" y="479043"/>
                  </a:lnTo>
                  <a:lnTo>
                    <a:pt x="2235" y="477011"/>
                  </a:lnTo>
                  <a:lnTo>
                    <a:pt x="736" y="475106"/>
                  </a:lnTo>
                  <a:lnTo>
                    <a:pt x="0" y="472820"/>
                  </a:lnTo>
                  <a:lnTo>
                    <a:pt x="0" y="470407"/>
                  </a:lnTo>
                  <a:lnTo>
                    <a:pt x="0" y="37210"/>
                  </a:lnTo>
                  <a:lnTo>
                    <a:pt x="19670" y="4476"/>
                  </a:lnTo>
                  <a:lnTo>
                    <a:pt x="26029" y="2833"/>
                  </a:lnTo>
                  <a:lnTo>
                    <a:pt x="33108" y="2285"/>
                  </a:lnTo>
                  <a:close/>
                </a:path>
                <a:path w="6115050" h="491489">
                  <a:moveTo>
                    <a:pt x="4110596" y="0"/>
                  </a:moveTo>
                  <a:lnTo>
                    <a:pt x="4120248" y="0"/>
                  </a:lnTo>
                  <a:lnTo>
                    <a:pt x="4128122" y="380"/>
                  </a:lnTo>
                  <a:lnTo>
                    <a:pt x="4134345" y="1142"/>
                  </a:lnTo>
                  <a:lnTo>
                    <a:pt x="4140568" y="1904"/>
                  </a:lnTo>
                  <a:lnTo>
                    <a:pt x="4145521" y="2920"/>
                  </a:lnTo>
                  <a:lnTo>
                    <a:pt x="4149204" y="4190"/>
                  </a:lnTo>
                  <a:lnTo>
                    <a:pt x="4153014" y="5333"/>
                  </a:lnTo>
                  <a:lnTo>
                    <a:pt x="4155681" y="6984"/>
                  </a:lnTo>
                  <a:lnTo>
                    <a:pt x="4157205" y="9016"/>
                  </a:lnTo>
                  <a:lnTo>
                    <a:pt x="4158856" y="10921"/>
                  </a:lnTo>
                  <a:lnTo>
                    <a:pt x="4159745" y="13207"/>
                  </a:lnTo>
                  <a:lnTo>
                    <a:pt x="4159745" y="15620"/>
                  </a:lnTo>
                  <a:lnTo>
                    <a:pt x="4159745" y="470407"/>
                  </a:lnTo>
                  <a:lnTo>
                    <a:pt x="4159745" y="472820"/>
                  </a:lnTo>
                  <a:lnTo>
                    <a:pt x="4158856" y="475106"/>
                  </a:lnTo>
                  <a:lnTo>
                    <a:pt x="4157205" y="477011"/>
                  </a:lnTo>
                  <a:lnTo>
                    <a:pt x="4155681" y="479043"/>
                  </a:lnTo>
                  <a:lnTo>
                    <a:pt x="4153014" y="480694"/>
                  </a:lnTo>
                  <a:lnTo>
                    <a:pt x="4149204" y="481838"/>
                  </a:lnTo>
                  <a:lnTo>
                    <a:pt x="4145521" y="483107"/>
                  </a:lnTo>
                  <a:lnTo>
                    <a:pt x="4140568" y="484123"/>
                  </a:lnTo>
                  <a:lnTo>
                    <a:pt x="4134345" y="484885"/>
                  </a:lnTo>
                  <a:lnTo>
                    <a:pt x="4128122" y="485647"/>
                  </a:lnTo>
                  <a:lnTo>
                    <a:pt x="4120248" y="486028"/>
                  </a:lnTo>
                  <a:lnTo>
                    <a:pt x="4110596" y="486028"/>
                  </a:lnTo>
                  <a:lnTo>
                    <a:pt x="4101198" y="486028"/>
                  </a:lnTo>
                  <a:lnTo>
                    <a:pt x="4093324" y="485647"/>
                  </a:lnTo>
                  <a:lnTo>
                    <a:pt x="4086974" y="484885"/>
                  </a:lnTo>
                  <a:lnTo>
                    <a:pt x="4080624" y="484123"/>
                  </a:lnTo>
                  <a:lnTo>
                    <a:pt x="4075544" y="483107"/>
                  </a:lnTo>
                  <a:lnTo>
                    <a:pt x="4071861" y="481838"/>
                  </a:lnTo>
                  <a:lnTo>
                    <a:pt x="4068178" y="480694"/>
                  </a:lnTo>
                  <a:lnTo>
                    <a:pt x="4065511" y="479043"/>
                  </a:lnTo>
                  <a:lnTo>
                    <a:pt x="4063860" y="477011"/>
                  </a:lnTo>
                  <a:lnTo>
                    <a:pt x="4062209" y="475106"/>
                  </a:lnTo>
                  <a:lnTo>
                    <a:pt x="4061447" y="472820"/>
                  </a:lnTo>
                  <a:lnTo>
                    <a:pt x="4061447" y="470407"/>
                  </a:lnTo>
                  <a:lnTo>
                    <a:pt x="4061447" y="15620"/>
                  </a:lnTo>
                  <a:lnTo>
                    <a:pt x="4061447" y="13207"/>
                  </a:lnTo>
                  <a:lnTo>
                    <a:pt x="4062209" y="10921"/>
                  </a:lnTo>
                  <a:lnTo>
                    <a:pt x="4063860" y="9016"/>
                  </a:lnTo>
                  <a:lnTo>
                    <a:pt x="4065511" y="6984"/>
                  </a:lnTo>
                  <a:lnTo>
                    <a:pt x="4068178" y="5333"/>
                  </a:lnTo>
                  <a:lnTo>
                    <a:pt x="4072115" y="4190"/>
                  </a:lnTo>
                  <a:lnTo>
                    <a:pt x="4075925" y="2920"/>
                  </a:lnTo>
                  <a:lnTo>
                    <a:pt x="4080878" y="1904"/>
                  </a:lnTo>
                  <a:lnTo>
                    <a:pt x="4087101" y="1142"/>
                  </a:lnTo>
                  <a:lnTo>
                    <a:pt x="4093324" y="380"/>
                  </a:lnTo>
                  <a:lnTo>
                    <a:pt x="4101198" y="0"/>
                  </a:lnTo>
                  <a:lnTo>
                    <a:pt x="4110596" y="0"/>
                  </a:lnTo>
                  <a:close/>
                </a:path>
              </a:pathLst>
            </a:custGeom>
            <a:ln w="12192">
              <a:solidFill>
                <a:srgbClr val="17375E"/>
              </a:solidFill>
            </a:ln>
          </p:spPr>
          <p:txBody>
            <a:bodyPr wrap="square" lIns="0" tIns="0" rIns="0" bIns="0" rtlCol="0"/>
            <a:lstStyle/>
            <a:p>
              <a:endParaRPr/>
            </a:p>
          </p:txBody>
        </p:sp>
        <p:pic>
          <p:nvPicPr>
            <p:cNvPr id="24" name="object 24"/>
            <p:cNvPicPr/>
            <p:nvPr/>
          </p:nvPicPr>
          <p:blipFill>
            <a:blip r:embed="rId16" cstate="print"/>
            <a:stretch>
              <a:fillRect/>
            </a:stretch>
          </p:blipFill>
          <p:spPr>
            <a:xfrm>
              <a:off x="6469506" y="2442082"/>
              <a:ext cx="120142" cy="110490"/>
            </a:xfrm>
            <a:prstGeom prst="rect">
              <a:avLst/>
            </a:prstGeom>
          </p:spPr>
        </p:pic>
        <p:pic>
          <p:nvPicPr>
            <p:cNvPr id="25" name="object 25"/>
            <p:cNvPicPr/>
            <p:nvPr/>
          </p:nvPicPr>
          <p:blipFill>
            <a:blip r:embed="rId17" cstate="print"/>
            <a:stretch>
              <a:fillRect/>
            </a:stretch>
          </p:blipFill>
          <p:spPr>
            <a:xfrm>
              <a:off x="2324226" y="2442082"/>
              <a:ext cx="120141" cy="110490"/>
            </a:xfrm>
            <a:prstGeom prst="rect">
              <a:avLst/>
            </a:prstGeom>
          </p:spPr>
        </p:pic>
        <p:pic>
          <p:nvPicPr>
            <p:cNvPr id="26" name="object 26"/>
            <p:cNvPicPr/>
            <p:nvPr/>
          </p:nvPicPr>
          <p:blipFill>
            <a:blip r:embed="rId17" cstate="print"/>
            <a:stretch>
              <a:fillRect/>
            </a:stretch>
          </p:blipFill>
          <p:spPr>
            <a:xfrm>
              <a:off x="1409827" y="2442082"/>
              <a:ext cx="120142" cy="110490"/>
            </a:xfrm>
            <a:prstGeom prst="rect">
              <a:avLst/>
            </a:prstGeom>
          </p:spPr>
        </p:pic>
        <p:sp>
          <p:nvSpPr>
            <p:cNvPr id="27" name="object 27"/>
            <p:cNvSpPr/>
            <p:nvPr/>
          </p:nvSpPr>
          <p:spPr>
            <a:xfrm>
              <a:off x="2933319" y="2432557"/>
              <a:ext cx="2802890" cy="523240"/>
            </a:xfrm>
            <a:custGeom>
              <a:avLst/>
              <a:gdLst/>
              <a:ahLst/>
              <a:cxnLst/>
              <a:rect l="l" t="t" r="r" b="b"/>
              <a:pathLst>
                <a:path w="2802890" h="523239">
                  <a:moveTo>
                    <a:pt x="2532507" y="3047"/>
                  </a:moveTo>
                  <a:lnTo>
                    <a:pt x="2541778" y="3047"/>
                  </a:lnTo>
                  <a:lnTo>
                    <a:pt x="2549271" y="3428"/>
                  </a:lnTo>
                  <a:lnTo>
                    <a:pt x="2555240" y="4190"/>
                  </a:lnTo>
                  <a:lnTo>
                    <a:pt x="2561209" y="4952"/>
                  </a:lnTo>
                  <a:lnTo>
                    <a:pt x="2565908" y="5968"/>
                  </a:lnTo>
                  <a:lnTo>
                    <a:pt x="2569591" y="7365"/>
                  </a:lnTo>
                  <a:lnTo>
                    <a:pt x="2573147" y="8636"/>
                  </a:lnTo>
                  <a:lnTo>
                    <a:pt x="2575686" y="10287"/>
                  </a:lnTo>
                  <a:lnTo>
                    <a:pt x="2577210" y="12318"/>
                  </a:lnTo>
                  <a:lnTo>
                    <a:pt x="2578735" y="14350"/>
                  </a:lnTo>
                  <a:lnTo>
                    <a:pt x="2579370" y="16509"/>
                  </a:lnTo>
                  <a:lnTo>
                    <a:pt x="2579370" y="19050"/>
                  </a:lnTo>
                  <a:lnTo>
                    <a:pt x="2579370" y="202437"/>
                  </a:lnTo>
                  <a:lnTo>
                    <a:pt x="2616249" y="173523"/>
                  </a:lnTo>
                  <a:lnTo>
                    <a:pt x="2654347" y="158130"/>
                  </a:lnTo>
                  <a:lnTo>
                    <a:pt x="2680970" y="155193"/>
                  </a:lnTo>
                  <a:lnTo>
                    <a:pt x="2697257" y="155886"/>
                  </a:lnTo>
                  <a:lnTo>
                    <a:pt x="2738120" y="166369"/>
                  </a:lnTo>
                  <a:lnTo>
                    <a:pt x="2775711" y="196850"/>
                  </a:lnTo>
                  <a:lnTo>
                    <a:pt x="2796285" y="242062"/>
                  </a:lnTo>
                  <a:lnTo>
                    <a:pt x="2802251" y="287031"/>
                  </a:lnTo>
                  <a:lnTo>
                    <a:pt x="2802635" y="304800"/>
                  </a:lnTo>
                  <a:lnTo>
                    <a:pt x="2802635" y="508253"/>
                  </a:lnTo>
                  <a:lnTo>
                    <a:pt x="2802635" y="510793"/>
                  </a:lnTo>
                  <a:lnTo>
                    <a:pt x="2792984" y="519429"/>
                  </a:lnTo>
                  <a:lnTo>
                    <a:pt x="2789555" y="520700"/>
                  </a:lnTo>
                  <a:lnTo>
                    <a:pt x="2784729" y="521588"/>
                  </a:lnTo>
                  <a:lnTo>
                    <a:pt x="2778633" y="522224"/>
                  </a:lnTo>
                  <a:lnTo>
                    <a:pt x="2772536" y="522858"/>
                  </a:lnTo>
                  <a:lnTo>
                    <a:pt x="2765044" y="523239"/>
                  </a:lnTo>
                  <a:lnTo>
                    <a:pt x="2756154" y="523239"/>
                  </a:lnTo>
                  <a:lnTo>
                    <a:pt x="2747010" y="523239"/>
                  </a:lnTo>
                  <a:lnTo>
                    <a:pt x="2718943" y="519429"/>
                  </a:lnTo>
                  <a:lnTo>
                    <a:pt x="2715514" y="518287"/>
                  </a:lnTo>
                  <a:lnTo>
                    <a:pt x="2712973" y="516636"/>
                  </a:lnTo>
                  <a:lnTo>
                    <a:pt x="2711450" y="514857"/>
                  </a:lnTo>
                  <a:lnTo>
                    <a:pt x="2710053" y="512952"/>
                  </a:lnTo>
                  <a:lnTo>
                    <a:pt x="2709291" y="510793"/>
                  </a:lnTo>
                  <a:lnTo>
                    <a:pt x="2709291" y="508253"/>
                  </a:lnTo>
                  <a:lnTo>
                    <a:pt x="2709291" y="318896"/>
                  </a:lnTo>
                  <a:lnTo>
                    <a:pt x="2705735" y="280924"/>
                  </a:lnTo>
                  <a:lnTo>
                    <a:pt x="2685288" y="245744"/>
                  </a:lnTo>
                  <a:lnTo>
                    <a:pt x="2662935" y="236727"/>
                  </a:lnTo>
                  <a:lnTo>
                    <a:pt x="2653410" y="236727"/>
                  </a:lnTo>
                  <a:lnTo>
                    <a:pt x="2617343" y="249681"/>
                  </a:lnTo>
                  <a:lnTo>
                    <a:pt x="2589178" y="275935"/>
                  </a:lnTo>
                  <a:lnTo>
                    <a:pt x="2579370" y="287654"/>
                  </a:lnTo>
                  <a:lnTo>
                    <a:pt x="2579370" y="508253"/>
                  </a:lnTo>
                  <a:lnTo>
                    <a:pt x="2579370" y="510793"/>
                  </a:lnTo>
                  <a:lnTo>
                    <a:pt x="2569591" y="519429"/>
                  </a:lnTo>
                  <a:lnTo>
                    <a:pt x="2565908" y="520700"/>
                  </a:lnTo>
                  <a:lnTo>
                    <a:pt x="2561209" y="521588"/>
                  </a:lnTo>
                  <a:lnTo>
                    <a:pt x="2555240" y="522224"/>
                  </a:lnTo>
                  <a:lnTo>
                    <a:pt x="2549271" y="522858"/>
                  </a:lnTo>
                  <a:lnTo>
                    <a:pt x="2541778" y="523239"/>
                  </a:lnTo>
                  <a:lnTo>
                    <a:pt x="2532507" y="523239"/>
                  </a:lnTo>
                  <a:lnTo>
                    <a:pt x="2523363" y="523239"/>
                  </a:lnTo>
                  <a:lnTo>
                    <a:pt x="2515743" y="522858"/>
                  </a:lnTo>
                  <a:lnTo>
                    <a:pt x="2509901" y="522224"/>
                  </a:lnTo>
                  <a:lnTo>
                    <a:pt x="2503932" y="521588"/>
                  </a:lnTo>
                  <a:lnTo>
                    <a:pt x="2499106" y="520700"/>
                  </a:lnTo>
                  <a:lnTo>
                    <a:pt x="2495550" y="519429"/>
                  </a:lnTo>
                  <a:lnTo>
                    <a:pt x="2491867" y="518287"/>
                  </a:lnTo>
                  <a:lnTo>
                    <a:pt x="2489327" y="516636"/>
                  </a:lnTo>
                  <a:lnTo>
                    <a:pt x="2487930" y="514857"/>
                  </a:lnTo>
                  <a:lnTo>
                    <a:pt x="2486406" y="512952"/>
                  </a:lnTo>
                  <a:lnTo>
                    <a:pt x="2485644" y="510793"/>
                  </a:lnTo>
                  <a:lnTo>
                    <a:pt x="2485644" y="508253"/>
                  </a:lnTo>
                  <a:lnTo>
                    <a:pt x="2485644" y="19050"/>
                  </a:lnTo>
                  <a:lnTo>
                    <a:pt x="2485644" y="16509"/>
                  </a:lnTo>
                  <a:lnTo>
                    <a:pt x="2486406" y="14350"/>
                  </a:lnTo>
                  <a:lnTo>
                    <a:pt x="2487930" y="12318"/>
                  </a:lnTo>
                  <a:lnTo>
                    <a:pt x="2489327" y="10287"/>
                  </a:lnTo>
                  <a:lnTo>
                    <a:pt x="2491867" y="8636"/>
                  </a:lnTo>
                  <a:lnTo>
                    <a:pt x="2495550" y="7365"/>
                  </a:lnTo>
                  <a:lnTo>
                    <a:pt x="2499106" y="5968"/>
                  </a:lnTo>
                  <a:lnTo>
                    <a:pt x="2503932" y="4952"/>
                  </a:lnTo>
                  <a:lnTo>
                    <a:pt x="2509901" y="4190"/>
                  </a:lnTo>
                  <a:lnTo>
                    <a:pt x="2515743" y="3428"/>
                  </a:lnTo>
                  <a:lnTo>
                    <a:pt x="2523363" y="3047"/>
                  </a:lnTo>
                  <a:lnTo>
                    <a:pt x="2532507" y="3047"/>
                  </a:lnTo>
                  <a:close/>
                </a:path>
                <a:path w="2802890" h="523239">
                  <a:moveTo>
                    <a:pt x="46862" y="3047"/>
                  </a:moveTo>
                  <a:lnTo>
                    <a:pt x="56133" y="3047"/>
                  </a:lnTo>
                  <a:lnTo>
                    <a:pt x="63626" y="3428"/>
                  </a:lnTo>
                  <a:lnTo>
                    <a:pt x="69595" y="4190"/>
                  </a:lnTo>
                  <a:lnTo>
                    <a:pt x="75564" y="4952"/>
                  </a:lnTo>
                  <a:lnTo>
                    <a:pt x="80263" y="5968"/>
                  </a:lnTo>
                  <a:lnTo>
                    <a:pt x="83947" y="7365"/>
                  </a:lnTo>
                  <a:lnTo>
                    <a:pt x="87503" y="8636"/>
                  </a:lnTo>
                  <a:lnTo>
                    <a:pt x="90043" y="10287"/>
                  </a:lnTo>
                  <a:lnTo>
                    <a:pt x="91567" y="12318"/>
                  </a:lnTo>
                  <a:lnTo>
                    <a:pt x="93091" y="14350"/>
                  </a:lnTo>
                  <a:lnTo>
                    <a:pt x="93725" y="16509"/>
                  </a:lnTo>
                  <a:lnTo>
                    <a:pt x="93725" y="19050"/>
                  </a:lnTo>
                  <a:lnTo>
                    <a:pt x="93725" y="508253"/>
                  </a:lnTo>
                  <a:lnTo>
                    <a:pt x="93725" y="510793"/>
                  </a:lnTo>
                  <a:lnTo>
                    <a:pt x="93091" y="512952"/>
                  </a:lnTo>
                  <a:lnTo>
                    <a:pt x="91567" y="514857"/>
                  </a:lnTo>
                  <a:lnTo>
                    <a:pt x="90043" y="516636"/>
                  </a:lnTo>
                  <a:lnTo>
                    <a:pt x="87503" y="518287"/>
                  </a:lnTo>
                  <a:lnTo>
                    <a:pt x="83947" y="519429"/>
                  </a:lnTo>
                  <a:lnTo>
                    <a:pt x="80263" y="520700"/>
                  </a:lnTo>
                  <a:lnTo>
                    <a:pt x="75564" y="521588"/>
                  </a:lnTo>
                  <a:lnTo>
                    <a:pt x="69595" y="522224"/>
                  </a:lnTo>
                  <a:lnTo>
                    <a:pt x="63626" y="522858"/>
                  </a:lnTo>
                  <a:lnTo>
                    <a:pt x="56133" y="523239"/>
                  </a:lnTo>
                  <a:lnTo>
                    <a:pt x="46862" y="523239"/>
                  </a:lnTo>
                  <a:lnTo>
                    <a:pt x="37718" y="523239"/>
                  </a:lnTo>
                  <a:lnTo>
                    <a:pt x="30099" y="522858"/>
                  </a:lnTo>
                  <a:lnTo>
                    <a:pt x="24256" y="522224"/>
                  </a:lnTo>
                  <a:lnTo>
                    <a:pt x="18287" y="521588"/>
                  </a:lnTo>
                  <a:lnTo>
                    <a:pt x="13462" y="520700"/>
                  </a:lnTo>
                  <a:lnTo>
                    <a:pt x="9906" y="519429"/>
                  </a:lnTo>
                  <a:lnTo>
                    <a:pt x="6223" y="518287"/>
                  </a:lnTo>
                  <a:lnTo>
                    <a:pt x="3682" y="516636"/>
                  </a:lnTo>
                  <a:lnTo>
                    <a:pt x="2286" y="514857"/>
                  </a:lnTo>
                  <a:lnTo>
                    <a:pt x="762" y="512952"/>
                  </a:lnTo>
                  <a:lnTo>
                    <a:pt x="0" y="510793"/>
                  </a:lnTo>
                  <a:lnTo>
                    <a:pt x="0" y="508253"/>
                  </a:lnTo>
                  <a:lnTo>
                    <a:pt x="0" y="19050"/>
                  </a:lnTo>
                  <a:lnTo>
                    <a:pt x="0" y="16509"/>
                  </a:lnTo>
                  <a:lnTo>
                    <a:pt x="762" y="14350"/>
                  </a:lnTo>
                  <a:lnTo>
                    <a:pt x="2286" y="12318"/>
                  </a:lnTo>
                  <a:lnTo>
                    <a:pt x="3682" y="10287"/>
                  </a:lnTo>
                  <a:lnTo>
                    <a:pt x="6223" y="8636"/>
                  </a:lnTo>
                  <a:lnTo>
                    <a:pt x="9906" y="7365"/>
                  </a:lnTo>
                  <a:lnTo>
                    <a:pt x="13462" y="5968"/>
                  </a:lnTo>
                  <a:lnTo>
                    <a:pt x="18287" y="4952"/>
                  </a:lnTo>
                  <a:lnTo>
                    <a:pt x="24256" y="4190"/>
                  </a:lnTo>
                  <a:lnTo>
                    <a:pt x="30099" y="3428"/>
                  </a:lnTo>
                  <a:lnTo>
                    <a:pt x="37718" y="3047"/>
                  </a:lnTo>
                  <a:lnTo>
                    <a:pt x="46862" y="3047"/>
                  </a:lnTo>
                  <a:close/>
                </a:path>
                <a:path w="2802890" h="523239">
                  <a:moveTo>
                    <a:pt x="1594739" y="0"/>
                  </a:moveTo>
                  <a:lnTo>
                    <a:pt x="1637792" y="5841"/>
                  </a:lnTo>
                  <a:lnTo>
                    <a:pt x="1652778" y="12953"/>
                  </a:lnTo>
                  <a:lnTo>
                    <a:pt x="1654429" y="14477"/>
                  </a:lnTo>
                  <a:lnTo>
                    <a:pt x="1655953" y="16890"/>
                  </a:lnTo>
                  <a:lnTo>
                    <a:pt x="1656969" y="19938"/>
                  </a:lnTo>
                  <a:lnTo>
                    <a:pt x="1658111" y="23113"/>
                  </a:lnTo>
                  <a:lnTo>
                    <a:pt x="1659001" y="27050"/>
                  </a:lnTo>
                  <a:lnTo>
                    <a:pt x="1659382" y="31876"/>
                  </a:lnTo>
                  <a:lnTo>
                    <a:pt x="1659890" y="36702"/>
                  </a:lnTo>
                  <a:lnTo>
                    <a:pt x="1660144" y="42671"/>
                  </a:lnTo>
                  <a:lnTo>
                    <a:pt x="1660144" y="49911"/>
                  </a:lnTo>
                  <a:lnTo>
                    <a:pt x="1660144" y="57150"/>
                  </a:lnTo>
                  <a:lnTo>
                    <a:pt x="1659890" y="62864"/>
                  </a:lnTo>
                  <a:lnTo>
                    <a:pt x="1659382" y="67182"/>
                  </a:lnTo>
                  <a:lnTo>
                    <a:pt x="1659001" y="71500"/>
                  </a:lnTo>
                  <a:lnTo>
                    <a:pt x="1658239" y="74929"/>
                  </a:lnTo>
                  <a:lnTo>
                    <a:pt x="1657222" y="77215"/>
                  </a:lnTo>
                  <a:lnTo>
                    <a:pt x="1656207" y="79628"/>
                  </a:lnTo>
                  <a:lnTo>
                    <a:pt x="1655064" y="81279"/>
                  </a:lnTo>
                  <a:lnTo>
                    <a:pt x="1653920" y="82041"/>
                  </a:lnTo>
                  <a:lnTo>
                    <a:pt x="1652651" y="82930"/>
                  </a:lnTo>
                  <a:lnTo>
                    <a:pt x="1651254" y="83438"/>
                  </a:lnTo>
                  <a:lnTo>
                    <a:pt x="1649730" y="83438"/>
                  </a:lnTo>
                  <a:lnTo>
                    <a:pt x="1648079" y="83438"/>
                  </a:lnTo>
                  <a:lnTo>
                    <a:pt x="1646046" y="82930"/>
                  </a:lnTo>
                  <a:lnTo>
                    <a:pt x="1644015" y="82041"/>
                  </a:lnTo>
                  <a:lnTo>
                    <a:pt x="1641856" y="81279"/>
                  </a:lnTo>
                  <a:lnTo>
                    <a:pt x="1616075" y="75183"/>
                  </a:lnTo>
                  <a:lnTo>
                    <a:pt x="1610359" y="75183"/>
                  </a:lnTo>
                  <a:lnTo>
                    <a:pt x="1603629" y="75183"/>
                  </a:lnTo>
                  <a:lnTo>
                    <a:pt x="1573910" y="106299"/>
                  </a:lnTo>
                  <a:lnTo>
                    <a:pt x="1571625" y="133222"/>
                  </a:lnTo>
                  <a:lnTo>
                    <a:pt x="1571625" y="163702"/>
                  </a:lnTo>
                  <a:lnTo>
                    <a:pt x="1632331" y="163702"/>
                  </a:lnTo>
                  <a:lnTo>
                    <a:pt x="1634490" y="163702"/>
                  </a:lnTo>
                  <a:lnTo>
                    <a:pt x="1646808" y="194563"/>
                  </a:lnTo>
                  <a:lnTo>
                    <a:pt x="1646808" y="201675"/>
                  </a:lnTo>
                  <a:lnTo>
                    <a:pt x="1637030" y="239649"/>
                  </a:lnTo>
                  <a:lnTo>
                    <a:pt x="1632331" y="239649"/>
                  </a:lnTo>
                  <a:lnTo>
                    <a:pt x="1571625" y="239649"/>
                  </a:lnTo>
                  <a:lnTo>
                    <a:pt x="1571625" y="508253"/>
                  </a:lnTo>
                  <a:lnTo>
                    <a:pt x="1571625" y="510793"/>
                  </a:lnTo>
                  <a:lnTo>
                    <a:pt x="1570863" y="512952"/>
                  </a:lnTo>
                  <a:lnTo>
                    <a:pt x="1569339" y="514857"/>
                  </a:lnTo>
                  <a:lnTo>
                    <a:pt x="1567942" y="516636"/>
                  </a:lnTo>
                  <a:lnTo>
                    <a:pt x="1565402" y="518287"/>
                  </a:lnTo>
                  <a:lnTo>
                    <a:pt x="1561972" y="519429"/>
                  </a:lnTo>
                  <a:lnTo>
                    <a:pt x="1558544" y="520700"/>
                  </a:lnTo>
                  <a:lnTo>
                    <a:pt x="1553591" y="521588"/>
                  </a:lnTo>
                  <a:lnTo>
                    <a:pt x="1547495" y="522224"/>
                  </a:lnTo>
                  <a:lnTo>
                    <a:pt x="1541271" y="522858"/>
                  </a:lnTo>
                  <a:lnTo>
                    <a:pt x="1533652" y="523239"/>
                  </a:lnTo>
                  <a:lnTo>
                    <a:pt x="1524761" y="523239"/>
                  </a:lnTo>
                  <a:lnTo>
                    <a:pt x="1515871" y="523239"/>
                  </a:lnTo>
                  <a:lnTo>
                    <a:pt x="1487678" y="519429"/>
                  </a:lnTo>
                  <a:lnTo>
                    <a:pt x="1484121" y="518287"/>
                  </a:lnTo>
                  <a:lnTo>
                    <a:pt x="1481708" y="516636"/>
                  </a:lnTo>
                  <a:lnTo>
                    <a:pt x="1480311" y="514857"/>
                  </a:lnTo>
                  <a:lnTo>
                    <a:pt x="1478915" y="512952"/>
                  </a:lnTo>
                  <a:lnTo>
                    <a:pt x="1478280" y="510793"/>
                  </a:lnTo>
                  <a:lnTo>
                    <a:pt x="1478280" y="508253"/>
                  </a:lnTo>
                  <a:lnTo>
                    <a:pt x="1478280" y="239649"/>
                  </a:lnTo>
                  <a:lnTo>
                    <a:pt x="1436623" y="239649"/>
                  </a:lnTo>
                  <a:lnTo>
                    <a:pt x="1431797" y="239649"/>
                  </a:lnTo>
                  <a:lnTo>
                    <a:pt x="1428369" y="236727"/>
                  </a:lnTo>
                  <a:lnTo>
                    <a:pt x="1422400" y="201675"/>
                  </a:lnTo>
                  <a:lnTo>
                    <a:pt x="1422400" y="194563"/>
                  </a:lnTo>
                  <a:lnTo>
                    <a:pt x="1422781" y="188467"/>
                  </a:lnTo>
                  <a:lnTo>
                    <a:pt x="1423416" y="183514"/>
                  </a:lnTo>
                  <a:lnTo>
                    <a:pt x="1423923" y="178562"/>
                  </a:lnTo>
                  <a:lnTo>
                    <a:pt x="1434465" y="163702"/>
                  </a:lnTo>
                  <a:lnTo>
                    <a:pt x="1436878" y="163702"/>
                  </a:lnTo>
                  <a:lnTo>
                    <a:pt x="1478280" y="163702"/>
                  </a:lnTo>
                  <a:lnTo>
                    <a:pt x="1478280" y="135889"/>
                  </a:lnTo>
                  <a:lnTo>
                    <a:pt x="1478686" y="119459"/>
                  </a:lnTo>
                  <a:lnTo>
                    <a:pt x="1484883" y="76453"/>
                  </a:lnTo>
                  <a:lnTo>
                    <a:pt x="1505966" y="34162"/>
                  </a:lnTo>
                  <a:lnTo>
                    <a:pt x="1542415" y="8636"/>
                  </a:lnTo>
                  <a:lnTo>
                    <a:pt x="1580116" y="545"/>
                  </a:lnTo>
                  <a:lnTo>
                    <a:pt x="1594739" y="0"/>
                  </a:lnTo>
                  <a:close/>
                </a:path>
              </a:pathLst>
            </a:custGeom>
            <a:ln w="12192">
              <a:solidFill>
                <a:srgbClr val="17375E"/>
              </a:solidFill>
            </a:ln>
          </p:spPr>
          <p:txBody>
            <a:bodyPr wrap="square" lIns="0" tIns="0" rIns="0" bIns="0" rtlCol="0"/>
            <a:lstStyle/>
            <a:p>
              <a:endParaRPr/>
            </a:p>
          </p:txBody>
        </p:sp>
        <p:pic>
          <p:nvPicPr>
            <p:cNvPr id="28" name="object 28"/>
            <p:cNvPicPr/>
            <p:nvPr/>
          </p:nvPicPr>
          <p:blipFill>
            <a:blip r:embed="rId18" cstate="print"/>
            <a:stretch>
              <a:fillRect/>
            </a:stretch>
          </p:blipFill>
          <p:spPr>
            <a:xfrm>
              <a:off x="2535935" y="3549395"/>
              <a:ext cx="4194048" cy="539495"/>
            </a:xfrm>
            <a:prstGeom prst="rect">
              <a:avLst/>
            </a:prstGeom>
          </p:spPr>
        </p:pic>
        <p:pic>
          <p:nvPicPr>
            <p:cNvPr id="29" name="object 29"/>
            <p:cNvPicPr/>
            <p:nvPr/>
          </p:nvPicPr>
          <p:blipFill>
            <a:blip r:embed="rId19" cstate="print"/>
            <a:stretch>
              <a:fillRect/>
            </a:stretch>
          </p:blipFill>
          <p:spPr>
            <a:xfrm>
              <a:off x="2521295" y="3534029"/>
              <a:ext cx="4177827" cy="525272"/>
            </a:xfrm>
            <a:prstGeom prst="rect">
              <a:avLst/>
            </a:prstGeom>
          </p:spPr>
        </p:pic>
        <p:pic>
          <p:nvPicPr>
            <p:cNvPr id="30" name="object 30"/>
            <p:cNvPicPr/>
            <p:nvPr/>
          </p:nvPicPr>
          <p:blipFill>
            <a:blip r:embed="rId20" cstate="print"/>
            <a:stretch>
              <a:fillRect/>
            </a:stretch>
          </p:blipFill>
          <p:spPr>
            <a:xfrm>
              <a:off x="5217287" y="3891025"/>
              <a:ext cx="131953" cy="108203"/>
            </a:xfrm>
            <a:prstGeom prst="rect">
              <a:avLst/>
            </a:prstGeom>
          </p:spPr>
        </p:pic>
        <p:pic>
          <p:nvPicPr>
            <p:cNvPr id="31" name="object 31"/>
            <p:cNvPicPr/>
            <p:nvPr/>
          </p:nvPicPr>
          <p:blipFill>
            <a:blip r:embed="rId20" cstate="print"/>
            <a:stretch>
              <a:fillRect/>
            </a:stretch>
          </p:blipFill>
          <p:spPr>
            <a:xfrm>
              <a:off x="4382135" y="3891025"/>
              <a:ext cx="131953" cy="108203"/>
            </a:xfrm>
            <a:prstGeom prst="rect">
              <a:avLst/>
            </a:prstGeom>
          </p:spPr>
        </p:pic>
        <p:pic>
          <p:nvPicPr>
            <p:cNvPr id="32" name="object 32"/>
            <p:cNvPicPr/>
            <p:nvPr/>
          </p:nvPicPr>
          <p:blipFill>
            <a:blip r:embed="rId20" cstate="print"/>
            <a:stretch>
              <a:fillRect/>
            </a:stretch>
          </p:blipFill>
          <p:spPr>
            <a:xfrm>
              <a:off x="2606675" y="3891025"/>
              <a:ext cx="131952" cy="108203"/>
            </a:xfrm>
            <a:prstGeom prst="rect">
              <a:avLst/>
            </a:prstGeom>
          </p:spPr>
        </p:pic>
        <p:pic>
          <p:nvPicPr>
            <p:cNvPr id="33" name="object 33"/>
            <p:cNvPicPr/>
            <p:nvPr/>
          </p:nvPicPr>
          <p:blipFill>
            <a:blip r:embed="rId21" cstate="print"/>
            <a:stretch>
              <a:fillRect/>
            </a:stretch>
          </p:blipFill>
          <p:spPr>
            <a:xfrm>
              <a:off x="3396742" y="3758183"/>
              <a:ext cx="157607" cy="227964"/>
            </a:xfrm>
            <a:prstGeom prst="rect">
              <a:avLst/>
            </a:prstGeom>
          </p:spPr>
        </p:pic>
        <p:pic>
          <p:nvPicPr>
            <p:cNvPr id="34" name="object 34"/>
            <p:cNvPicPr/>
            <p:nvPr/>
          </p:nvPicPr>
          <p:blipFill>
            <a:blip r:embed="rId14" cstate="print"/>
            <a:stretch>
              <a:fillRect/>
            </a:stretch>
          </p:blipFill>
          <p:spPr>
            <a:xfrm>
              <a:off x="6042406" y="3752976"/>
              <a:ext cx="175133" cy="237743"/>
            </a:xfrm>
            <a:prstGeom prst="rect">
              <a:avLst/>
            </a:prstGeom>
          </p:spPr>
        </p:pic>
        <p:sp>
          <p:nvSpPr>
            <p:cNvPr id="35" name="object 35"/>
            <p:cNvSpPr/>
            <p:nvPr/>
          </p:nvSpPr>
          <p:spPr>
            <a:xfrm>
              <a:off x="2521205" y="3622041"/>
              <a:ext cx="4178301" cy="492759"/>
            </a:xfrm>
            <a:custGeom>
              <a:avLst/>
              <a:gdLst/>
              <a:ahLst/>
              <a:cxnLst/>
              <a:rect l="l" t="t" r="r" b="b"/>
              <a:pathLst>
                <a:path w="4178300" h="492760">
                  <a:moveTo>
                    <a:pt x="3310381" y="124332"/>
                  </a:moveTo>
                  <a:lnTo>
                    <a:pt x="3319653" y="124332"/>
                  </a:lnTo>
                  <a:lnTo>
                    <a:pt x="3327146" y="124713"/>
                  </a:lnTo>
                  <a:lnTo>
                    <a:pt x="3333115" y="125475"/>
                  </a:lnTo>
                  <a:lnTo>
                    <a:pt x="3339083" y="126237"/>
                  </a:lnTo>
                  <a:lnTo>
                    <a:pt x="3343782" y="127253"/>
                  </a:lnTo>
                  <a:lnTo>
                    <a:pt x="3347466" y="128650"/>
                  </a:lnTo>
                  <a:lnTo>
                    <a:pt x="3351022" y="129920"/>
                  </a:lnTo>
                  <a:lnTo>
                    <a:pt x="3353561" y="131571"/>
                  </a:lnTo>
                  <a:lnTo>
                    <a:pt x="3355085" y="133476"/>
                  </a:lnTo>
                  <a:lnTo>
                    <a:pt x="3356609" y="135255"/>
                  </a:lnTo>
                  <a:lnTo>
                    <a:pt x="3357245" y="137413"/>
                  </a:lnTo>
                  <a:lnTo>
                    <a:pt x="3357245" y="139953"/>
                  </a:lnTo>
                  <a:lnTo>
                    <a:pt x="3357245" y="471043"/>
                  </a:lnTo>
                  <a:lnTo>
                    <a:pt x="3357245" y="473582"/>
                  </a:lnTo>
                  <a:lnTo>
                    <a:pt x="3356609" y="475742"/>
                  </a:lnTo>
                  <a:lnTo>
                    <a:pt x="3355085" y="477646"/>
                  </a:lnTo>
                  <a:lnTo>
                    <a:pt x="3353561" y="479425"/>
                  </a:lnTo>
                  <a:lnTo>
                    <a:pt x="3351022" y="481075"/>
                  </a:lnTo>
                  <a:lnTo>
                    <a:pt x="3347466" y="482219"/>
                  </a:lnTo>
                  <a:lnTo>
                    <a:pt x="3343782" y="483488"/>
                  </a:lnTo>
                  <a:lnTo>
                    <a:pt x="3339083" y="484377"/>
                  </a:lnTo>
                  <a:lnTo>
                    <a:pt x="3333115" y="485013"/>
                  </a:lnTo>
                  <a:lnTo>
                    <a:pt x="3327146" y="485648"/>
                  </a:lnTo>
                  <a:lnTo>
                    <a:pt x="3319653" y="486028"/>
                  </a:lnTo>
                  <a:lnTo>
                    <a:pt x="3310381" y="486028"/>
                  </a:lnTo>
                  <a:lnTo>
                    <a:pt x="3301237" y="486028"/>
                  </a:lnTo>
                  <a:lnTo>
                    <a:pt x="3293618" y="485648"/>
                  </a:lnTo>
                  <a:lnTo>
                    <a:pt x="3287776" y="485013"/>
                  </a:lnTo>
                  <a:lnTo>
                    <a:pt x="3281806" y="484377"/>
                  </a:lnTo>
                  <a:lnTo>
                    <a:pt x="3276980" y="483488"/>
                  </a:lnTo>
                  <a:lnTo>
                    <a:pt x="3273425" y="482219"/>
                  </a:lnTo>
                  <a:lnTo>
                    <a:pt x="3269742" y="481075"/>
                  </a:lnTo>
                  <a:lnTo>
                    <a:pt x="3267202" y="479425"/>
                  </a:lnTo>
                  <a:lnTo>
                    <a:pt x="3265804" y="477646"/>
                  </a:lnTo>
                  <a:lnTo>
                    <a:pt x="3264280" y="475742"/>
                  </a:lnTo>
                  <a:lnTo>
                    <a:pt x="3263519" y="473582"/>
                  </a:lnTo>
                  <a:lnTo>
                    <a:pt x="3263519" y="471043"/>
                  </a:lnTo>
                  <a:lnTo>
                    <a:pt x="3263519" y="139953"/>
                  </a:lnTo>
                  <a:lnTo>
                    <a:pt x="3263519" y="137413"/>
                  </a:lnTo>
                  <a:lnTo>
                    <a:pt x="3264280" y="135255"/>
                  </a:lnTo>
                  <a:lnTo>
                    <a:pt x="3265804" y="133476"/>
                  </a:lnTo>
                  <a:lnTo>
                    <a:pt x="3267202" y="131571"/>
                  </a:lnTo>
                  <a:lnTo>
                    <a:pt x="3269742" y="129920"/>
                  </a:lnTo>
                  <a:lnTo>
                    <a:pt x="3273425" y="128650"/>
                  </a:lnTo>
                  <a:lnTo>
                    <a:pt x="3276980" y="127253"/>
                  </a:lnTo>
                  <a:lnTo>
                    <a:pt x="3281806" y="126237"/>
                  </a:lnTo>
                  <a:lnTo>
                    <a:pt x="3287776" y="125475"/>
                  </a:lnTo>
                  <a:lnTo>
                    <a:pt x="3293618" y="124713"/>
                  </a:lnTo>
                  <a:lnTo>
                    <a:pt x="3301237" y="124332"/>
                  </a:lnTo>
                  <a:lnTo>
                    <a:pt x="3310381" y="124332"/>
                  </a:lnTo>
                  <a:close/>
                </a:path>
                <a:path w="4178300" h="492760">
                  <a:moveTo>
                    <a:pt x="2490470" y="124332"/>
                  </a:moveTo>
                  <a:lnTo>
                    <a:pt x="2499741" y="124332"/>
                  </a:lnTo>
                  <a:lnTo>
                    <a:pt x="2507234" y="124713"/>
                  </a:lnTo>
                  <a:lnTo>
                    <a:pt x="2513203" y="125475"/>
                  </a:lnTo>
                  <a:lnTo>
                    <a:pt x="2519172" y="126237"/>
                  </a:lnTo>
                  <a:lnTo>
                    <a:pt x="2523871" y="127253"/>
                  </a:lnTo>
                  <a:lnTo>
                    <a:pt x="2527554" y="128650"/>
                  </a:lnTo>
                  <a:lnTo>
                    <a:pt x="2531110" y="129920"/>
                  </a:lnTo>
                  <a:lnTo>
                    <a:pt x="2533649" y="131571"/>
                  </a:lnTo>
                  <a:lnTo>
                    <a:pt x="2535173" y="133476"/>
                  </a:lnTo>
                  <a:lnTo>
                    <a:pt x="2536697" y="135255"/>
                  </a:lnTo>
                  <a:lnTo>
                    <a:pt x="2537333" y="137413"/>
                  </a:lnTo>
                  <a:lnTo>
                    <a:pt x="2537333" y="139953"/>
                  </a:lnTo>
                  <a:lnTo>
                    <a:pt x="2537333" y="471043"/>
                  </a:lnTo>
                  <a:lnTo>
                    <a:pt x="2537333" y="473582"/>
                  </a:lnTo>
                  <a:lnTo>
                    <a:pt x="2536697" y="475742"/>
                  </a:lnTo>
                  <a:lnTo>
                    <a:pt x="2535173" y="477646"/>
                  </a:lnTo>
                  <a:lnTo>
                    <a:pt x="2533649" y="479425"/>
                  </a:lnTo>
                  <a:lnTo>
                    <a:pt x="2531110" y="481075"/>
                  </a:lnTo>
                  <a:lnTo>
                    <a:pt x="2527554" y="482219"/>
                  </a:lnTo>
                  <a:lnTo>
                    <a:pt x="2523871" y="483488"/>
                  </a:lnTo>
                  <a:lnTo>
                    <a:pt x="2519172" y="484377"/>
                  </a:lnTo>
                  <a:lnTo>
                    <a:pt x="2513203" y="485013"/>
                  </a:lnTo>
                  <a:lnTo>
                    <a:pt x="2507234" y="485648"/>
                  </a:lnTo>
                  <a:lnTo>
                    <a:pt x="2499741" y="486028"/>
                  </a:lnTo>
                  <a:lnTo>
                    <a:pt x="2490470" y="486028"/>
                  </a:lnTo>
                  <a:lnTo>
                    <a:pt x="2481325" y="486028"/>
                  </a:lnTo>
                  <a:lnTo>
                    <a:pt x="2473706" y="485648"/>
                  </a:lnTo>
                  <a:lnTo>
                    <a:pt x="2467863" y="485013"/>
                  </a:lnTo>
                  <a:lnTo>
                    <a:pt x="2461895" y="484377"/>
                  </a:lnTo>
                  <a:lnTo>
                    <a:pt x="2457069" y="483488"/>
                  </a:lnTo>
                  <a:lnTo>
                    <a:pt x="2453512" y="482219"/>
                  </a:lnTo>
                  <a:lnTo>
                    <a:pt x="2449830" y="481075"/>
                  </a:lnTo>
                  <a:lnTo>
                    <a:pt x="2447290" y="479425"/>
                  </a:lnTo>
                  <a:lnTo>
                    <a:pt x="2445893" y="477646"/>
                  </a:lnTo>
                  <a:lnTo>
                    <a:pt x="2444369" y="475742"/>
                  </a:lnTo>
                  <a:lnTo>
                    <a:pt x="2443607" y="473582"/>
                  </a:lnTo>
                  <a:lnTo>
                    <a:pt x="2443607" y="471043"/>
                  </a:lnTo>
                  <a:lnTo>
                    <a:pt x="2443607" y="139953"/>
                  </a:lnTo>
                  <a:lnTo>
                    <a:pt x="2443607" y="137413"/>
                  </a:lnTo>
                  <a:lnTo>
                    <a:pt x="2444369" y="135255"/>
                  </a:lnTo>
                  <a:lnTo>
                    <a:pt x="2445893" y="133476"/>
                  </a:lnTo>
                  <a:lnTo>
                    <a:pt x="2447290" y="131571"/>
                  </a:lnTo>
                  <a:lnTo>
                    <a:pt x="2449830" y="129920"/>
                  </a:lnTo>
                  <a:lnTo>
                    <a:pt x="2453512" y="128650"/>
                  </a:lnTo>
                  <a:lnTo>
                    <a:pt x="2457069" y="127253"/>
                  </a:lnTo>
                  <a:lnTo>
                    <a:pt x="2461895" y="126237"/>
                  </a:lnTo>
                  <a:lnTo>
                    <a:pt x="2467863" y="125475"/>
                  </a:lnTo>
                  <a:lnTo>
                    <a:pt x="2473706" y="124713"/>
                  </a:lnTo>
                  <a:lnTo>
                    <a:pt x="2481325" y="124332"/>
                  </a:lnTo>
                  <a:lnTo>
                    <a:pt x="2490470" y="124332"/>
                  </a:lnTo>
                  <a:close/>
                </a:path>
                <a:path w="4178300" h="492760">
                  <a:moveTo>
                    <a:pt x="4056253" y="117982"/>
                  </a:moveTo>
                  <a:lnTo>
                    <a:pt x="4101115" y="124251"/>
                  </a:lnTo>
                  <a:lnTo>
                    <a:pt x="4143281" y="150411"/>
                  </a:lnTo>
                  <a:lnTo>
                    <a:pt x="4167925" y="191891"/>
                  </a:lnTo>
                  <a:lnTo>
                    <a:pt x="4176363" y="232632"/>
                  </a:lnTo>
                  <a:lnTo>
                    <a:pt x="4177919" y="266064"/>
                  </a:lnTo>
                  <a:lnTo>
                    <a:pt x="4177919" y="471043"/>
                  </a:lnTo>
                  <a:lnTo>
                    <a:pt x="4177919" y="473582"/>
                  </a:lnTo>
                  <a:lnTo>
                    <a:pt x="4168267" y="482219"/>
                  </a:lnTo>
                  <a:lnTo>
                    <a:pt x="4164838" y="483488"/>
                  </a:lnTo>
                  <a:lnTo>
                    <a:pt x="4160012" y="484377"/>
                  </a:lnTo>
                  <a:lnTo>
                    <a:pt x="4153916" y="485013"/>
                  </a:lnTo>
                  <a:lnTo>
                    <a:pt x="4147820" y="485648"/>
                  </a:lnTo>
                  <a:lnTo>
                    <a:pt x="4140327" y="486028"/>
                  </a:lnTo>
                  <a:lnTo>
                    <a:pt x="4131437" y="486028"/>
                  </a:lnTo>
                  <a:lnTo>
                    <a:pt x="4122293" y="486028"/>
                  </a:lnTo>
                  <a:lnTo>
                    <a:pt x="4114673" y="485648"/>
                  </a:lnTo>
                  <a:lnTo>
                    <a:pt x="4108577" y="485013"/>
                  </a:lnTo>
                  <a:lnTo>
                    <a:pt x="4102480" y="484377"/>
                  </a:lnTo>
                  <a:lnTo>
                    <a:pt x="4097654" y="483488"/>
                  </a:lnTo>
                  <a:lnTo>
                    <a:pt x="4094226" y="482219"/>
                  </a:lnTo>
                  <a:lnTo>
                    <a:pt x="4090797" y="481075"/>
                  </a:lnTo>
                  <a:lnTo>
                    <a:pt x="4088256" y="479425"/>
                  </a:lnTo>
                  <a:lnTo>
                    <a:pt x="4086732" y="477646"/>
                  </a:lnTo>
                  <a:lnTo>
                    <a:pt x="4085336" y="475742"/>
                  </a:lnTo>
                  <a:lnTo>
                    <a:pt x="4084574" y="473582"/>
                  </a:lnTo>
                  <a:lnTo>
                    <a:pt x="4084574" y="471043"/>
                  </a:lnTo>
                  <a:lnTo>
                    <a:pt x="4084574" y="281686"/>
                  </a:lnTo>
                  <a:lnTo>
                    <a:pt x="4081018" y="243712"/>
                  </a:lnTo>
                  <a:lnTo>
                    <a:pt x="4060571" y="208533"/>
                  </a:lnTo>
                  <a:lnTo>
                    <a:pt x="4038219" y="199517"/>
                  </a:lnTo>
                  <a:lnTo>
                    <a:pt x="4028694" y="199517"/>
                  </a:lnTo>
                  <a:lnTo>
                    <a:pt x="3992626" y="212470"/>
                  </a:lnTo>
                  <a:lnTo>
                    <a:pt x="3964461" y="238724"/>
                  </a:lnTo>
                  <a:lnTo>
                    <a:pt x="3954653" y="250444"/>
                  </a:lnTo>
                  <a:lnTo>
                    <a:pt x="3954653" y="471043"/>
                  </a:lnTo>
                  <a:lnTo>
                    <a:pt x="3954653" y="473582"/>
                  </a:lnTo>
                  <a:lnTo>
                    <a:pt x="3944874" y="482219"/>
                  </a:lnTo>
                  <a:lnTo>
                    <a:pt x="3941191" y="483488"/>
                  </a:lnTo>
                  <a:lnTo>
                    <a:pt x="3936492" y="484377"/>
                  </a:lnTo>
                  <a:lnTo>
                    <a:pt x="3930523" y="485013"/>
                  </a:lnTo>
                  <a:lnTo>
                    <a:pt x="3924554" y="485648"/>
                  </a:lnTo>
                  <a:lnTo>
                    <a:pt x="3917060" y="486028"/>
                  </a:lnTo>
                  <a:lnTo>
                    <a:pt x="3907790" y="486028"/>
                  </a:lnTo>
                  <a:lnTo>
                    <a:pt x="3898646" y="486028"/>
                  </a:lnTo>
                  <a:lnTo>
                    <a:pt x="3891026" y="485648"/>
                  </a:lnTo>
                  <a:lnTo>
                    <a:pt x="3885183" y="485013"/>
                  </a:lnTo>
                  <a:lnTo>
                    <a:pt x="3879215" y="484377"/>
                  </a:lnTo>
                  <a:lnTo>
                    <a:pt x="3874388" y="483488"/>
                  </a:lnTo>
                  <a:lnTo>
                    <a:pt x="3870832" y="482219"/>
                  </a:lnTo>
                  <a:lnTo>
                    <a:pt x="3867150" y="481075"/>
                  </a:lnTo>
                  <a:lnTo>
                    <a:pt x="3864609" y="479425"/>
                  </a:lnTo>
                  <a:lnTo>
                    <a:pt x="3863212" y="477646"/>
                  </a:lnTo>
                  <a:lnTo>
                    <a:pt x="3861688" y="475742"/>
                  </a:lnTo>
                  <a:lnTo>
                    <a:pt x="3860927" y="473582"/>
                  </a:lnTo>
                  <a:lnTo>
                    <a:pt x="3860927" y="471043"/>
                  </a:lnTo>
                  <a:lnTo>
                    <a:pt x="3860927" y="139192"/>
                  </a:lnTo>
                  <a:lnTo>
                    <a:pt x="3860927" y="136778"/>
                  </a:lnTo>
                  <a:lnTo>
                    <a:pt x="3861561" y="134493"/>
                  </a:lnTo>
                  <a:lnTo>
                    <a:pt x="3862831" y="132714"/>
                  </a:lnTo>
                  <a:lnTo>
                    <a:pt x="3864102" y="130809"/>
                  </a:lnTo>
                  <a:lnTo>
                    <a:pt x="3866260" y="129286"/>
                  </a:lnTo>
                  <a:lnTo>
                    <a:pt x="3869562" y="128015"/>
                  </a:lnTo>
                  <a:lnTo>
                    <a:pt x="3872737" y="126745"/>
                  </a:lnTo>
                  <a:lnTo>
                    <a:pt x="3876929" y="125856"/>
                  </a:lnTo>
                  <a:lnTo>
                    <a:pt x="3882008" y="125221"/>
                  </a:lnTo>
                  <a:lnTo>
                    <a:pt x="3887088" y="124587"/>
                  </a:lnTo>
                  <a:lnTo>
                    <a:pt x="3893438" y="124332"/>
                  </a:lnTo>
                  <a:lnTo>
                    <a:pt x="3901185" y="124332"/>
                  </a:lnTo>
                  <a:lnTo>
                    <a:pt x="3909059" y="124332"/>
                  </a:lnTo>
                  <a:lnTo>
                    <a:pt x="3932935" y="128015"/>
                  </a:lnTo>
                  <a:lnTo>
                    <a:pt x="3935729" y="129286"/>
                  </a:lnTo>
                  <a:lnTo>
                    <a:pt x="3937888" y="130809"/>
                  </a:lnTo>
                  <a:lnTo>
                    <a:pt x="3939031" y="132714"/>
                  </a:lnTo>
                  <a:lnTo>
                    <a:pt x="3940302" y="134493"/>
                  </a:lnTo>
                  <a:lnTo>
                    <a:pt x="3940936" y="136778"/>
                  </a:lnTo>
                  <a:lnTo>
                    <a:pt x="3940936" y="139192"/>
                  </a:lnTo>
                  <a:lnTo>
                    <a:pt x="3940936" y="177545"/>
                  </a:lnTo>
                  <a:lnTo>
                    <a:pt x="3968750" y="151479"/>
                  </a:lnTo>
                  <a:lnTo>
                    <a:pt x="4011300" y="126341"/>
                  </a:lnTo>
                  <a:lnTo>
                    <a:pt x="4040967" y="118911"/>
                  </a:lnTo>
                  <a:lnTo>
                    <a:pt x="4056253" y="117982"/>
                  </a:lnTo>
                  <a:close/>
                </a:path>
                <a:path w="4178300" h="492760">
                  <a:moveTo>
                    <a:pt x="3612896" y="117982"/>
                  </a:moveTo>
                  <a:lnTo>
                    <a:pt x="3654520" y="121015"/>
                  </a:lnTo>
                  <a:lnTo>
                    <a:pt x="3705907" y="136836"/>
                  </a:lnTo>
                  <a:lnTo>
                    <a:pt x="3744341" y="165607"/>
                  </a:lnTo>
                  <a:lnTo>
                    <a:pt x="3770308" y="206863"/>
                  </a:lnTo>
                  <a:lnTo>
                    <a:pt x="3783996" y="260032"/>
                  </a:lnTo>
                  <a:lnTo>
                    <a:pt x="3786631" y="301751"/>
                  </a:lnTo>
                  <a:lnTo>
                    <a:pt x="3785921" y="322518"/>
                  </a:lnTo>
                  <a:lnTo>
                    <a:pt x="3780309" y="361241"/>
                  </a:lnTo>
                  <a:lnTo>
                    <a:pt x="3761358" y="411749"/>
                  </a:lnTo>
                  <a:lnTo>
                    <a:pt x="3729495" y="451371"/>
                  </a:lnTo>
                  <a:lnTo>
                    <a:pt x="3684651" y="478536"/>
                  </a:lnTo>
                  <a:lnTo>
                    <a:pt x="3647503" y="488823"/>
                  </a:lnTo>
                  <a:lnTo>
                    <a:pt x="3604641" y="492251"/>
                  </a:lnTo>
                  <a:lnTo>
                    <a:pt x="3583257" y="491489"/>
                  </a:lnTo>
                  <a:lnTo>
                    <a:pt x="3544776" y="485393"/>
                  </a:lnTo>
                  <a:lnTo>
                    <a:pt x="3497691" y="464915"/>
                  </a:lnTo>
                  <a:lnTo>
                    <a:pt x="3463250" y="431861"/>
                  </a:lnTo>
                  <a:lnTo>
                    <a:pt x="3441319" y="386588"/>
                  </a:lnTo>
                  <a:lnTo>
                    <a:pt x="3431549" y="329866"/>
                  </a:lnTo>
                  <a:lnTo>
                    <a:pt x="3430904" y="308482"/>
                  </a:lnTo>
                  <a:lnTo>
                    <a:pt x="3431617" y="287714"/>
                  </a:lnTo>
                  <a:lnTo>
                    <a:pt x="3437280" y="248939"/>
                  </a:lnTo>
                  <a:lnTo>
                    <a:pt x="3456416" y="198310"/>
                  </a:lnTo>
                  <a:lnTo>
                    <a:pt x="3488293" y="158829"/>
                  </a:lnTo>
                  <a:lnTo>
                    <a:pt x="3533012" y="131825"/>
                  </a:lnTo>
                  <a:lnTo>
                    <a:pt x="3570001" y="121427"/>
                  </a:lnTo>
                  <a:lnTo>
                    <a:pt x="3612896" y="117982"/>
                  </a:lnTo>
                  <a:close/>
                </a:path>
                <a:path w="4178300" h="492760">
                  <a:moveTo>
                    <a:pt x="2767203" y="117982"/>
                  </a:moveTo>
                  <a:lnTo>
                    <a:pt x="2819459" y="122269"/>
                  </a:lnTo>
                  <a:lnTo>
                    <a:pt x="2859278" y="135302"/>
                  </a:lnTo>
                  <a:lnTo>
                    <a:pt x="2895044" y="167195"/>
                  </a:lnTo>
                  <a:lnTo>
                    <a:pt x="2909226" y="202860"/>
                  </a:lnTo>
                  <a:lnTo>
                    <a:pt x="2913887" y="248919"/>
                  </a:lnTo>
                  <a:lnTo>
                    <a:pt x="2913887" y="472186"/>
                  </a:lnTo>
                  <a:lnTo>
                    <a:pt x="2913887" y="475742"/>
                  </a:lnTo>
                  <a:lnTo>
                    <a:pt x="2898394" y="484631"/>
                  </a:lnTo>
                  <a:lnTo>
                    <a:pt x="2893060" y="485520"/>
                  </a:lnTo>
                  <a:lnTo>
                    <a:pt x="2885185" y="486028"/>
                  </a:lnTo>
                  <a:lnTo>
                    <a:pt x="2874772" y="486028"/>
                  </a:lnTo>
                  <a:lnTo>
                    <a:pt x="2863596" y="486028"/>
                  </a:lnTo>
                  <a:lnTo>
                    <a:pt x="2836418" y="475742"/>
                  </a:lnTo>
                  <a:lnTo>
                    <a:pt x="2836418" y="472186"/>
                  </a:lnTo>
                  <a:lnTo>
                    <a:pt x="2836418" y="445769"/>
                  </a:lnTo>
                  <a:lnTo>
                    <a:pt x="2802520" y="473273"/>
                  </a:lnTo>
                  <a:lnTo>
                    <a:pt x="2762091" y="489204"/>
                  </a:lnTo>
                  <a:lnTo>
                    <a:pt x="2731516" y="492251"/>
                  </a:lnTo>
                  <a:lnTo>
                    <a:pt x="2718560" y="491823"/>
                  </a:lnTo>
                  <a:lnTo>
                    <a:pt x="2672312" y="481538"/>
                  </a:lnTo>
                  <a:lnTo>
                    <a:pt x="2637004" y="457759"/>
                  </a:lnTo>
                  <a:lnTo>
                    <a:pt x="2615594" y="420790"/>
                  </a:lnTo>
                  <a:lnTo>
                    <a:pt x="2610611" y="384428"/>
                  </a:lnTo>
                  <a:lnTo>
                    <a:pt x="2611324" y="370353"/>
                  </a:lnTo>
                  <a:lnTo>
                    <a:pt x="2628320" y="323740"/>
                  </a:lnTo>
                  <a:lnTo>
                    <a:pt x="2667754" y="292076"/>
                  </a:lnTo>
                  <a:lnTo>
                    <a:pt x="2711831" y="278002"/>
                  </a:lnTo>
                  <a:lnTo>
                    <a:pt x="2768123" y="271698"/>
                  </a:lnTo>
                  <a:lnTo>
                    <a:pt x="2789555" y="271271"/>
                  </a:lnTo>
                  <a:lnTo>
                    <a:pt x="2821940" y="271271"/>
                  </a:lnTo>
                  <a:lnTo>
                    <a:pt x="2821940" y="251206"/>
                  </a:lnTo>
                  <a:lnTo>
                    <a:pt x="2813176" y="209550"/>
                  </a:lnTo>
                  <a:lnTo>
                    <a:pt x="2808350" y="204343"/>
                  </a:lnTo>
                  <a:lnTo>
                    <a:pt x="2803524" y="199136"/>
                  </a:lnTo>
                  <a:lnTo>
                    <a:pt x="2759074" y="189102"/>
                  </a:lnTo>
                  <a:lnTo>
                    <a:pt x="2747668" y="189416"/>
                  </a:lnTo>
                  <a:lnTo>
                    <a:pt x="2708263" y="196955"/>
                  </a:lnTo>
                  <a:lnTo>
                    <a:pt x="2671698" y="211867"/>
                  </a:lnTo>
                  <a:lnTo>
                    <a:pt x="2654681" y="220852"/>
                  </a:lnTo>
                  <a:lnTo>
                    <a:pt x="2649600" y="222503"/>
                  </a:lnTo>
                  <a:lnTo>
                    <a:pt x="2645536" y="222503"/>
                  </a:lnTo>
                  <a:lnTo>
                    <a:pt x="2642870" y="222503"/>
                  </a:lnTo>
                  <a:lnTo>
                    <a:pt x="2640457" y="221742"/>
                  </a:lnTo>
                  <a:lnTo>
                    <a:pt x="2628899" y="190626"/>
                  </a:lnTo>
                  <a:lnTo>
                    <a:pt x="2628899" y="184912"/>
                  </a:lnTo>
                  <a:lnTo>
                    <a:pt x="2628899" y="177292"/>
                  </a:lnTo>
                  <a:lnTo>
                    <a:pt x="2629408" y="171195"/>
                  </a:lnTo>
                  <a:lnTo>
                    <a:pt x="2630678" y="166750"/>
                  </a:lnTo>
                  <a:lnTo>
                    <a:pt x="2631947" y="162306"/>
                  </a:lnTo>
                  <a:lnTo>
                    <a:pt x="2634360" y="158242"/>
                  </a:lnTo>
                  <a:lnTo>
                    <a:pt x="2637790" y="154686"/>
                  </a:lnTo>
                  <a:lnTo>
                    <a:pt x="2641219" y="151002"/>
                  </a:lnTo>
                  <a:lnTo>
                    <a:pt x="2678078" y="133514"/>
                  </a:lnTo>
                  <a:lnTo>
                    <a:pt x="2724658" y="121538"/>
                  </a:lnTo>
                  <a:lnTo>
                    <a:pt x="2756322" y="118199"/>
                  </a:lnTo>
                  <a:lnTo>
                    <a:pt x="2767203" y="117982"/>
                  </a:lnTo>
                  <a:close/>
                </a:path>
                <a:path w="4178300" h="492760">
                  <a:moveTo>
                    <a:pt x="2340483" y="117982"/>
                  </a:moveTo>
                  <a:lnTo>
                    <a:pt x="2343785" y="117982"/>
                  </a:lnTo>
                  <a:lnTo>
                    <a:pt x="2347213" y="118237"/>
                  </a:lnTo>
                  <a:lnTo>
                    <a:pt x="2350897" y="118618"/>
                  </a:lnTo>
                  <a:lnTo>
                    <a:pt x="2354707" y="118871"/>
                  </a:lnTo>
                  <a:lnTo>
                    <a:pt x="2358517" y="119506"/>
                  </a:lnTo>
                  <a:lnTo>
                    <a:pt x="2362454" y="120395"/>
                  </a:lnTo>
                  <a:lnTo>
                    <a:pt x="2366391" y="121284"/>
                  </a:lnTo>
                  <a:lnTo>
                    <a:pt x="2369947" y="122300"/>
                  </a:lnTo>
                  <a:lnTo>
                    <a:pt x="2372868" y="123443"/>
                  </a:lnTo>
                  <a:lnTo>
                    <a:pt x="2375916" y="124459"/>
                  </a:lnTo>
                  <a:lnTo>
                    <a:pt x="2382393" y="131063"/>
                  </a:lnTo>
                  <a:lnTo>
                    <a:pt x="2383028" y="132461"/>
                  </a:lnTo>
                  <a:lnTo>
                    <a:pt x="2385186" y="148844"/>
                  </a:lnTo>
                  <a:lnTo>
                    <a:pt x="2385441" y="154050"/>
                  </a:lnTo>
                  <a:lnTo>
                    <a:pt x="2385568" y="161162"/>
                  </a:lnTo>
                  <a:lnTo>
                    <a:pt x="2385568" y="170052"/>
                  </a:lnTo>
                  <a:lnTo>
                    <a:pt x="2385568" y="179069"/>
                  </a:lnTo>
                  <a:lnTo>
                    <a:pt x="2382520" y="205486"/>
                  </a:lnTo>
                  <a:lnTo>
                    <a:pt x="2381631" y="208661"/>
                  </a:lnTo>
                  <a:lnTo>
                    <a:pt x="2380234" y="210946"/>
                  </a:lnTo>
                  <a:lnTo>
                    <a:pt x="2378710" y="212089"/>
                  </a:lnTo>
                  <a:lnTo>
                    <a:pt x="2377059" y="213359"/>
                  </a:lnTo>
                  <a:lnTo>
                    <a:pt x="2375026" y="213994"/>
                  </a:lnTo>
                  <a:lnTo>
                    <a:pt x="2372486" y="213994"/>
                  </a:lnTo>
                  <a:lnTo>
                    <a:pt x="2370582" y="213994"/>
                  </a:lnTo>
                  <a:lnTo>
                    <a:pt x="2368296" y="213613"/>
                  </a:lnTo>
                  <a:lnTo>
                    <a:pt x="2365883" y="212725"/>
                  </a:lnTo>
                  <a:lnTo>
                    <a:pt x="2363343" y="211836"/>
                  </a:lnTo>
                  <a:lnTo>
                    <a:pt x="2360548" y="210946"/>
                  </a:lnTo>
                  <a:lnTo>
                    <a:pt x="2357500" y="209931"/>
                  </a:lnTo>
                  <a:lnTo>
                    <a:pt x="2354325" y="208914"/>
                  </a:lnTo>
                  <a:lnTo>
                    <a:pt x="2350897" y="208025"/>
                  </a:lnTo>
                  <a:lnTo>
                    <a:pt x="2347213" y="207137"/>
                  </a:lnTo>
                  <a:lnTo>
                    <a:pt x="2343531" y="206248"/>
                  </a:lnTo>
                  <a:lnTo>
                    <a:pt x="2339467" y="205867"/>
                  </a:lnTo>
                  <a:lnTo>
                    <a:pt x="2334895" y="205867"/>
                  </a:lnTo>
                  <a:lnTo>
                    <a:pt x="2329687" y="205867"/>
                  </a:lnTo>
                  <a:lnTo>
                    <a:pt x="2303145" y="218820"/>
                  </a:lnTo>
                  <a:lnTo>
                    <a:pt x="2297557" y="223265"/>
                  </a:lnTo>
                  <a:lnTo>
                    <a:pt x="2271206" y="256355"/>
                  </a:lnTo>
                  <a:lnTo>
                    <a:pt x="2266060" y="264159"/>
                  </a:lnTo>
                  <a:lnTo>
                    <a:pt x="2266060" y="471043"/>
                  </a:lnTo>
                  <a:lnTo>
                    <a:pt x="2266060" y="473582"/>
                  </a:lnTo>
                  <a:lnTo>
                    <a:pt x="2256282" y="482219"/>
                  </a:lnTo>
                  <a:lnTo>
                    <a:pt x="2252598" y="483488"/>
                  </a:lnTo>
                  <a:lnTo>
                    <a:pt x="2247899" y="484377"/>
                  </a:lnTo>
                  <a:lnTo>
                    <a:pt x="2241931" y="485013"/>
                  </a:lnTo>
                  <a:lnTo>
                    <a:pt x="2235961" y="485648"/>
                  </a:lnTo>
                  <a:lnTo>
                    <a:pt x="2228469" y="486028"/>
                  </a:lnTo>
                  <a:lnTo>
                    <a:pt x="2219197" y="486028"/>
                  </a:lnTo>
                  <a:lnTo>
                    <a:pt x="2210054" y="486028"/>
                  </a:lnTo>
                  <a:lnTo>
                    <a:pt x="2202434" y="485648"/>
                  </a:lnTo>
                  <a:lnTo>
                    <a:pt x="2196592" y="485013"/>
                  </a:lnTo>
                  <a:lnTo>
                    <a:pt x="2190622" y="484377"/>
                  </a:lnTo>
                  <a:lnTo>
                    <a:pt x="2185797" y="483488"/>
                  </a:lnTo>
                  <a:lnTo>
                    <a:pt x="2182241" y="482219"/>
                  </a:lnTo>
                  <a:lnTo>
                    <a:pt x="2178558" y="481075"/>
                  </a:lnTo>
                  <a:lnTo>
                    <a:pt x="2176018" y="479425"/>
                  </a:lnTo>
                  <a:lnTo>
                    <a:pt x="2174621" y="477646"/>
                  </a:lnTo>
                  <a:lnTo>
                    <a:pt x="2173097" y="475742"/>
                  </a:lnTo>
                  <a:lnTo>
                    <a:pt x="2172335" y="473582"/>
                  </a:lnTo>
                  <a:lnTo>
                    <a:pt x="2172335" y="471043"/>
                  </a:lnTo>
                  <a:lnTo>
                    <a:pt x="2172335" y="139192"/>
                  </a:lnTo>
                  <a:lnTo>
                    <a:pt x="2172335" y="136778"/>
                  </a:lnTo>
                  <a:lnTo>
                    <a:pt x="2172970" y="134493"/>
                  </a:lnTo>
                  <a:lnTo>
                    <a:pt x="2174240" y="132714"/>
                  </a:lnTo>
                  <a:lnTo>
                    <a:pt x="2175510" y="130809"/>
                  </a:lnTo>
                  <a:lnTo>
                    <a:pt x="2177669" y="129286"/>
                  </a:lnTo>
                  <a:lnTo>
                    <a:pt x="2180971" y="128015"/>
                  </a:lnTo>
                  <a:lnTo>
                    <a:pt x="2184146" y="126745"/>
                  </a:lnTo>
                  <a:lnTo>
                    <a:pt x="2188336" y="125856"/>
                  </a:lnTo>
                  <a:lnTo>
                    <a:pt x="2193417" y="125221"/>
                  </a:lnTo>
                  <a:lnTo>
                    <a:pt x="2198497" y="124587"/>
                  </a:lnTo>
                  <a:lnTo>
                    <a:pt x="2204847" y="124332"/>
                  </a:lnTo>
                  <a:lnTo>
                    <a:pt x="2212594" y="124332"/>
                  </a:lnTo>
                  <a:lnTo>
                    <a:pt x="2220468" y="124332"/>
                  </a:lnTo>
                  <a:lnTo>
                    <a:pt x="2250440" y="132714"/>
                  </a:lnTo>
                  <a:lnTo>
                    <a:pt x="2251710" y="134493"/>
                  </a:lnTo>
                  <a:lnTo>
                    <a:pt x="2252345" y="136778"/>
                  </a:lnTo>
                  <a:lnTo>
                    <a:pt x="2252345" y="139192"/>
                  </a:lnTo>
                  <a:lnTo>
                    <a:pt x="2252345" y="180467"/>
                  </a:lnTo>
                  <a:lnTo>
                    <a:pt x="2276856" y="149859"/>
                  </a:lnTo>
                  <a:lnTo>
                    <a:pt x="2312797" y="122681"/>
                  </a:lnTo>
                  <a:lnTo>
                    <a:pt x="2333624" y="117982"/>
                  </a:lnTo>
                  <a:lnTo>
                    <a:pt x="2340483" y="117982"/>
                  </a:lnTo>
                  <a:close/>
                </a:path>
                <a:path w="4178300" h="492760">
                  <a:moveTo>
                    <a:pt x="1932050" y="117982"/>
                  </a:moveTo>
                  <a:lnTo>
                    <a:pt x="1984307" y="122269"/>
                  </a:lnTo>
                  <a:lnTo>
                    <a:pt x="2024126" y="135302"/>
                  </a:lnTo>
                  <a:lnTo>
                    <a:pt x="2059892" y="167195"/>
                  </a:lnTo>
                  <a:lnTo>
                    <a:pt x="2074074" y="202860"/>
                  </a:lnTo>
                  <a:lnTo>
                    <a:pt x="2078735" y="248919"/>
                  </a:lnTo>
                  <a:lnTo>
                    <a:pt x="2078735" y="472186"/>
                  </a:lnTo>
                  <a:lnTo>
                    <a:pt x="2078735" y="475742"/>
                  </a:lnTo>
                  <a:lnTo>
                    <a:pt x="2050033" y="486028"/>
                  </a:lnTo>
                  <a:lnTo>
                    <a:pt x="2039620" y="486028"/>
                  </a:lnTo>
                  <a:lnTo>
                    <a:pt x="2028444" y="486028"/>
                  </a:lnTo>
                  <a:lnTo>
                    <a:pt x="2001266" y="475742"/>
                  </a:lnTo>
                  <a:lnTo>
                    <a:pt x="2001266" y="472186"/>
                  </a:lnTo>
                  <a:lnTo>
                    <a:pt x="2001266" y="445769"/>
                  </a:lnTo>
                  <a:lnTo>
                    <a:pt x="1967368" y="473273"/>
                  </a:lnTo>
                  <a:lnTo>
                    <a:pt x="1926939" y="489204"/>
                  </a:lnTo>
                  <a:lnTo>
                    <a:pt x="1896363" y="492251"/>
                  </a:lnTo>
                  <a:lnTo>
                    <a:pt x="1883408" y="491823"/>
                  </a:lnTo>
                  <a:lnTo>
                    <a:pt x="1837160" y="481538"/>
                  </a:lnTo>
                  <a:lnTo>
                    <a:pt x="1801852" y="457759"/>
                  </a:lnTo>
                  <a:lnTo>
                    <a:pt x="1780442" y="420790"/>
                  </a:lnTo>
                  <a:lnTo>
                    <a:pt x="1775459" y="384428"/>
                  </a:lnTo>
                  <a:lnTo>
                    <a:pt x="1776172" y="370353"/>
                  </a:lnTo>
                  <a:lnTo>
                    <a:pt x="1793168" y="323740"/>
                  </a:lnTo>
                  <a:lnTo>
                    <a:pt x="1832602" y="292076"/>
                  </a:lnTo>
                  <a:lnTo>
                    <a:pt x="1876679" y="278002"/>
                  </a:lnTo>
                  <a:lnTo>
                    <a:pt x="1932971" y="271698"/>
                  </a:lnTo>
                  <a:lnTo>
                    <a:pt x="1954403" y="271271"/>
                  </a:lnTo>
                  <a:lnTo>
                    <a:pt x="1986787" y="271271"/>
                  </a:lnTo>
                  <a:lnTo>
                    <a:pt x="1986787" y="251206"/>
                  </a:lnTo>
                  <a:lnTo>
                    <a:pt x="1978024" y="209550"/>
                  </a:lnTo>
                  <a:lnTo>
                    <a:pt x="1973198" y="204343"/>
                  </a:lnTo>
                  <a:lnTo>
                    <a:pt x="1968372" y="199136"/>
                  </a:lnTo>
                  <a:lnTo>
                    <a:pt x="1923922" y="189102"/>
                  </a:lnTo>
                  <a:lnTo>
                    <a:pt x="1912516" y="189416"/>
                  </a:lnTo>
                  <a:lnTo>
                    <a:pt x="1873111" y="196955"/>
                  </a:lnTo>
                  <a:lnTo>
                    <a:pt x="1836546" y="211867"/>
                  </a:lnTo>
                  <a:lnTo>
                    <a:pt x="1819529" y="220852"/>
                  </a:lnTo>
                  <a:lnTo>
                    <a:pt x="1814448" y="222503"/>
                  </a:lnTo>
                  <a:lnTo>
                    <a:pt x="1810384" y="222503"/>
                  </a:lnTo>
                  <a:lnTo>
                    <a:pt x="1807718" y="222503"/>
                  </a:lnTo>
                  <a:lnTo>
                    <a:pt x="1805305" y="221742"/>
                  </a:lnTo>
                  <a:lnTo>
                    <a:pt x="1793747" y="190626"/>
                  </a:lnTo>
                  <a:lnTo>
                    <a:pt x="1793747" y="184912"/>
                  </a:lnTo>
                  <a:lnTo>
                    <a:pt x="1793747" y="177292"/>
                  </a:lnTo>
                  <a:lnTo>
                    <a:pt x="1802637" y="154686"/>
                  </a:lnTo>
                  <a:lnTo>
                    <a:pt x="1806067" y="151002"/>
                  </a:lnTo>
                  <a:lnTo>
                    <a:pt x="1842926" y="133514"/>
                  </a:lnTo>
                  <a:lnTo>
                    <a:pt x="1889506" y="121538"/>
                  </a:lnTo>
                  <a:lnTo>
                    <a:pt x="1921170" y="118199"/>
                  </a:lnTo>
                  <a:lnTo>
                    <a:pt x="1932050" y="117982"/>
                  </a:lnTo>
                  <a:close/>
                </a:path>
                <a:path w="4178300" h="492760">
                  <a:moveTo>
                    <a:pt x="592201" y="117982"/>
                  </a:moveTo>
                  <a:lnTo>
                    <a:pt x="637063" y="124251"/>
                  </a:lnTo>
                  <a:lnTo>
                    <a:pt x="679229" y="150411"/>
                  </a:lnTo>
                  <a:lnTo>
                    <a:pt x="703873" y="191891"/>
                  </a:lnTo>
                  <a:lnTo>
                    <a:pt x="712311" y="232632"/>
                  </a:lnTo>
                  <a:lnTo>
                    <a:pt x="713866" y="266064"/>
                  </a:lnTo>
                  <a:lnTo>
                    <a:pt x="713866" y="471043"/>
                  </a:lnTo>
                  <a:lnTo>
                    <a:pt x="713866" y="473582"/>
                  </a:lnTo>
                  <a:lnTo>
                    <a:pt x="704214" y="482219"/>
                  </a:lnTo>
                  <a:lnTo>
                    <a:pt x="700785" y="483488"/>
                  </a:lnTo>
                  <a:lnTo>
                    <a:pt x="695959" y="484377"/>
                  </a:lnTo>
                  <a:lnTo>
                    <a:pt x="689863" y="485013"/>
                  </a:lnTo>
                  <a:lnTo>
                    <a:pt x="683768" y="485648"/>
                  </a:lnTo>
                  <a:lnTo>
                    <a:pt x="676275" y="486028"/>
                  </a:lnTo>
                  <a:lnTo>
                    <a:pt x="667384" y="486028"/>
                  </a:lnTo>
                  <a:lnTo>
                    <a:pt x="658240" y="486028"/>
                  </a:lnTo>
                  <a:lnTo>
                    <a:pt x="650620" y="485648"/>
                  </a:lnTo>
                  <a:lnTo>
                    <a:pt x="644525" y="485013"/>
                  </a:lnTo>
                  <a:lnTo>
                    <a:pt x="638428" y="484377"/>
                  </a:lnTo>
                  <a:lnTo>
                    <a:pt x="633602" y="483488"/>
                  </a:lnTo>
                  <a:lnTo>
                    <a:pt x="630173" y="482219"/>
                  </a:lnTo>
                  <a:lnTo>
                    <a:pt x="626744" y="481075"/>
                  </a:lnTo>
                  <a:lnTo>
                    <a:pt x="624204" y="479425"/>
                  </a:lnTo>
                  <a:lnTo>
                    <a:pt x="622681" y="477646"/>
                  </a:lnTo>
                  <a:lnTo>
                    <a:pt x="621283" y="475742"/>
                  </a:lnTo>
                  <a:lnTo>
                    <a:pt x="620521" y="473582"/>
                  </a:lnTo>
                  <a:lnTo>
                    <a:pt x="620521" y="471043"/>
                  </a:lnTo>
                  <a:lnTo>
                    <a:pt x="620521" y="281686"/>
                  </a:lnTo>
                  <a:lnTo>
                    <a:pt x="616965" y="243712"/>
                  </a:lnTo>
                  <a:lnTo>
                    <a:pt x="596519" y="208533"/>
                  </a:lnTo>
                  <a:lnTo>
                    <a:pt x="574166" y="199517"/>
                  </a:lnTo>
                  <a:lnTo>
                    <a:pt x="564641" y="199517"/>
                  </a:lnTo>
                  <a:lnTo>
                    <a:pt x="528573" y="212470"/>
                  </a:lnTo>
                  <a:lnTo>
                    <a:pt x="500409" y="238724"/>
                  </a:lnTo>
                  <a:lnTo>
                    <a:pt x="490600" y="250444"/>
                  </a:lnTo>
                  <a:lnTo>
                    <a:pt x="490600" y="471043"/>
                  </a:lnTo>
                  <a:lnTo>
                    <a:pt x="490600" y="473582"/>
                  </a:lnTo>
                  <a:lnTo>
                    <a:pt x="480821" y="482219"/>
                  </a:lnTo>
                  <a:lnTo>
                    <a:pt x="477138" y="483488"/>
                  </a:lnTo>
                  <a:lnTo>
                    <a:pt x="472439" y="484377"/>
                  </a:lnTo>
                  <a:lnTo>
                    <a:pt x="466470" y="485013"/>
                  </a:lnTo>
                  <a:lnTo>
                    <a:pt x="460501" y="485648"/>
                  </a:lnTo>
                  <a:lnTo>
                    <a:pt x="453008" y="486028"/>
                  </a:lnTo>
                  <a:lnTo>
                    <a:pt x="443738" y="486028"/>
                  </a:lnTo>
                  <a:lnTo>
                    <a:pt x="434594" y="486028"/>
                  </a:lnTo>
                  <a:lnTo>
                    <a:pt x="426973" y="485648"/>
                  </a:lnTo>
                  <a:lnTo>
                    <a:pt x="421131" y="485013"/>
                  </a:lnTo>
                  <a:lnTo>
                    <a:pt x="415163" y="484377"/>
                  </a:lnTo>
                  <a:lnTo>
                    <a:pt x="410337" y="483488"/>
                  </a:lnTo>
                  <a:lnTo>
                    <a:pt x="406781" y="482219"/>
                  </a:lnTo>
                  <a:lnTo>
                    <a:pt x="403097" y="481075"/>
                  </a:lnTo>
                  <a:lnTo>
                    <a:pt x="400557" y="479425"/>
                  </a:lnTo>
                  <a:lnTo>
                    <a:pt x="399160" y="477646"/>
                  </a:lnTo>
                  <a:lnTo>
                    <a:pt x="397637" y="475742"/>
                  </a:lnTo>
                  <a:lnTo>
                    <a:pt x="396875" y="473582"/>
                  </a:lnTo>
                  <a:lnTo>
                    <a:pt x="396875" y="471043"/>
                  </a:lnTo>
                  <a:lnTo>
                    <a:pt x="396875" y="139192"/>
                  </a:lnTo>
                  <a:lnTo>
                    <a:pt x="396875" y="136778"/>
                  </a:lnTo>
                  <a:lnTo>
                    <a:pt x="397509" y="134493"/>
                  </a:lnTo>
                  <a:lnTo>
                    <a:pt x="398779" y="132714"/>
                  </a:lnTo>
                  <a:lnTo>
                    <a:pt x="400050" y="130809"/>
                  </a:lnTo>
                  <a:lnTo>
                    <a:pt x="402208" y="129286"/>
                  </a:lnTo>
                  <a:lnTo>
                    <a:pt x="405510" y="128015"/>
                  </a:lnTo>
                  <a:lnTo>
                    <a:pt x="408685" y="126745"/>
                  </a:lnTo>
                  <a:lnTo>
                    <a:pt x="412876" y="125856"/>
                  </a:lnTo>
                  <a:lnTo>
                    <a:pt x="417956" y="125221"/>
                  </a:lnTo>
                  <a:lnTo>
                    <a:pt x="423037" y="124587"/>
                  </a:lnTo>
                  <a:lnTo>
                    <a:pt x="429387" y="124332"/>
                  </a:lnTo>
                  <a:lnTo>
                    <a:pt x="437133" y="124332"/>
                  </a:lnTo>
                  <a:lnTo>
                    <a:pt x="445007" y="124332"/>
                  </a:lnTo>
                  <a:lnTo>
                    <a:pt x="474979" y="132714"/>
                  </a:lnTo>
                  <a:lnTo>
                    <a:pt x="476250" y="134493"/>
                  </a:lnTo>
                  <a:lnTo>
                    <a:pt x="476884" y="136778"/>
                  </a:lnTo>
                  <a:lnTo>
                    <a:pt x="476884" y="139192"/>
                  </a:lnTo>
                  <a:lnTo>
                    <a:pt x="476884" y="177545"/>
                  </a:lnTo>
                  <a:lnTo>
                    <a:pt x="504697" y="151479"/>
                  </a:lnTo>
                  <a:lnTo>
                    <a:pt x="547248" y="126341"/>
                  </a:lnTo>
                  <a:lnTo>
                    <a:pt x="576915" y="118911"/>
                  </a:lnTo>
                  <a:lnTo>
                    <a:pt x="592201" y="117982"/>
                  </a:lnTo>
                  <a:close/>
                </a:path>
                <a:path w="4178300" h="492760">
                  <a:moveTo>
                    <a:pt x="156590" y="117982"/>
                  </a:moveTo>
                  <a:lnTo>
                    <a:pt x="208847" y="122269"/>
                  </a:lnTo>
                  <a:lnTo>
                    <a:pt x="248665" y="135302"/>
                  </a:lnTo>
                  <a:lnTo>
                    <a:pt x="284432" y="167195"/>
                  </a:lnTo>
                  <a:lnTo>
                    <a:pt x="298614" y="202860"/>
                  </a:lnTo>
                  <a:lnTo>
                    <a:pt x="303275" y="248919"/>
                  </a:lnTo>
                  <a:lnTo>
                    <a:pt x="303275" y="472186"/>
                  </a:lnTo>
                  <a:lnTo>
                    <a:pt x="303275" y="475742"/>
                  </a:lnTo>
                  <a:lnTo>
                    <a:pt x="274573" y="486028"/>
                  </a:lnTo>
                  <a:lnTo>
                    <a:pt x="264159" y="486028"/>
                  </a:lnTo>
                  <a:lnTo>
                    <a:pt x="252983" y="486028"/>
                  </a:lnTo>
                  <a:lnTo>
                    <a:pt x="244856" y="485520"/>
                  </a:lnTo>
                  <a:lnTo>
                    <a:pt x="239775" y="484631"/>
                  </a:lnTo>
                  <a:lnTo>
                    <a:pt x="234695" y="483743"/>
                  </a:lnTo>
                  <a:lnTo>
                    <a:pt x="231139" y="482345"/>
                  </a:lnTo>
                  <a:lnTo>
                    <a:pt x="228981" y="480440"/>
                  </a:lnTo>
                  <a:lnTo>
                    <a:pt x="226948" y="478408"/>
                  </a:lnTo>
                  <a:lnTo>
                    <a:pt x="225806" y="475742"/>
                  </a:lnTo>
                  <a:lnTo>
                    <a:pt x="225806" y="472186"/>
                  </a:lnTo>
                  <a:lnTo>
                    <a:pt x="225806" y="445769"/>
                  </a:lnTo>
                  <a:lnTo>
                    <a:pt x="191908" y="473273"/>
                  </a:lnTo>
                  <a:lnTo>
                    <a:pt x="151479" y="489204"/>
                  </a:lnTo>
                  <a:lnTo>
                    <a:pt x="120903" y="492251"/>
                  </a:lnTo>
                  <a:lnTo>
                    <a:pt x="107948" y="491823"/>
                  </a:lnTo>
                  <a:lnTo>
                    <a:pt x="61700" y="481538"/>
                  </a:lnTo>
                  <a:lnTo>
                    <a:pt x="26392" y="457759"/>
                  </a:lnTo>
                  <a:lnTo>
                    <a:pt x="4982" y="420790"/>
                  </a:lnTo>
                  <a:lnTo>
                    <a:pt x="0" y="384428"/>
                  </a:lnTo>
                  <a:lnTo>
                    <a:pt x="712" y="370353"/>
                  </a:lnTo>
                  <a:lnTo>
                    <a:pt x="17708" y="323740"/>
                  </a:lnTo>
                  <a:lnTo>
                    <a:pt x="57142" y="292076"/>
                  </a:lnTo>
                  <a:lnTo>
                    <a:pt x="101218" y="278002"/>
                  </a:lnTo>
                  <a:lnTo>
                    <a:pt x="157511" y="271698"/>
                  </a:lnTo>
                  <a:lnTo>
                    <a:pt x="178943" y="271271"/>
                  </a:lnTo>
                  <a:lnTo>
                    <a:pt x="211327" y="271271"/>
                  </a:lnTo>
                  <a:lnTo>
                    <a:pt x="211327" y="251206"/>
                  </a:lnTo>
                  <a:lnTo>
                    <a:pt x="202564" y="209550"/>
                  </a:lnTo>
                  <a:lnTo>
                    <a:pt x="197738" y="204343"/>
                  </a:lnTo>
                  <a:lnTo>
                    <a:pt x="192912" y="199136"/>
                  </a:lnTo>
                  <a:lnTo>
                    <a:pt x="148462" y="189102"/>
                  </a:lnTo>
                  <a:lnTo>
                    <a:pt x="137056" y="189416"/>
                  </a:lnTo>
                  <a:lnTo>
                    <a:pt x="97651" y="196955"/>
                  </a:lnTo>
                  <a:lnTo>
                    <a:pt x="61087" y="211867"/>
                  </a:lnTo>
                  <a:lnTo>
                    <a:pt x="44068" y="220852"/>
                  </a:lnTo>
                  <a:lnTo>
                    <a:pt x="38988" y="222503"/>
                  </a:lnTo>
                  <a:lnTo>
                    <a:pt x="34925" y="222503"/>
                  </a:lnTo>
                  <a:lnTo>
                    <a:pt x="32257" y="222503"/>
                  </a:lnTo>
                  <a:lnTo>
                    <a:pt x="29844" y="221742"/>
                  </a:lnTo>
                  <a:lnTo>
                    <a:pt x="18287" y="190626"/>
                  </a:lnTo>
                  <a:lnTo>
                    <a:pt x="18287" y="184912"/>
                  </a:lnTo>
                  <a:lnTo>
                    <a:pt x="18287" y="177292"/>
                  </a:lnTo>
                  <a:lnTo>
                    <a:pt x="18795" y="171195"/>
                  </a:lnTo>
                  <a:lnTo>
                    <a:pt x="20065" y="166750"/>
                  </a:lnTo>
                  <a:lnTo>
                    <a:pt x="21335" y="162306"/>
                  </a:lnTo>
                  <a:lnTo>
                    <a:pt x="23748" y="158242"/>
                  </a:lnTo>
                  <a:lnTo>
                    <a:pt x="27177" y="154686"/>
                  </a:lnTo>
                  <a:lnTo>
                    <a:pt x="30606" y="151002"/>
                  </a:lnTo>
                  <a:lnTo>
                    <a:pt x="67466" y="133514"/>
                  </a:lnTo>
                  <a:lnTo>
                    <a:pt x="114045" y="121538"/>
                  </a:lnTo>
                  <a:lnTo>
                    <a:pt x="145710" y="118199"/>
                  </a:lnTo>
                  <a:lnTo>
                    <a:pt x="156590" y="117982"/>
                  </a:lnTo>
                  <a:close/>
                </a:path>
                <a:path w="4178300" h="492760">
                  <a:moveTo>
                    <a:pt x="3062350" y="36829"/>
                  </a:moveTo>
                  <a:lnTo>
                    <a:pt x="3071622" y="36829"/>
                  </a:lnTo>
                  <a:lnTo>
                    <a:pt x="3079242" y="37211"/>
                  </a:lnTo>
                  <a:lnTo>
                    <a:pt x="3085337" y="37846"/>
                  </a:lnTo>
                  <a:lnTo>
                    <a:pt x="3091307" y="38480"/>
                  </a:lnTo>
                  <a:lnTo>
                    <a:pt x="3096133" y="39370"/>
                  </a:lnTo>
                  <a:lnTo>
                    <a:pt x="3099561" y="40767"/>
                  </a:lnTo>
                  <a:lnTo>
                    <a:pt x="3103118" y="42163"/>
                  </a:lnTo>
                  <a:lnTo>
                    <a:pt x="3105531" y="43814"/>
                  </a:lnTo>
                  <a:lnTo>
                    <a:pt x="3107055" y="45846"/>
                  </a:lnTo>
                  <a:lnTo>
                    <a:pt x="3108579" y="47751"/>
                  </a:lnTo>
                  <a:lnTo>
                    <a:pt x="3109213" y="50037"/>
                  </a:lnTo>
                  <a:lnTo>
                    <a:pt x="3109213" y="52450"/>
                  </a:lnTo>
                  <a:lnTo>
                    <a:pt x="3109213" y="126492"/>
                  </a:lnTo>
                  <a:lnTo>
                    <a:pt x="3181476" y="126492"/>
                  </a:lnTo>
                  <a:lnTo>
                    <a:pt x="3183890" y="126492"/>
                  </a:lnTo>
                  <a:lnTo>
                    <a:pt x="3186048" y="127126"/>
                  </a:lnTo>
                  <a:lnTo>
                    <a:pt x="3196335" y="157352"/>
                  </a:lnTo>
                  <a:lnTo>
                    <a:pt x="3196335" y="164464"/>
                  </a:lnTo>
                  <a:lnTo>
                    <a:pt x="3186557" y="202437"/>
                  </a:lnTo>
                  <a:lnTo>
                    <a:pt x="3181858" y="202437"/>
                  </a:lnTo>
                  <a:lnTo>
                    <a:pt x="3109213" y="202437"/>
                  </a:lnTo>
                  <a:lnTo>
                    <a:pt x="3109213" y="358394"/>
                  </a:lnTo>
                  <a:lnTo>
                    <a:pt x="3109759" y="371084"/>
                  </a:lnTo>
                  <a:lnTo>
                    <a:pt x="3129756" y="409257"/>
                  </a:lnTo>
                  <a:lnTo>
                    <a:pt x="3148330" y="412623"/>
                  </a:lnTo>
                  <a:lnTo>
                    <a:pt x="3153283" y="412623"/>
                  </a:lnTo>
                  <a:lnTo>
                    <a:pt x="3172333" y="408431"/>
                  </a:lnTo>
                  <a:lnTo>
                    <a:pt x="3175381" y="407288"/>
                  </a:lnTo>
                  <a:lnTo>
                    <a:pt x="3178047" y="406273"/>
                  </a:lnTo>
                  <a:lnTo>
                    <a:pt x="3180207" y="405383"/>
                  </a:lnTo>
                  <a:lnTo>
                    <a:pt x="3182238" y="404494"/>
                  </a:lnTo>
                  <a:lnTo>
                    <a:pt x="3184144" y="404113"/>
                  </a:lnTo>
                  <a:lnTo>
                    <a:pt x="3185922" y="404113"/>
                  </a:lnTo>
                  <a:lnTo>
                    <a:pt x="3187446" y="404113"/>
                  </a:lnTo>
                  <a:lnTo>
                    <a:pt x="3188843" y="404494"/>
                  </a:lnTo>
                  <a:lnTo>
                    <a:pt x="3195447" y="421258"/>
                  </a:lnTo>
                  <a:lnTo>
                    <a:pt x="3196082" y="425703"/>
                  </a:lnTo>
                  <a:lnTo>
                    <a:pt x="3196335" y="431419"/>
                  </a:lnTo>
                  <a:lnTo>
                    <a:pt x="3196335" y="438403"/>
                  </a:lnTo>
                  <a:lnTo>
                    <a:pt x="3196335" y="449325"/>
                  </a:lnTo>
                  <a:lnTo>
                    <a:pt x="3188843" y="475742"/>
                  </a:lnTo>
                  <a:lnTo>
                    <a:pt x="3186684" y="478155"/>
                  </a:lnTo>
                  <a:lnTo>
                    <a:pt x="3144773" y="490093"/>
                  </a:lnTo>
                  <a:lnTo>
                    <a:pt x="3138043" y="490855"/>
                  </a:lnTo>
                  <a:lnTo>
                    <a:pt x="3131058" y="491236"/>
                  </a:lnTo>
                  <a:lnTo>
                    <a:pt x="3124199" y="491236"/>
                  </a:lnTo>
                  <a:lnTo>
                    <a:pt x="3075812" y="484124"/>
                  </a:lnTo>
                  <a:lnTo>
                    <a:pt x="3041904" y="462406"/>
                  </a:lnTo>
                  <a:lnTo>
                    <a:pt x="3022219" y="425323"/>
                  </a:lnTo>
                  <a:lnTo>
                    <a:pt x="3016271" y="387228"/>
                  </a:lnTo>
                  <a:lnTo>
                    <a:pt x="3015869" y="372490"/>
                  </a:lnTo>
                  <a:lnTo>
                    <a:pt x="3015869" y="202437"/>
                  </a:lnTo>
                  <a:lnTo>
                    <a:pt x="2976118" y="202437"/>
                  </a:lnTo>
                  <a:lnTo>
                    <a:pt x="2971419" y="202437"/>
                  </a:lnTo>
                  <a:lnTo>
                    <a:pt x="2967735" y="199517"/>
                  </a:lnTo>
                  <a:lnTo>
                    <a:pt x="2961512" y="164464"/>
                  </a:lnTo>
                  <a:lnTo>
                    <a:pt x="2961512" y="157352"/>
                  </a:lnTo>
                  <a:lnTo>
                    <a:pt x="2961894" y="151256"/>
                  </a:lnTo>
                  <a:lnTo>
                    <a:pt x="2962529" y="146303"/>
                  </a:lnTo>
                  <a:lnTo>
                    <a:pt x="2963163" y="141350"/>
                  </a:lnTo>
                  <a:lnTo>
                    <a:pt x="2964053" y="137413"/>
                  </a:lnTo>
                  <a:lnTo>
                    <a:pt x="2965322" y="134493"/>
                  </a:lnTo>
                  <a:lnTo>
                    <a:pt x="2966466" y="131699"/>
                  </a:lnTo>
                  <a:lnTo>
                    <a:pt x="2968117" y="129667"/>
                  </a:lnTo>
                  <a:lnTo>
                    <a:pt x="2969895" y="128396"/>
                  </a:lnTo>
                  <a:lnTo>
                    <a:pt x="2971799" y="127126"/>
                  </a:lnTo>
                  <a:lnTo>
                    <a:pt x="2973959" y="126492"/>
                  </a:lnTo>
                  <a:lnTo>
                    <a:pt x="2976498" y="126492"/>
                  </a:lnTo>
                  <a:lnTo>
                    <a:pt x="3015869" y="126492"/>
                  </a:lnTo>
                  <a:lnTo>
                    <a:pt x="3015869" y="52450"/>
                  </a:lnTo>
                  <a:lnTo>
                    <a:pt x="3015869" y="50037"/>
                  </a:lnTo>
                  <a:lnTo>
                    <a:pt x="3016504" y="47751"/>
                  </a:lnTo>
                  <a:lnTo>
                    <a:pt x="3017900" y="45846"/>
                  </a:lnTo>
                  <a:lnTo>
                    <a:pt x="3019297" y="43814"/>
                  </a:lnTo>
                  <a:lnTo>
                    <a:pt x="3021837" y="42163"/>
                  </a:lnTo>
                  <a:lnTo>
                    <a:pt x="3025394" y="40767"/>
                  </a:lnTo>
                  <a:lnTo>
                    <a:pt x="3028949" y="39370"/>
                  </a:lnTo>
                  <a:lnTo>
                    <a:pt x="3033775" y="38480"/>
                  </a:lnTo>
                  <a:lnTo>
                    <a:pt x="3039872" y="37846"/>
                  </a:lnTo>
                  <a:lnTo>
                    <a:pt x="3045968" y="37211"/>
                  </a:lnTo>
                  <a:lnTo>
                    <a:pt x="3053460" y="36829"/>
                  </a:lnTo>
                  <a:lnTo>
                    <a:pt x="3062350" y="36829"/>
                  </a:lnTo>
                  <a:close/>
                </a:path>
                <a:path w="4178300" h="492760">
                  <a:moveTo>
                    <a:pt x="1400556" y="0"/>
                  </a:moveTo>
                  <a:lnTo>
                    <a:pt x="1438656" y="2159"/>
                  </a:lnTo>
                  <a:lnTo>
                    <a:pt x="1449450" y="9016"/>
                  </a:lnTo>
                  <a:lnTo>
                    <a:pt x="1450847" y="11429"/>
                  </a:lnTo>
                  <a:lnTo>
                    <a:pt x="1452118" y="14604"/>
                  </a:lnTo>
                  <a:lnTo>
                    <a:pt x="1453387" y="18287"/>
                  </a:lnTo>
                  <a:lnTo>
                    <a:pt x="1570608" y="389636"/>
                  </a:lnTo>
                  <a:lnTo>
                    <a:pt x="1570862" y="389636"/>
                  </a:lnTo>
                  <a:lnTo>
                    <a:pt x="1685924" y="20192"/>
                  </a:lnTo>
                  <a:lnTo>
                    <a:pt x="1686941" y="15875"/>
                  </a:lnTo>
                  <a:lnTo>
                    <a:pt x="1688083" y="12573"/>
                  </a:lnTo>
                  <a:lnTo>
                    <a:pt x="1689608" y="9905"/>
                  </a:lnTo>
                  <a:lnTo>
                    <a:pt x="1691132" y="7365"/>
                  </a:lnTo>
                  <a:lnTo>
                    <a:pt x="1693671" y="5206"/>
                  </a:lnTo>
                  <a:lnTo>
                    <a:pt x="1697228" y="3810"/>
                  </a:lnTo>
                  <a:lnTo>
                    <a:pt x="1700783" y="2286"/>
                  </a:lnTo>
                  <a:lnTo>
                    <a:pt x="1740154" y="0"/>
                  </a:lnTo>
                  <a:lnTo>
                    <a:pt x="1748250" y="71"/>
                  </a:lnTo>
                  <a:lnTo>
                    <a:pt x="1779778" y="6603"/>
                  </a:lnTo>
                  <a:lnTo>
                    <a:pt x="1782191" y="9398"/>
                  </a:lnTo>
                  <a:lnTo>
                    <a:pt x="1782953" y="13462"/>
                  </a:lnTo>
                  <a:lnTo>
                    <a:pt x="1782063" y="18668"/>
                  </a:lnTo>
                  <a:lnTo>
                    <a:pt x="1781174" y="23875"/>
                  </a:lnTo>
                  <a:lnTo>
                    <a:pt x="1779270" y="30861"/>
                  </a:lnTo>
                  <a:lnTo>
                    <a:pt x="1776348" y="39497"/>
                  </a:lnTo>
                  <a:lnTo>
                    <a:pt x="1632711" y="466598"/>
                  </a:lnTo>
                  <a:lnTo>
                    <a:pt x="1593707" y="485653"/>
                  </a:lnTo>
                  <a:lnTo>
                    <a:pt x="1569846" y="486028"/>
                  </a:lnTo>
                  <a:lnTo>
                    <a:pt x="1562679" y="486007"/>
                  </a:lnTo>
                  <a:lnTo>
                    <a:pt x="1521333" y="484377"/>
                  </a:lnTo>
                  <a:lnTo>
                    <a:pt x="1514220" y="482600"/>
                  </a:lnTo>
                  <a:lnTo>
                    <a:pt x="1511045" y="481583"/>
                  </a:lnTo>
                  <a:lnTo>
                    <a:pt x="1501520" y="473456"/>
                  </a:lnTo>
                  <a:lnTo>
                    <a:pt x="1500378" y="471424"/>
                  </a:lnTo>
                  <a:lnTo>
                    <a:pt x="1499361" y="468756"/>
                  </a:lnTo>
                  <a:lnTo>
                    <a:pt x="1498345" y="465455"/>
                  </a:lnTo>
                  <a:lnTo>
                    <a:pt x="1355090" y="38735"/>
                  </a:lnTo>
                  <a:lnTo>
                    <a:pt x="1352169" y="29845"/>
                  </a:lnTo>
                  <a:lnTo>
                    <a:pt x="1350391" y="22733"/>
                  </a:lnTo>
                  <a:lnTo>
                    <a:pt x="1349756" y="17525"/>
                  </a:lnTo>
                  <a:lnTo>
                    <a:pt x="1349120" y="12318"/>
                  </a:lnTo>
                  <a:lnTo>
                    <a:pt x="1350391" y="8381"/>
                  </a:lnTo>
                  <a:lnTo>
                    <a:pt x="1353438" y="5841"/>
                  </a:lnTo>
                  <a:lnTo>
                    <a:pt x="1356486" y="3175"/>
                  </a:lnTo>
                  <a:lnTo>
                    <a:pt x="1391031" y="69"/>
                  </a:lnTo>
                  <a:lnTo>
                    <a:pt x="1400556" y="0"/>
                  </a:lnTo>
                  <a:close/>
                </a:path>
              </a:pathLst>
            </a:custGeom>
            <a:ln w="12192">
              <a:solidFill>
                <a:srgbClr val="17375E"/>
              </a:solidFill>
            </a:ln>
          </p:spPr>
          <p:txBody>
            <a:bodyPr wrap="square" lIns="0" tIns="0" rIns="0" bIns="0" rtlCol="0"/>
            <a:lstStyle/>
            <a:p>
              <a:endParaRPr/>
            </a:p>
          </p:txBody>
        </p:sp>
        <p:pic>
          <p:nvPicPr>
            <p:cNvPr id="36" name="object 36"/>
            <p:cNvPicPr/>
            <p:nvPr/>
          </p:nvPicPr>
          <p:blipFill>
            <a:blip r:embed="rId17" cstate="print"/>
            <a:stretch>
              <a:fillRect/>
            </a:stretch>
          </p:blipFill>
          <p:spPr>
            <a:xfrm>
              <a:off x="5771514" y="3539362"/>
              <a:ext cx="120142" cy="110489"/>
            </a:xfrm>
            <a:prstGeom prst="rect">
              <a:avLst/>
            </a:prstGeom>
          </p:spPr>
        </p:pic>
        <p:pic>
          <p:nvPicPr>
            <p:cNvPr id="37" name="object 37"/>
            <p:cNvPicPr/>
            <p:nvPr/>
          </p:nvPicPr>
          <p:blipFill>
            <a:blip r:embed="rId17" cstate="print"/>
            <a:stretch>
              <a:fillRect/>
            </a:stretch>
          </p:blipFill>
          <p:spPr>
            <a:xfrm>
              <a:off x="4951602" y="3539362"/>
              <a:ext cx="120142" cy="110489"/>
            </a:xfrm>
            <a:prstGeom prst="rect">
              <a:avLst/>
            </a:prstGeom>
          </p:spPr>
        </p:pic>
        <p:sp>
          <p:nvSpPr>
            <p:cNvPr id="38" name="object 38"/>
            <p:cNvSpPr/>
            <p:nvPr/>
          </p:nvSpPr>
          <p:spPr>
            <a:xfrm>
              <a:off x="3307587" y="3534029"/>
              <a:ext cx="334010" cy="525780"/>
            </a:xfrm>
            <a:custGeom>
              <a:avLst/>
              <a:gdLst/>
              <a:ahLst/>
              <a:cxnLst/>
              <a:rect l="l" t="t" r="r" b="b"/>
              <a:pathLst>
                <a:path w="334010" h="525779">
                  <a:moveTo>
                    <a:pt x="287147" y="0"/>
                  </a:moveTo>
                  <a:lnTo>
                    <a:pt x="296417" y="0"/>
                  </a:lnTo>
                  <a:lnTo>
                    <a:pt x="303911" y="381"/>
                  </a:lnTo>
                  <a:lnTo>
                    <a:pt x="331470" y="9271"/>
                  </a:lnTo>
                  <a:lnTo>
                    <a:pt x="332994" y="11303"/>
                  </a:lnTo>
                  <a:lnTo>
                    <a:pt x="333756" y="13462"/>
                  </a:lnTo>
                  <a:lnTo>
                    <a:pt x="333756" y="16001"/>
                  </a:lnTo>
                  <a:lnTo>
                    <a:pt x="333756" y="504063"/>
                  </a:lnTo>
                  <a:lnTo>
                    <a:pt x="333756" y="506857"/>
                  </a:lnTo>
                  <a:lnTo>
                    <a:pt x="333121" y="509143"/>
                  </a:lnTo>
                  <a:lnTo>
                    <a:pt x="331850" y="511048"/>
                  </a:lnTo>
                  <a:lnTo>
                    <a:pt x="330581" y="512826"/>
                  </a:lnTo>
                  <a:lnTo>
                    <a:pt x="328549" y="514350"/>
                  </a:lnTo>
                  <a:lnTo>
                    <a:pt x="325500" y="515620"/>
                  </a:lnTo>
                  <a:lnTo>
                    <a:pt x="322579" y="516890"/>
                  </a:lnTo>
                  <a:lnTo>
                    <a:pt x="318515" y="517779"/>
                  </a:lnTo>
                  <a:lnTo>
                    <a:pt x="313436" y="518287"/>
                  </a:lnTo>
                  <a:lnTo>
                    <a:pt x="308356" y="518795"/>
                  </a:lnTo>
                  <a:lnTo>
                    <a:pt x="302133" y="519049"/>
                  </a:lnTo>
                  <a:lnTo>
                    <a:pt x="294639" y="519049"/>
                  </a:lnTo>
                  <a:lnTo>
                    <a:pt x="286765" y="519049"/>
                  </a:lnTo>
                  <a:lnTo>
                    <a:pt x="256539" y="511048"/>
                  </a:lnTo>
                  <a:lnTo>
                    <a:pt x="255142" y="509143"/>
                  </a:lnTo>
                  <a:lnTo>
                    <a:pt x="254508" y="506857"/>
                  </a:lnTo>
                  <a:lnTo>
                    <a:pt x="254508" y="504063"/>
                  </a:lnTo>
                  <a:lnTo>
                    <a:pt x="254508" y="467233"/>
                  </a:lnTo>
                  <a:lnTo>
                    <a:pt x="214592" y="501648"/>
                  </a:lnTo>
                  <a:lnTo>
                    <a:pt x="171068" y="521462"/>
                  </a:lnTo>
                  <a:lnTo>
                    <a:pt x="138429" y="525272"/>
                  </a:lnTo>
                  <a:lnTo>
                    <a:pt x="120138" y="524365"/>
                  </a:lnTo>
                  <a:lnTo>
                    <a:pt x="74167" y="510667"/>
                  </a:lnTo>
                  <a:lnTo>
                    <a:pt x="40270" y="482877"/>
                  </a:lnTo>
                  <a:lnTo>
                    <a:pt x="17081" y="443992"/>
                  </a:lnTo>
                  <a:lnTo>
                    <a:pt x="4125" y="395866"/>
                  </a:lnTo>
                  <a:lnTo>
                    <a:pt x="0" y="342646"/>
                  </a:lnTo>
                  <a:lnTo>
                    <a:pt x="593" y="321024"/>
                  </a:lnTo>
                  <a:lnTo>
                    <a:pt x="5304" y="281209"/>
                  </a:lnTo>
                  <a:lnTo>
                    <a:pt x="21113" y="230235"/>
                  </a:lnTo>
                  <a:lnTo>
                    <a:pt x="46849" y="190950"/>
                  </a:lnTo>
                  <a:lnTo>
                    <a:pt x="82550" y="164465"/>
                  </a:lnTo>
                  <a:lnTo>
                    <a:pt x="127912" y="151838"/>
                  </a:lnTo>
                  <a:lnTo>
                    <a:pt x="145034" y="151003"/>
                  </a:lnTo>
                  <a:lnTo>
                    <a:pt x="158702" y="151715"/>
                  </a:lnTo>
                  <a:lnTo>
                    <a:pt x="195707" y="162306"/>
                  </a:lnTo>
                  <a:lnTo>
                    <a:pt x="229496" y="185344"/>
                  </a:lnTo>
                  <a:lnTo>
                    <a:pt x="240664" y="195707"/>
                  </a:lnTo>
                  <a:lnTo>
                    <a:pt x="240664" y="16001"/>
                  </a:lnTo>
                  <a:lnTo>
                    <a:pt x="240664" y="13462"/>
                  </a:lnTo>
                  <a:lnTo>
                    <a:pt x="241426" y="11303"/>
                  </a:lnTo>
                  <a:lnTo>
                    <a:pt x="278002" y="0"/>
                  </a:lnTo>
                  <a:lnTo>
                    <a:pt x="287147" y="0"/>
                  </a:lnTo>
                  <a:close/>
                </a:path>
              </a:pathLst>
            </a:custGeom>
            <a:ln w="12192">
              <a:solidFill>
                <a:srgbClr val="17375E"/>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320040"/>
            <a:ext cx="8229600" cy="1767150"/>
          </a:xfrm>
          <a:prstGeom prst="rect">
            <a:avLst/>
          </a:prstGeom>
        </p:spPr>
        <p:txBody>
          <a:bodyPr vert="horz" wrap="square" lIns="0" tIns="12700" rIns="0" bIns="0" rtlCol="0">
            <a:spAutoFit/>
          </a:bodyPr>
          <a:lstStyle/>
          <a:p>
            <a:pPr marL="12700" marR="5080">
              <a:lnSpc>
                <a:spcPct val="100000"/>
              </a:lnSpc>
              <a:spcBef>
                <a:spcPts val="100"/>
              </a:spcBef>
            </a:pPr>
            <a:r>
              <a:rPr i="1" spc="-10" dirty="0"/>
              <a:t>Seven </a:t>
            </a:r>
            <a:r>
              <a:rPr i="1" dirty="0"/>
              <a:t>pair </a:t>
            </a:r>
            <a:r>
              <a:rPr i="1" spc="-5" dirty="0"/>
              <a:t>of </a:t>
            </a:r>
            <a:r>
              <a:rPr i="1" spc="-15" dirty="0"/>
              <a:t>contrasting </a:t>
            </a:r>
            <a:r>
              <a:rPr i="1" spc="-10" dirty="0"/>
              <a:t>characters  </a:t>
            </a:r>
            <a:r>
              <a:rPr spc="-10" dirty="0"/>
              <a:t>selected </a:t>
            </a:r>
            <a:r>
              <a:rPr spc="-15" dirty="0"/>
              <a:t>by </a:t>
            </a:r>
            <a:r>
              <a:rPr spc="-5" dirty="0"/>
              <a:t>mendel </a:t>
            </a:r>
            <a:r>
              <a:rPr spc="-10" dirty="0"/>
              <a:t>for </a:t>
            </a:r>
            <a:r>
              <a:rPr spc="-5" dirty="0"/>
              <a:t>his</a:t>
            </a:r>
            <a:r>
              <a:rPr spc="-15" dirty="0"/>
              <a:t> </a:t>
            </a:r>
            <a:r>
              <a:rPr spc="-20" dirty="0"/>
              <a:t>experiment.</a:t>
            </a:r>
          </a:p>
        </p:txBody>
      </p:sp>
      <p:pic>
        <p:nvPicPr>
          <p:cNvPr id="3" name="object 3"/>
          <p:cNvPicPr/>
          <p:nvPr/>
        </p:nvPicPr>
        <p:blipFill>
          <a:blip r:embed="rId2" cstate="print"/>
          <a:stretch>
            <a:fillRect/>
          </a:stretch>
        </p:blipFill>
        <p:spPr>
          <a:xfrm>
            <a:off x="228600" y="1600200"/>
            <a:ext cx="8686800" cy="50292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3" descr="pku"/>
          <p:cNvPicPr>
            <a:picLocks noChangeAspect="1" noChangeArrowheads="1"/>
          </p:cNvPicPr>
          <p:nvPr/>
        </p:nvPicPr>
        <p:blipFill>
          <a:blip r:embed="rId2"/>
          <a:srcRect/>
          <a:stretch>
            <a:fillRect/>
          </a:stretch>
        </p:blipFill>
        <p:spPr bwMode="auto">
          <a:xfrm>
            <a:off x="990600" y="1447800"/>
            <a:ext cx="7620000" cy="4876799"/>
          </a:xfrm>
          <a:prstGeom prst="rect">
            <a:avLst/>
          </a:prstGeom>
          <a:noFill/>
          <a:ln w="9525">
            <a:noFill/>
            <a:miter lim="800000"/>
            <a:headEnd/>
            <a:tailEnd/>
          </a:ln>
        </p:spPr>
      </p:pic>
      <p:sp>
        <p:nvSpPr>
          <p:cNvPr id="51203" name="Rectangle 4"/>
          <p:cNvSpPr>
            <a:spLocks noGrp="1" noChangeArrowheads="1"/>
          </p:cNvSpPr>
          <p:nvPr>
            <p:ph type="title"/>
          </p:nvPr>
        </p:nvSpPr>
        <p:spPr/>
        <p:txBody>
          <a:bodyPr/>
          <a:lstStyle/>
          <a:p>
            <a:pPr algn="ctr"/>
            <a:r>
              <a:rPr lang="en-US" smtClean="0"/>
              <a:t>PKU</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descr="Related image"/>
          <p:cNvPicPr>
            <a:picLocks noChangeAspect="1" noChangeArrowheads="1"/>
          </p:cNvPicPr>
          <p:nvPr/>
        </p:nvPicPr>
        <p:blipFill>
          <a:blip r:embed="rId2"/>
          <a:srcRect/>
          <a:stretch>
            <a:fillRect/>
          </a:stretch>
        </p:blipFill>
        <p:spPr bwMode="auto">
          <a:xfrm>
            <a:off x="600075" y="609600"/>
            <a:ext cx="7553325" cy="50292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Image result for haemophilia"/>
          <p:cNvPicPr>
            <a:picLocks noChangeAspect="1" noChangeArrowheads="1"/>
          </p:cNvPicPr>
          <p:nvPr/>
        </p:nvPicPr>
        <p:blipFill>
          <a:blip r:embed="rId2"/>
          <a:srcRect/>
          <a:stretch>
            <a:fillRect/>
          </a:stretch>
        </p:blipFill>
        <p:spPr bwMode="auto">
          <a:xfrm>
            <a:off x="168275" y="823913"/>
            <a:ext cx="8213725" cy="5348287"/>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Image result for haemophilia"/>
          <p:cNvPicPr>
            <a:picLocks noChangeAspect="1" noChangeArrowheads="1"/>
          </p:cNvPicPr>
          <p:nvPr/>
        </p:nvPicPr>
        <p:blipFill>
          <a:blip r:embed="rId2"/>
          <a:srcRect/>
          <a:stretch>
            <a:fillRect/>
          </a:stretch>
        </p:blipFill>
        <p:spPr bwMode="auto">
          <a:xfrm>
            <a:off x="168275" y="85725"/>
            <a:ext cx="8442325" cy="6315075"/>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Pfizer at Congress on Twitter: &quot;There are two common types of ..."/>
          <p:cNvPicPr>
            <a:picLocks noChangeAspect="1" noChangeArrowheads="1"/>
          </p:cNvPicPr>
          <p:nvPr/>
        </p:nvPicPr>
        <p:blipFill>
          <a:blip r:embed="rId2"/>
          <a:srcRect/>
          <a:stretch>
            <a:fillRect/>
          </a:stretch>
        </p:blipFill>
        <p:spPr bwMode="auto">
          <a:xfrm>
            <a:off x="155575" y="433387"/>
            <a:ext cx="8683625" cy="6196013"/>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descr="Thalassemia – MEDsphere"/>
          <p:cNvPicPr>
            <a:picLocks noChangeAspect="1" noChangeArrowheads="1"/>
          </p:cNvPicPr>
          <p:nvPr/>
        </p:nvPicPr>
        <p:blipFill>
          <a:blip r:embed="rId2"/>
          <a:srcRect/>
          <a:stretch>
            <a:fillRect/>
          </a:stretch>
        </p:blipFill>
        <p:spPr bwMode="auto">
          <a:xfrm>
            <a:off x="155574" y="133350"/>
            <a:ext cx="8683626" cy="6496050"/>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4" name="Picture 2" descr="Thalassemia - Tayyaba Saleem - Medium"/>
          <p:cNvPicPr>
            <a:picLocks noChangeAspect="1" noChangeArrowheads="1"/>
          </p:cNvPicPr>
          <p:nvPr/>
        </p:nvPicPr>
        <p:blipFill>
          <a:blip r:embed="rId2"/>
          <a:srcRect/>
          <a:stretch>
            <a:fillRect/>
          </a:stretch>
        </p:blipFill>
        <p:spPr bwMode="auto">
          <a:xfrm>
            <a:off x="155575" y="76200"/>
            <a:ext cx="8836025" cy="67056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2578" name="Picture 2" descr="World Thalassemia Day on Friday"/>
          <p:cNvPicPr>
            <a:picLocks noChangeAspect="1" noChangeArrowheads="1"/>
          </p:cNvPicPr>
          <p:nvPr/>
        </p:nvPicPr>
        <p:blipFill>
          <a:blip r:embed="rId2"/>
          <a:srcRect/>
          <a:stretch>
            <a:fillRect/>
          </a:stretch>
        </p:blipFill>
        <p:spPr bwMode="auto">
          <a:xfrm>
            <a:off x="155575" y="171450"/>
            <a:ext cx="4035425" cy="5543550"/>
          </a:xfrm>
          <a:prstGeom prst="rect">
            <a:avLst/>
          </a:prstGeom>
          <a:noFill/>
        </p:spPr>
      </p:pic>
      <p:pic>
        <p:nvPicPr>
          <p:cNvPr id="152580" name="Picture 4" descr="World Thalassemia Day 2017"/>
          <p:cNvPicPr>
            <a:picLocks noChangeAspect="1" noChangeArrowheads="1"/>
          </p:cNvPicPr>
          <p:nvPr/>
        </p:nvPicPr>
        <p:blipFill>
          <a:blip r:embed="rId3"/>
          <a:srcRect/>
          <a:stretch>
            <a:fillRect/>
          </a:stretch>
        </p:blipFill>
        <p:spPr bwMode="auto">
          <a:xfrm>
            <a:off x="4343400" y="152400"/>
            <a:ext cx="4648200" cy="556260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2" name="Picture 2" descr="Children suffering from thalassemia in dire need of blood"/>
          <p:cNvPicPr>
            <a:picLocks noChangeAspect="1" noChangeArrowheads="1"/>
          </p:cNvPicPr>
          <p:nvPr/>
        </p:nvPicPr>
        <p:blipFill>
          <a:blip r:embed="rId2"/>
          <a:srcRect/>
          <a:stretch>
            <a:fillRect/>
          </a:stretch>
        </p:blipFill>
        <p:spPr bwMode="auto">
          <a:xfrm>
            <a:off x="155575" y="319087"/>
            <a:ext cx="8836025" cy="6386513"/>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8295" y="1183435"/>
            <a:ext cx="8053705" cy="2778965"/>
          </a:xfrm>
          <a:prstGeom prst="rect">
            <a:avLst/>
          </a:prstGeom>
        </p:spPr>
        <p:txBody>
          <a:bodyPr vert="horz" wrap="square" lIns="0" tIns="110489" rIns="0" bIns="0" rtlCol="0">
            <a:spAutoFit/>
          </a:bodyPr>
          <a:lstStyle/>
          <a:p>
            <a:pPr marL="355600" indent="-342900" algn="ctr">
              <a:lnSpc>
                <a:spcPct val="100000"/>
              </a:lnSpc>
              <a:spcBef>
                <a:spcPts val="869"/>
              </a:spcBef>
              <a:tabLst>
                <a:tab pos="354965" algn="l"/>
                <a:tab pos="355600" algn="l"/>
              </a:tabLst>
            </a:pPr>
            <a:r>
              <a:rPr sz="3200" b="1" spc="-10" dirty="0">
                <a:latin typeface="Calibri"/>
                <a:cs typeface="Calibri"/>
              </a:rPr>
              <a:t>Chromosomal</a:t>
            </a:r>
            <a:r>
              <a:rPr sz="3200" b="1" spc="5" dirty="0">
                <a:latin typeface="Calibri"/>
                <a:cs typeface="Calibri"/>
              </a:rPr>
              <a:t> </a:t>
            </a:r>
            <a:r>
              <a:rPr sz="3200" b="1" spc="-10" dirty="0">
                <a:latin typeface="Calibri"/>
                <a:cs typeface="Calibri"/>
              </a:rPr>
              <a:t>disorder</a:t>
            </a:r>
            <a:endParaRPr sz="3200" b="1">
              <a:latin typeface="Calibri"/>
              <a:cs typeface="Calibri"/>
            </a:endParaRPr>
          </a:p>
          <a:p>
            <a:pPr marL="355600" marR="5080" indent="-342900">
              <a:lnSpc>
                <a:spcPct val="100000"/>
              </a:lnSpc>
              <a:spcBef>
                <a:spcPts val="770"/>
              </a:spcBef>
              <a:buFont typeface="Arial"/>
              <a:buChar char="•"/>
              <a:tabLst>
                <a:tab pos="354965" algn="l"/>
                <a:tab pos="355600" algn="l"/>
              </a:tabLst>
            </a:pPr>
            <a:r>
              <a:rPr sz="3200" spc="-5" dirty="0">
                <a:latin typeface="Calibri"/>
                <a:cs typeface="Calibri"/>
              </a:rPr>
              <a:t>Caused due </a:t>
            </a:r>
            <a:r>
              <a:rPr sz="3200" spc="-20" dirty="0">
                <a:latin typeface="Calibri"/>
                <a:cs typeface="Calibri"/>
              </a:rPr>
              <a:t>to </a:t>
            </a:r>
            <a:r>
              <a:rPr sz="3200" spc="-5" dirty="0">
                <a:latin typeface="Calibri"/>
                <a:cs typeface="Calibri"/>
              </a:rPr>
              <a:t>absence or </a:t>
            </a:r>
            <a:r>
              <a:rPr sz="3200" spc="-20" dirty="0">
                <a:latin typeface="Calibri"/>
                <a:cs typeface="Calibri"/>
              </a:rPr>
              <a:t>excess </a:t>
            </a:r>
            <a:r>
              <a:rPr sz="3200" spc="-5" dirty="0">
                <a:latin typeface="Calibri"/>
                <a:cs typeface="Calibri"/>
              </a:rPr>
              <a:t>or </a:t>
            </a:r>
            <a:r>
              <a:rPr sz="3200" dirty="0">
                <a:latin typeface="Calibri"/>
                <a:cs typeface="Calibri"/>
              </a:rPr>
              <a:t>abnormal  </a:t>
            </a:r>
            <a:r>
              <a:rPr sz="3200" spc="-10" dirty="0">
                <a:latin typeface="Calibri"/>
                <a:cs typeface="Calibri"/>
              </a:rPr>
              <a:t>arrangement </a:t>
            </a:r>
            <a:r>
              <a:rPr sz="3200" spc="-5" dirty="0">
                <a:latin typeface="Calibri"/>
                <a:cs typeface="Calibri"/>
              </a:rPr>
              <a:t>of one or </a:t>
            </a:r>
            <a:r>
              <a:rPr sz="3200" spc="-15" dirty="0">
                <a:latin typeface="Calibri"/>
                <a:cs typeface="Calibri"/>
              </a:rPr>
              <a:t>more</a:t>
            </a:r>
            <a:r>
              <a:rPr sz="3200" spc="-20" dirty="0">
                <a:latin typeface="Calibri"/>
                <a:cs typeface="Calibri"/>
              </a:rPr>
              <a:t> </a:t>
            </a:r>
            <a:r>
              <a:rPr sz="3200" spc="-10" dirty="0">
                <a:latin typeface="Calibri"/>
                <a:cs typeface="Calibri"/>
              </a:rPr>
              <a:t>chromosome.</a:t>
            </a:r>
            <a:endParaRPr sz="3200">
              <a:latin typeface="Calibri"/>
              <a:cs typeface="Calibri"/>
            </a:endParaRPr>
          </a:p>
          <a:p>
            <a:pPr marL="355600" marR="191135" indent="-342900">
              <a:lnSpc>
                <a:spcPct val="100000"/>
              </a:lnSpc>
              <a:spcBef>
                <a:spcPts val="770"/>
              </a:spcBef>
              <a:buFont typeface="Arial"/>
              <a:buChar char="•"/>
              <a:tabLst>
                <a:tab pos="354965" algn="l"/>
                <a:tab pos="355600" algn="l"/>
                <a:tab pos="3919220" algn="l"/>
              </a:tabLst>
            </a:pPr>
            <a:r>
              <a:rPr sz="3200" spc="-5" dirty="0">
                <a:latin typeface="Calibri"/>
                <a:cs typeface="Calibri"/>
              </a:rPr>
              <a:t>Ex:</a:t>
            </a:r>
            <a:r>
              <a:rPr sz="3200" spc="5" dirty="0">
                <a:latin typeface="Calibri"/>
                <a:cs typeface="Calibri"/>
              </a:rPr>
              <a:t> </a:t>
            </a:r>
            <a:r>
              <a:rPr sz="3200" spc="-5" dirty="0">
                <a:latin typeface="Calibri"/>
                <a:cs typeface="Calibri"/>
              </a:rPr>
              <a:t>Down</a:t>
            </a:r>
            <a:r>
              <a:rPr sz="3200" spc="10" dirty="0">
                <a:latin typeface="Calibri"/>
                <a:cs typeface="Calibri"/>
              </a:rPr>
              <a:t> </a:t>
            </a:r>
            <a:r>
              <a:rPr sz="3200" spc="-15" dirty="0">
                <a:latin typeface="Calibri"/>
                <a:cs typeface="Calibri"/>
              </a:rPr>
              <a:t>syndrome,	</a:t>
            </a:r>
            <a:r>
              <a:rPr sz="3200" spc="-20" dirty="0">
                <a:latin typeface="Calibri"/>
                <a:cs typeface="Calibri"/>
              </a:rPr>
              <a:t>Klinefelter’s </a:t>
            </a:r>
            <a:r>
              <a:rPr sz="3200" spc="-15" dirty="0">
                <a:latin typeface="Calibri"/>
                <a:cs typeface="Calibri"/>
              </a:rPr>
              <a:t>syndrome,  </a:t>
            </a:r>
            <a:r>
              <a:rPr sz="3200" spc="-35" dirty="0">
                <a:latin typeface="Calibri"/>
                <a:cs typeface="Calibri"/>
              </a:rPr>
              <a:t>Turner’s</a:t>
            </a:r>
            <a:r>
              <a:rPr sz="3200" spc="-5" dirty="0">
                <a:latin typeface="Calibri"/>
                <a:cs typeface="Calibri"/>
              </a:rPr>
              <a:t> </a:t>
            </a:r>
            <a:r>
              <a:rPr sz="3200" spc="-15" dirty="0">
                <a:latin typeface="Calibri"/>
                <a:cs typeface="Calibri"/>
              </a:rPr>
              <a:t>syndrome.</a:t>
            </a:r>
            <a:endParaRPr sz="320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 y="0"/>
            <a:ext cx="9034977" cy="6795841"/>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44876" y="461899"/>
            <a:ext cx="5098924" cy="690574"/>
          </a:xfrm>
          <a:prstGeom prst="rect">
            <a:avLst/>
          </a:prstGeom>
        </p:spPr>
        <p:txBody>
          <a:bodyPr vert="horz" wrap="square" lIns="0" tIns="13335" rIns="0" bIns="0" rtlCol="0">
            <a:spAutoFit/>
          </a:bodyPr>
          <a:lstStyle/>
          <a:p>
            <a:pPr marL="12700">
              <a:lnSpc>
                <a:spcPct val="100000"/>
              </a:lnSpc>
              <a:spcBef>
                <a:spcPts val="105"/>
              </a:spcBef>
            </a:pPr>
            <a:r>
              <a:rPr lang="en-US" sz="4400" b="0" i="0" spc="-5" dirty="0" smtClean="0"/>
              <a:t>D</a:t>
            </a:r>
            <a:r>
              <a:rPr sz="4400" b="0" i="0" spc="-5" smtClean="0">
                <a:latin typeface="Calibri"/>
                <a:cs typeface="Calibri"/>
              </a:rPr>
              <a:t>own's</a:t>
            </a:r>
            <a:r>
              <a:rPr sz="4400" b="0" i="0" spc="-70" smtClean="0">
                <a:latin typeface="Calibri"/>
                <a:cs typeface="Calibri"/>
              </a:rPr>
              <a:t> </a:t>
            </a:r>
            <a:r>
              <a:rPr sz="4400" b="0" i="0" spc="-15" dirty="0">
                <a:latin typeface="Calibri"/>
                <a:cs typeface="Calibri"/>
              </a:rPr>
              <a:t>syndromes</a:t>
            </a:r>
            <a:endParaRPr sz="4400">
              <a:latin typeface="Calibri"/>
              <a:cs typeface="Calibri"/>
            </a:endParaRPr>
          </a:p>
        </p:txBody>
      </p:sp>
      <p:pic>
        <p:nvPicPr>
          <p:cNvPr id="3" name="object 3"/>
          <p:cNvPicPr/>
          <p:nvPr/>
        </p:nvPicPr>
        <p:blipFill>
          <a:blip r:embed="rId2" cstate="print"/>
          <a:stretch>
            <a:fillRect/>
          </a:stretch>
        </p:blipFill>
        <p:spPr>
          <a:xfrm>
            <a:off x="457200" y="1676400"/>
            <a:ext cx="8240268" cy="4675632"/>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n-US" dirty="0" smtClean="0"/>
              <a:t>Down’s Syndrome(Langdon Down 1866)</a:t>
            </a:r>
          </a:p>
        </p:txBody>
      </p:sp>
      <p:sp>
        <p:nvSpPr>
          <p:cNvPr id="22531" name="Rectangle 3"/>
          <p:cNvSpPr>
            <a:spLocks noGrp="1" noChangeArrowheads="1"/>
          </p:cNvSpPr>
          <p:nvPr>
            <p:ph type="body" sz="half" idx="1"/>
          </p:nvPr>
        </p:nvSpPr>
        <p:spPr/>
        <p:txBody>
          <a:bodyPr/>
          <a:lstStyle/>
          <a:p>
            <a:r>
              <a:rPr lang="en-US" sz="2800" dirty="0" smtClean="0">
                <a:latin typeface="Arial" pitchFamily="34" charset="0"/>
                <a:cs typeface="Arial" pitchFamily="34" charset="0"/>
              </a:rPr>
              <a:t>Caused by non-disjunction of the 21</a:t>
            </a:r>
            <a:r>
              <a:rPr lang="en-US" sz="2800" baseline="30000" dirty="0" smtClean="0">
                <a:latin typeface="Arial" pitchFamily="34" charset="0"/>
                <a:cs typeface="Arial" pitchFamily="34" charset="0"/>
              </a:rPr>
              <a:t>st</a:t>
            </a:r>
            <a:r>
              <a:rPr lang="en-US" sz="2800" dirty="0" smtClean="0">
                <a:latin typeface="Arial" pitchFamily="34" charset="0"/>
                <a:cs typeface="Arial" pitchFamily="34" charset="0"/>
              </a:rPr>
              <a:t> chromosome.</a:t>
            </a:r>
          </a:p>
          <a:p>
            <a:r>
              <a:rPr lang="en-US" sz="2800" dirty="0" smtClean="0">
                <a:latin typeface="Arial" pitchFamily="34" charset="0"/>
                <a:cs typeface="Arial" pitchFamily="34" charset="0"/>
              </a:rPr>
              <a:t>This means that the individual has a </a:t>
            </a:r>
            <a:r>
              <a:rPr lang="en-US" sz="2800" dirty="0" err="1" smtClean="0">
                <a:latin typeface="Arial" pitchFamily="34" charset="0"/>
                <a:cs typeface="Arial" pitchFamily="34" charset="0"/>
              </a:rPr>
              <a:t>trisomy</a:t>
            </a:r>
            <a:r>
              <a:rPr lang="en-US" sz="2800" dirty="0" smtClean="0">
                <a:latin typeface="Arial" pitchFamily="34" charset="0"/>
                <a:cs typeface="Arial" pitchFamily="34" charset="0"/>
              </a:rPr>
              <a:t> (3 – 2lst chromosomes).</a:t>
            </a:r>
          </a:p>
        </p:txBody>
      </p:sp>
      <p:pic>
        <p:nvPicPr>
          <p:cNvPr id="22532" name="Picture 11" descr="down13"/>
          <p:cNvPicPr>
            <a:picLocks noGrp="1" noChangeAspect="1" noChangeArrowheads="1"/>
          </p:cNvPicPr>
          <p:nvPr>
            <p:ph type="clipArt" sz="half" idx="2"/>
          </p:nvPr>
        </p:nvPicPr>
        <p:blipFill>
          <a:blip r:embed="rId2"/>
          <a:stretch>
            <a:fillRect/>
          </a:stretch>
        </p:blipFill>
        <p:spPr>
          <a:xfrm>
            <a:off x="5881687" y="3100387"/>
            <a:ext cx="1343025" cy="1876425"/>
          </a:xfr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558800" y="1782763"/>
            <a:ext cx="9144000" cy="0"/>
          </a:xfrm>
          <a:prstGeom prst="rect">
            <a:avLst/>
          </a:prstGeom>
          <a:noFill/>
          <a:ln w="9525">
            <a:noFill/>
            <a:miter lim="800000"/>
            <a:headEnd/>
            <a:tailEnd/>
          </a:ln>
        </p:spPr>
        <p:txBody>
          <a:bodyPr>
            <a:spAutoFit/>
          </a:bodyPr>
          <a:lstStyle/>
          <a:p>
            <a:endParaRPr lang="en-CA"/>
          </a:p>
        </p:txBody>
      </p:sp>
      <p:pic>
        <p:nvPicPr>
          <p:cNvPr id="23555" name="Picture 7" descr="downs"/>
          <p:cNvPicPr>
            <a:picLocks noChangeAspect="1" noChangeArrowheads="1"/>
          </p:cNvPicPr>
          <p:nvPr/>
        </p:nvPicPr>
        <p:blipFill>
          <a:blip r:embed="rId2"/>
          <a:srcRect/>
          <a:stretch>
            <a:fillRect/>
          </a:stretch>
        </p:blipFill>
        <p:spPr bwMode="auto">
          <a:xfrm>
            <a:off x="533400" y="1600200"/>
            <a:ext cx="8229600" cy="4953000"/>
          </a:xfrm>
          <a:prstGeom prst="rect">
            <a:avLst/>
          </a:prstGeom>
          <a:noFill/>
          <a:ln w="9525">
            <a:noFill/>
            <a:miter lim="800000"/>
            <a:headEnd/>
            <a:tailEnd/>
          </a:ln>
        </p:spPr>
      </p:pic>
      <p:sp>
        <p:nvSpPr>
          <p:cNvPr id="23556" name="Rectangle 8"/>
          <p:cNvSpPr>
            <a:spLocks noGrp="1" noChangeArrowheads="1"/>
          </p:cNvSpPr>
          <p:nvPr>
            <p:ph type="title"/>
          </p:nvPr>
        </p:nvSpPr>
        <p:spPr/>
        <p:txBody>
          <a:bodyPr>
            <a:normAutofit fontScale="90000"/>
          </a:bodyPr>
          <a:lstStyle/>
          <a:p>
            <a:pPr algn="ctr"/>
            <a:r>
              <a:rPr lang="en-US" sz="4000" smtClean="0"/>
              <a:t>Down’s Syndrome</a:t>
            </a:r>
            <a:br>
              <a:rPr lang="en-US" sz="4000" smtClean="0"/>
            </a:br>
            <a:r>
              <a:rPr lang="en-US" sz="4000" smtClean="0"/>
              <a:t>or Trisomy 21</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smtClean="0"/>
              <a:t>Symptoms of Down Syndrome</a:t>
            </a:r>
          </a:p>
        </p:txBody>
      </p:sp>
      <p:sp>
        <p:nvSpPr>
          <p:cNvPr id="27651" name="Rectangle 3"/>
          <p:cNvSpPr>
            <a:spLocks noGrp="1" noChangeArrowheads="1"/>
          </p:cNvSpPr>
          <p:nvPr>
            <p:ph idx="1"/>
          </p:nvPr>
        </p:nvSpPr>
        <p:spPr>
          <a:xfrm>
            <a:off x="916939" y="1752600"/>
            <a:ext cx="6931661" cy="2585323"/>
          </a:xfrm>
        </p:spPr>
        <p:txBody>
          <a:bodyPr>
            <a:normAutofit fontScale="92500" lnSpcReduction="20000"/>
          </a:bodyPr>
          <a:lstStyle/>
          <a:p>
            <a:pPr marL="457200" indent="-457200">
              <a:buFont typeface="+mj-lt"/>
              <a:buAutoNum type="arabicPeriod"/>
            </a:pPr>
            <a:r>
              <a:rPr lang="en-US" sz="2400" dirty="0" smtClean="0"/>
              <a:t> Broad, flat face with slanting  eyes.</a:t>
            </a:r>
          </a:p>
          <a:p>
            <a:pPr marL="457200" indent="-457200">
              <a:buFont typeface="+mj-lt"/>
              <a:buAutoNum type="arabicPeriod"/>
            </a:pPr>
            <a:r>
              <a:rPr lang="en-US" sz="2400" dirty="0" smtClean="0"/>
              <a:t>Small ears that fold over at the top.</a:t>
            </a:r>
          </a:p>
          <a:p>
            <a:pPr marL="457200" indent="-457200">
              <a:buFont typeface="+mj-lt"/>
              <a:buAutoNum type="arabicPeriod"/>
            </a:pPr>
            <a:r>
              <a:rPr lang="en-US" sz="2400" dirty="0" smtClean="0"/>
              <a:t>Small, flattened nose.</a:t>
            </a:r>
          </a:p>
          <a:p>
            <a:pPr marL="457200" indent="-457200">
              <a:buFont typeface="+mj-lt"/>
              <a:buAutoNum type="arabicPeriod"/>
            </a:pPr>
            <a:r>
              <a:rPr lang="en-US" sz="2400" dirty="0" smtClean="0"/>
              <a:t>Small mouth, making tongue appear large.</a:t>
            </a:r>
          </a:p>
          <a:p>
            <a:pPr marL="457200" indent="-457200">
              <a:buFont typeface="+mj-lt"/>
              <a:buAutoNum type="arabicPeriod"/>
            </a:pPr>
            <a:r>
              <a:rPr lang="en-US" sz="2400" dirty="0" smtClean="0"/>
              <a:t>Short neck.</a:t>
            </a:r>
          </a:p>
          <a:p>
            <a:pPr marL="457200" indent="-457200">
              <a:buFont typeface="+mj-lt"/>
              <a:buAutoNum type="arabicPeriod"/>
            </a:pPr>
            <a:r>
              <a:rPr lang="en-US" sz="2400" dirty="0" smtClean="0"/>
              <a:t>Small hands with short fingers.</a:t>
            </a:r>
          </a:p>
          <a:p>
            <a:pPr marL="457200" indent="-457200">
              <a:buFont typeface="+mj-lt"/>
              <a:buAutoNum type="arabicPeriod"/>
            </a:pPr>
            <a:r>
              <a:rPr lang="en-US" sz="2400" dirty="0" smtClean="0"/>
              <a:t>Congenital heart disease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2">
            <a:duotone>
              <a:prstClr val="black"/>
              <a:schemeClr val="accent3">
                <a:tint val="45000"/>
                <a:satMod val="400000"/>
              </a:schemeClr>
            </a:duotone>
            <a:extLst>
              <a:ext uri="{BEBA8EAE-BF5A-486C-A8C5-ECC9F3942E4B}"/>
              <a:ext uri="{28A0092B-C50C-407E-A947-70E740481C1C}"/>
            </a:extLst>
          </a:blip>
          <a:srcRect t="-116" r="8160"/>
          <a:stretch/>
        </p:blipFill>
        <p:spPr bwMode="auto">
          <a:xfrm>
            <a:off x="-1" y="0"/>
            <a:ext cx="9144001" cy="6857999"/>
          </a:xfrm>
          <a:prstGeom prst="rect">
            <a:avLst/>
          </a:prstGeom>
          <a:noFill/>
          <a:ln>
            <a:noFill/>
          </a:ln>
          <a:effectLst/>
          <a:extLst>
            <a:ext uri="{909E8E84-426E-40DD-AFC4-6F175D3DCCD1}"/>
            <a:ext uri="{91240B29-F687-4F45-9708-019B960494DF}"/>
            <a:ext uri="{AF507438-7753-43E0-B8FC-AC1667EBCBE1}"/>
          </a:extLst>
        </p:spPr>
      </p:pic>
      <p:pic>
        <p:nvPicPr>
          <p:cNvPr id="24579" name="Picture 2" descr="http://i1.ytimg.com/vi/pyxnlZ7iMQo/0.jpg"/>
          <p:cNvPicPr>
            <a:picLocks noChangeAspect="1" noChangeArrowheads="1"/>
          </p:cNvPicPr>
          <p:nvPr/>
        </p:nvPicPr>
        <p:blipFill>
          <a:blip r:embed="rId3"/>
          <a:srcRect/>
          <a:stretch>
            <a:fillRect/>
          </a:stretch>
        </p:blipFill>
        <p:spPr bwMode="auto">
          <a:xfrm>
            <a:off x="254000" y="190500"/>
            <a:ext cx="8636000" cy="6477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4" descr="index4"/>
          <p:cNvPicPr>
            <a:picLocks noChangeAspect="1" noChangeArrowheads="1"/>
          </p:cNvPicPr>
          <p:nvPr/>
        </p:nvPicPr>
        <p:blipFill>
          <a:blip r:embed="rId2"/>
          <a:srcRect/>
          <a:stretch>
            <a:fillRect/>
          </a:stretch>
        </p:blipFill>
        <p:spPr bwMode="auto">
          <a:xfrm>
            <a:off x="838200" y="1066800"/>
            <a:ext cx="6103938" cy="4800600"/>
          </a:xfrm>
          <a:prstGeom prst="rect">
            <a:avLst/>
          </a:prstGeom>
          <a:noFill/>
          <a:ln w="9525">
            <a:noFill/>
            <a:miter lim="800000"/>
            <a:headEnd/>
            <a:tailEnd/>
          </a:ln>
        </p:spPr>
      </p:pic>
      <p:pic>
        <p:nvPicPr>
          <p:cNvPr id="25603" name="Picture 6" descr="aboutd1"/>
          <p:cNvPicPr>
            <a:picLocks noChangeAspect="1" noChangeArrowheads="1"/>
          </p:cNvPicPr>
          <p:nvPr/>
        </p:nvPicPr>
        <p:blipFill>
          <a:blip r:embed="rId3"/>
          <a:srcRect/>
          <a:stretch>
            <a:fillRect/>
          </a:stretch>
        </p:blipFill>
        <p:spPr bwMode="auto">
          <a:xfrm>
            <a:off x="6656387" y="914400"/>
            <a:ext cx="2182813" cy="213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sz="4000" smtClean="0"/>
              <a:t>Kleinfelter’s syndrome (Harry Kleinfelter 1942)</a:t>
            </a:r>
            <a:br>
              <a:rPr lang="en-US" sz="4000" smtClean="0"/>
            </a:br>
            <a:r>
              <a:rPr lang="en-US" sz="2400" smtClean="0"/>
              <a:t>(or Klinefleter’s)</a:t>
            </a:r>
            <a:endParaRPr lang="en-US" sz="4000" smtClean="0"/>
          </a:p>
        </p:txBody>
      </p:sp>
      <p:sp>
        <p:nvSpPr>
          <p:cNvPr id="29699" name="Rectangle 3"/>
          <p:cNvSpPr>
            <a:spLocks noGrp="1" noChangeArrowheads="1"/>
          </p:cNvSpPr>
          <p:nvPr>
            <p:ph type="body" idx="1"/>
          </p:nvPr>
        </p:nvSpPr>
        <p:spPr/>
        <p:txBody>
          <a:bodyPr/>
          <a:lstStyle/>
          <a:p>
            <a:r>
              <a:rPr lang="en-US" smtClean="0"/>
              <a:t>Disorder occurring due to nondisjunction of the X chromosome.</a:t>
            </a:r>
          </a:p>
          <a:p>
            <a:r>
              <a:rPr lang="en-US" smtClean="0"/>
              <a:t>The Sperm containing both X and Y combines with an egg containing the X, results in a male child.  </a:t>
            </a:r>
          </a:p>
          <a:p>
            <a:r>
              <a:rPr lang="en-US" smtClean="0"/>
              <a:t>The egg may contribute the extra X chromosome.</a:t>
            </a:r>
          </a:p>
          <a:p>
            <a:r>
              <a:rPr lang="en-US" smtClean="0"/>
              <a:t>So  an individual has 47 chr.(XXY+44)</a:t>
            </a:r>
          </a:p>
          <a:p>
            <a:pPr>
              <a:buFont typeface="Monotype Sorts" pitchFamily="2" charset="2"/>
              <a:buNone/>
            </a:pPr>
            <a:endParaRPr lang="en-US"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r>
              <a:rPr lang="en-US" smtClean="0"/>
              <a:t>Kleinfelter’s syndrome Syptoms</a:t>
            </a:r>
          </a:p>
        </p:txBody>
      </p:sp>
      <p:sp>
        <p:nvSpPr>
          <p:cNvPr id="30723" name="Content Placeholder 2"/>
          <p:cNvSpPr>
            <a:spLocks noGrp="1"/>
          </p:cNvSpPr>
          <p:nvPr>
            <p:ph idx="1"/>
          </p:nvPr>
        </p:nvSpPr>
        <p:spPr/>
        <p:txBody>
          <a:bodyPr/>
          <a:lstStyle/>
          <a:p>
            <a:r>
              <a:rPr lang="en-US" smtClean="0"/>
              <a:t>Tall with femininsed physique</a:t>
            </a:r>
          </a:p>
          <a:p>
            <a:r>
              <a:rPr lang="en-US" smtClean="0"/>
              <a:t>Breast development (=gynaecomastia)</a:t>
            </a:r>
          </a:p>
          <a:p>
            <a:r>
              <a:rPr lang="en-US" smtClean="0"/>
              <a:t>Female type of pubic hair pattern</a:t>
            </a:r>
          </a:p>
          <a:p>
            <a:r>
              <a:rPr lang="en-US" smtClean="0"/>
              <a:t>Poor beared growth</a:t>
            </a:r>
          </a:p>
          <a:p>
            <a:r>
              <a:rPr lang="en-US" smtClean="0"/>
              <a:t>Sterility</a:t>
            </a:r>
          </a:p>
          <a:p>
            <a:r>
              <a:rPr lang="en-US" smtClean="0"/>
              <a:t>Though the individual is a male,he shows a number of femininsed characters.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a:r>
              <a:rPr lang="en-US" smtClean="0"/>
              <a:t>XXY</a:t>
            </a:r>
          </a:p>
        </p:txBody>
      </p:sp>
      <p:sp>
        <p:nvSpPr>
          <p:cNvPr id="31747" name="Rectangle 3"/>
          <p:cNvSpPr>
            <a:spLocks noGrp="1" noChangeArrowheads="1"/>
          </p:cNvSpPr>
          <p:nvPr>
            <p:ph type="body" idx="1"/>
          </p:nvPr>
        </p:nvSpPr>
        <p:spPr/>
        <p:txBody>
          <a:bodyPr/>
          <a:lstStyle/>
          <a:p>
            <a:r>
              <a:rPr lang="en-US" sz="2800" b="1" smtClean="0"/>
              <a:t>Males with some development of breast tissue normally seen in females.</a:t>
            </a:r>
          </a:p>
          <a:p>
            <a:r>
              <a:rPr lang="en-US" sz="2800" b="1" smtClean="0"/>
              <a:t>Little body hair is present, and such person are typically tall, have small testes.</a:t>
            </a:r>
          </a:p>
          <a:p>
            <a:r>
              <a:rPr lang="en-US" sz="2800" b="1" smtClean="0"/>
              <a:t> Infertility results from absent sperm.</a:t>
            </a:r>
          </a:p>
          <a:p>
            <a:r>
              <a:rPr lang="en-US" sz="2800" b="1" smtClean="0"/>
              <a:t>Evidence of mental retardation</a:t>
            </a:r>
            <a:r>
              <a:rPr lang="en-US" b="1" smtClean="0"/>
              <a:t> may or may not be present.</a:t>
            </a:r>
            <a:endParaRPr lang="en-US" smtClean="0"/>
          </a:p>
          <a:p>
            <a:pPr>
              <a:buFont typeface="Monotype Sorts" pitchFamily="2" charset="2"/>
              <a:buNone/>
            </a:pPr>
            <a:endParaRPr 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3" descr="kleinfelters"/>
          <p:cNvPicPr>
            <a:picLocks noChangeAspect="1" noChangeArrowheads="1"/>
          </p:cNvPicPr>
          <p:nvPr/>
        </p:nvPicPr>
        <p:blipFill>
          <a:blip r:embed="rId2"/>
          <a:srcRect/>
          <a:stretch>
            <a:fillRect/>
          </a:stretch>
        </p:blipFill>
        <p:spPr bwMode="auto">
          <a:xfrm>
            <a:off x="152400" y="304801"/>
            <a:ext cx="88392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0"/>
            <a:ext cx="8608060" cy="627736"/>
          </a:xfrm>
          <a:prstGeom prst="rect">
            <a:avLst/>
          </a:prstGeom>
        </p:spPr>
        <p:txBody>
          <a:bodyPr vert="horz" wrap="square" lIns="0" tIns="12065" rIns="0" bIns="0" rtlCol="0">
            <a:spAutoFit/>
          </a:bodyPr>
          <a:lstStyle/>
          <a:p>
            <a:pPr marL="12700" algn="ctr">
              <a:lnSpc>
                <a:spcPct val="100000"/>
              </a:lnSpc>
              <a:spcBef>
                <a:spcPts val="95"/>
              </a:spcBef>
            </a:pPr>
            <a:r>
              <a:rPr sz="4000" i="1" spc="-30" dirty="0"/>
              <a:t>Terminologies </a:t>
            </a:r>
            <a:r>
              <a:rPr sz="4000" i="1" spc="-5" dirty="0"/>
              <a:t>in</a:t>
            </a:r>
            <a:r>
              <a:rPr sz="4000" i="1" spc="25" dirty="0"/>
              <a:t> </a:t>
            </a:r>
            <a:r>
              <a:rPr sz="4000" i="1" spc="-10" dirty="0"/>
              <a:t>Genetics:</a:t>
            </a:r>
            <a:endParaRPr sz="4000"/>
          </a:p>
        </p:txBody>
      </p:sp>
      <p:sp>
        <p:nvSpPr>
          <p:cNvPr id="3" name="object 3"/>
          <p:cNvSpPr txBox="1"/>
          <p:nvPr/>
        </p:nvSpPr>
        <p:spPr>
          <a:xfrm>
            <a:off x="78739" y="997965"/>
            <a:ext cx="6050280" cy="5099050"/>
          </a:xfrm>
          <a:prstGeom prst="rect">
            <a:avLst/>
          </a:prstGeom>
        </p:spPr>
        <p:txBody>
          <a:bodyPr vert="horz" wrap="square" lIns="0" tIns="13335" rIns="0" bIns="0" rtlCol="0">
            <a:spAutoFit/>
          </a:bodyPr>
          <a:lstStyle/>
          <a:p>
            <a:pPr marL="355600" marR="5080" indent="-342900" algn="just">
              <a:lnSpc>
                <a:spcPct val="100000"/>
              </a:lnSpc>
              <a:spcBef>
                <a:spcPts val="105"/>
              </a:spcBef>
              <a:buFont typeface="Arial"/>
              <a:buChar char="•"/>
              <a:tabLst>
                <a:tab pos="354965" algn="l"/>
                <a:tab pos="355600" algn="l"/>
                <a:tab pos="3124835" algn="l"/>
              </a:tabLst>
            </a:pPr>
            <a:r>
              <a:rPr sz="3200" b="1" i="1" spc="-15" dirty="0">
                <a:latin typeface="Calibri"/>
                <a:cs typeface="Calibri"/>
              </a:rPr>
              <a:t>Factor</a:t>
            </a:r>
            <a:r>
              <a:rPr sz="3200" b="1" i="1" spc="-20" dirty="0">
                <a:latin typeface="Calibri"/>
                <a:cs typeface="Calibri"/>
              </a:rPr>
              <a:t> </a:t>
            </a:r>
            <a:r>
              <a:rPr sz="3200" b="1" i="1" spc="-5" dirty="0">
                <a:latin typeface="Calibri"/>
                <a:cs typeface="Calibri"/>
              </a:rPr>
              <a:t>or</a:t>
            </a:r>
            <a:r>
              <a:rPr sz="3200" b="1" i="1" spc="5" dirty="0">
                <a:latin typeface="Calibri"/>
                <a:cs typeface="Calibri"/>
              </a:rPr>
              <a:t> </a:t>
            </a:r>
            <a:r>
              <a:rPr sz="3200" b="1" i="1" spc="-5" dirty="0">
                <a:latin typeface="Calibri"/>
                <a:cs typeface="Calibri"/>
              </a:rPr>
              <a:t>Gene:	</a:t>
            </a:r>
            <a:r>
              <a:rPr sz="3200" spc="-5" dirty="0">
                <a:latin typeface="Calibri"/>
                <a:cs typeface="Calibri"/>
              </a:rPr>
              <a:t>Functional unit of  </a:t>
            </a:r>
            <a:r>
              <a:rPr sz="3200" spc="-10" dirty="0">
                <a:latin typeface="Calibri"/>
                <a:cs typeface="Calibri"/>
              </a:rPr>
              <a:t>heredity responsible </a:t>
            </a:r>
            <a:r>
              <a:rPr sz="3200" spc="-25" dirty="0">
                <a:latin typeface="Calibri"/>
                <a:cs typeface="Calibri"/>
              </a:rPr>
              <a:t>for </a:t>
            </a:r>
            <a:r>
              <a:rPr sz="3200" dirty="0">
                <a:latin typeface="Calibri"/>
                <a:cs typeface="Calibri"/>
              </a:rPr>
              <a:t>the  </a:t>
            </a:r>
            <a:r>
              <a:rPr sz="3200" spc="-15" dirty="0">
                <a:latin typeface="Calibri"/>
                <a:cs typeface="Calibri"/>
              </a:rPr>
              <a:t>expression </a:t>
            </a:r>
            <a:r>
              <a:rPr sz="3200" spc="-5" dirty="0">
                <a:latin typeface="Calibri"/>
                <a:cs typeface="Calibri"/>
              </a:rPr>
              <a:t>of </a:t>
            </a:r>
            <a:r>
              <a:rPr sz="3200" spc="-10" dirty="0">
                <a:latin typeface="Calibri"/>
                <a:cs typeface="Calibri"/>
              </a:rPr>
              <a:t>character </a:t>
            </a:r>
            <a:r>
              <a:rPr sz="3200" dirty="0">
                <a:latin typeface="Calibri"/>
                <a:cs typeface="Calibri"/>
              </a:rPr>
              <a:t>in the  </a:t>
            </a:r>
            <a:r>
              <a:rPr sz="3200" spc="-45" dirty="0">
                <a:latin typeface="Calibri"/>
                <a:cs typeface="Calibri"/>
              </a:rPr>
              <a:t>progeny.</a:t>
            </a:r>
            <a:endParaRPr sz="3200">
              <a:latin typeface="Calibri"/>
              <a:cs typeface="Calibri"/>
            </a:endParaRPr>
          </a:p>
          <a:p>
            <a:pPr marL="355600" marR="15240" indent="-342900" algn="just">
              <a:lnSpc>
                <a:spcPct val="100000"/>
              </a:lnSpc>
              <a:spcBef>
                <a:spcPts val="770"/>
              </a:spcBef>
              <a:buFont typeface="Arial"/>
              <a:buChar char="•"/>
              <a:tabLst>
                <a:tab pos="354965" algn="l"/>
                <a:tab pos="355600" algn="l"/>
              </a:tabLst>
            </a:pPr>
            <a:r>
              <a:rPr sz="3200" b="1" i="1" dirty="0">
                <a:latin typeface="Calibri"/>
                <a:cs typeface="Calibri"/>
              </a:rPr>
              <a:t>Locus: </a:t>
            </a:r>
            <a:r>
              <a:rPr sz="3200" spc="-5" dirty="0">
                <a:latin typeface="Calibri"/>
                <a:cs typeface="Calibri"/>
              </a:rPr>
              <a:t>The position </a:t>
            </a:r>
            <a:r>
              <a:rPr sz="3200" dirty="0">
                <a:latin typeface="Calibri"/>
                <a:cs typeface="Calibri"/>
              </a:rPr>
              <a:t>of </a:t>
            </a:r>
            <a:r>
              <a:rPr sz="3200" spc="-10" dirty="0">
                <a:latin typeface="Calibri"/>
                <a:cs typeface="Calibri"/>
              </a:rPr>
              <a:t>the </a:t>
            </a:r>
            <a:r>
              <a:rPr sz="3200" spc="-5" dirty="0">
                <a:latin typeface="Calibri"/>
                <a:cs typeface="Calibri"/>
              </a:rPr>
              <a:t>gene on  </a:t>
            </a:r>
            <a:r>
              <a:rPr sz="3200" dirty="0">
                <a:latin typeface="Calibri"/>
                <a:cs typeface="Calibri"/>
              </a:rPr>
              <a:t>the</a:t>
            </a:r>
            <a:r>
              <a:rPr sz="3200" spc="-5" dirty="0">
                <a:latin typeface="Calibri"/>
                <a:cs typeface="Calibri"/>
              </a:rPr>
              <a:t> </a:t>
            </a:r>
            <a:r>
              <a:rPr sz="3200" spc="-10" dirty="0">
                <a:latin typeface="Calibri"/>
                <a:cs typeface="Calibri"/>
              </a:rPr>
              <a:t>chromosomes.</a:t>
            </a:r>
            <a:endParaRPr sz="3200">
              <a:latin typeface="Calibri"/>
              <a:cs typeface="Calibri"/>
            </a:endParaRPr>
          </a:p>
          <a:p>
            <a:pPr marL="355600" marR="433705" indent="-342900" algn="just">
              <a:lnSpc>
                <a:spcPct val="100000"/>
              </a:lnSpc>
              <a:spcBef>
                <a:spcPts val="770"/>
              </a:spcBef>
              <a:buFont typeface="Arial"/>
              <a:buChar char="•"/>
              <a:tabLst>
                <a:tab pos="354965" algn="l"/>
                <a:tab pos="355600" algn="l"/>
              </a:tabLst>
            </a:pPr>
            <a:r>
              <a:rPr sz="3200" b="1" dirty="0">
                <a:latin typeface="Calibri"/>
                <a:cs typeface="Calibri"/>
              </a:rPr>
              <a:t>Allele: </a:t>
            </a:r>
            <a:r>
              <a:rPr sz="3200" spc="-5" dirty="0">
                <a:latin typeface="Calibri"/>
                <a:cs typeface="Calibri"/>
              </a:rPr>
              <a:t>The </a:t>
            </a:r>
            <a:r>
              <a:rPr sz="3200" spc="-10" dirty="0">
                <a:latin typeface="Calibri"/>
                <a:cs typeface="Calibri"/>
              </a:rPr>
              <a:t>alternative </a:t>
            </a:r>
            <a:r>
              <a:rPr sz="3200" spc="-25" dirty="0">
                <a:latin typeface="Calibri"/>
                <a:cs typeface="Calibri"/>
              </a:rPr>
              <a:t>form </a:t>
            </a:r>
            <a:r>
              <a:rPr sz="3200" spc="-5" dirty="0">
                <a:latin typeface="Calibri"/>
                <a:cs typeface="Calibri"/>
              </a:rPr>
              <a:t>of </a:t>
            </a:r>
            <a:r>
              <a:rPr sz="3200" dirty="0">
                <a:latin typeface="Calibri"/>
                <a:cs typeface="Calibri"/>
              </a:rPr>
              <a:t>a  </a:t>
            </a:r>
            <a:r>
              <a:rPr sz="3200" spc="-5" dirty="0">
                <a:latin typeface="Calibri"/>
                <a:cs typeface="Calibri"/>
              </a:rPr>
              <a:t>gene </a:t>
            </a:r>
            <a:r>
              <a:rPr sz="3200" spc="-30" dirty="0">
                <a:latin typeface="Calibri"/>
                <a:cs typeface="Calibri"/>
              </a:rPr>
              <a:t>for </a:t>
            </a:r>
            <a:r>
              <a:rPr sz="3200" dirty="0">
                <a:latin typeface="Calibri"/>
                <a:cs typeface="Calibri"/>
              </a:rPr>
              <a:t>a </a:t>
            </a:r>
            <a:r>
              <a:rPr sz="3200" spc="-20" dirty="0">
                <a:latin typeface="Calibri"/>
                <a:cs typeface="Calibri"/>
              </a:rPr>
              <a:t>contrasting </a:t>
            </a:r>
            <a:r>
              <a:rPr sz="3200" spc="-10" dirty="0">
                <a:latin typeface="Calibri"/>
                <a:cs typeface="Calibri"/>
              </a:rPr>
              <a:t>character  present </a:t>
            </a:r>
            <a:r>
              <a:rPr sz="3200" spc="-5" dirty="0">
                <a:latin typeface="Calibri"/>
                <a:cs typeface="Calibri"/>
              </a:rPr>
              <a:t>on </a:t>
            </a:r>
            <a:r>
              <a:rPr sz="3200" spc="-10" dirty="0">
                <a:latin typeface="Calibri"/>
                <a:cs typeface="Calibri"/>
              </a:rPr>
              <a:t>identical </a:t>
            </a:r>
            <a:r>
              <a:rPr sz="3200" dirty="0">
                <a:latin typeface="Calibri"/>
                <a:cs typeface="Calibri"/>
              </a:rPr>
              <a:t>locus </a:t>
            </a:r>
            <a:r>
              <a:rPr sz="3200" spc="-5" dirty="0">
                <a:latin typeface="Calibri"/>
                <a:cs typeface="Calibri"/>
              </a:rPr>
              <a:t>of  homologous</a:t>
            </a:r>
            <a:r>
              <a:rPr sz="3200" dirty="0">
                <a:latin typeface="Calibri"/>
                <a:cs typeface="Calibri"/>
              </a:rPr>
              <a:t> </a:t>
            </a:r>
            <a:r>
              <a:rPr sz="3200" spc="-10" dirty="0">
                <a:latin typeface="Calibri"/>
                <a:cs typeface="Calibri"/>
              </a:rPr>
              <a:t>chromosomes.</a:t>
            </a:r>
            <a:endParaRPr sz="3200">
              <a:latin typeface="Calibri"/>
              <a:cs typeface="Calibri"/>
            </a:endParaRPr>
          </a:p>
        </p:txBody>
      </p:sp>
      <p:pic>
        <p:nvPicPr>
          <p:cNvPr id="4" name="object 4"/>
          <p:cNvPicPr/>
          <p:nvPr/>
        </p:nvPicPr>
        <p:blipFill>
          <a:blip r:embed="rId2" cstate="print"/>
          <a:stretch>
            <a:fillRect/>
          </a:stretch>
        </p:blipFill>
        <p:spPr>
          <a:xfrm>
            <a:off x="6248400" y="609600"/>
            <a:ext cx="2895600" cy="5562600"/>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3" descr="12"/>
          <p:cNvPicPr>
            <a:picLocks noChangeAspect="1" noChangeArrowheads="1"/>
          </p:cNvPicPr>
          <p:nvPr/>
        </p:nvPicPr>
        <p:blipFill>
          <a:blip r:embed="rId2"/>
          <a:srcRect/>
          <a:stretch>
            <a:fillRect/>
          </a:stretch>
        </p:blipFill>
        <p:spPr bwMode="auto">
          <a:xfrm>
            <a:off x="609600" y="571500"/>
            <a:ext cx="7467600" cy="5715000"/>
          </a:xfrm>
          <a:prstGeom prst="rect">
            <a:avLst/>
          </a:prstGeom>
          <a:noFill/>
          <a:ln w="9525">
            <a:noFill/>
            <a:miter lim="800000"/>
            <a:headEnd/>
            <a:tailEnd/>
          </a:ln>
        </p:spPr>
      </p:pic>
      <p:sp>
        <p:nvSpPr>
          <p:cNvPr id="33795" name="TextBox 2"/>
          <p:cNvSpPr txBox="1">
            <a:spLocks noChangeArrowheads="1"/>
          </p:cNvSpPr>
          <p:nvPr/>
        </p:nvSpPr>
        <p:spPr bwMode="auto">
          <a:xfrm>
            <a:off x="1644650" y="3200400"/>
            <a:ext cx="565150" cy="461963"/>
          </a:xfrm>
          <a:prstGeom prst="rect">
            <a:avLst/>
          </a:prstGeom>
          <a:solidFill>
            <a:schemeClr val="tx2"/>
          </a:solidFill>
          <a:ln w="9525">
            <a:noFill/>
            <a:miter lim="800000"/>
            <a:headEnd/>
            <a:tailEnd/>
          </a:ln>
        </p:spPr>
        <p:txBody>
          <a:bodyPr>
            <a:spAutoFit/>
          </a:bodyPr>
          <a:lstStyle/>
          <a:p>
            <a:endParaRPr lang="en-US"/>
          </a:p>
        </p:txBody>
      </p:sp>
      <p:sp>
        <p:nvSpPr>
          <p:cNvPr id="33796" name="TextBox 5"/>
          <p:cNvSpPr txBox="1">
            <a:spLocks noChangeArrowheads="1"/>
          </p:cNvSpPr>
          <p:nvPr/>
        </p:nvSpPr>
        <p:spPr bwMode="auto">
          <a:xfrm>
            <a:off x="4267200" y="3124200"/>
            <a:ext cx="457200" cy="461963"/>
          </a:xfrm>
          <a:prstGeom prst="rect">
            <a:avLst/>
          </a:prstGeom>
          <a:solidFill>
            <a:schemeClr val="tx2"/>
          </a:solidFill>
          <a:ln w="9525">
            <a:noFill/>
            <a:miter lim="800000"/>
            <a:headEnd/>
            <a:tailEnd/>
          </a:ln>
        </p:spPr>
        <p:txBody>
          <a:bodyPr>
            <a:spAutoFit/>
          </a:bodyPr>
          <a:lstStyle/>
          <a:p>
            <a:endParaRPr lang="en-US"/>
          </a:p>
        </p:txBody>
      </p:sp>
      <p:sp>
        <p:nvSpPr>
          <p:cNvPr id="33797" name="TextBox 6"/>
          <p:cNvSpPr txBox="1">
            <a:spLocks noChangeArrowheads="1"/>
          </p:cNvSpPr>
          <p:nvPr/>
        </p:nvSpPr>
        <p:spPr bwMode="auto">
          <a:xfrm>
            <a:off x="6705600" y="3195638"/>
            <a:ext cx="412750" cy="461962"/>
          </a:xfrm>
          <a:prstGeom prst="rect">
            <a:avLst/>
          </a:prstGeom>
          <a:solidFill>
            <a:schemeClr val="tx2"/>
          </a:solidFill>
          <a:ln w="9525">
            <a:no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457200"/>
            <a:ext cx="7772400" cy="76200"/>
          </a:xfrm>
        </p:spPr>
        <p:txBody>
          <a:bodyPr>
            <a:normAutofit fontScale="90000"/>
          </a:bodyPr>
          <a:lstStyle/>
          <a:p>
            <a:r>
              <a:rPr lang="en-US" sz="4000" smtClean="0"/>
              <a:t>Chromosomal disease</a:t>
            </a:r>
          </a:p>
        </p:txBody>
      </p:sp>
      <p:sp>
        <p:nvSpPr>
          <p:cNvPr id="34819" name="Rectangle 3"/>
          <p:cNvSpPr>
            <a:spLocks noGrp="1" noChangeArrowheads="1"/>
          </p:cNvSpPr>
          <p:nvPr>
            <p:ph type="body" idx="1"/>
          </p:nvPr>
        </p:nvSpPr>
        <p:spPr>
          <a:xfrm>
            <a:off x="609600" y="609600"/>
            <a:ext cx="7848600" cy="5867400"/>
          </a:xfrm>
        </p:spPr>
        <p:txBody>
          <a:bodyPr/>
          <a:lstStyle/>
          <a:p>
            <a:r>
              <a:rPr lang="en-US" smtClean="0"/>
              <a:t>Klinefleter’s</a:t>
            </a:r>
          </a:p>
        </p:txBody>
      </p:sp>
      <p:pic>
        <p:nvPicPr>
          <p:cNvPr id="34820" name="Picture 5" descr="Loading: 'Chromosome Abnormalities - Klinefelter's Syndrome' - please wait...">
            <a:hlinkClick r:id="rId3"/>
          </p:cNvPr>
          <p:cNvPicPr>
            <a:picLocks noChangeAspect="1" noChangeArrowheads="1"/>
          </p:cNvPicPr>
          <p:nvPr/>
        </p:nvPicPr>
        <p:blipFill>
          <a:blip r:embed="rId4"/>
          <a:srcRect/>
          <a:stretch>
            <a:fillRect/>
          </a:stretch>
        </p:blipFill>
        <p:spPr bwMode="auto">
          <a:xfrm>
            <a:off x="2895600" y="838200"/>
            <a:ext cx="5638800" cy="5943600"/>
          </a:xfrm>
          <a:prstGeom prst="rect">
            <a:avLst/>
          </a:prstGeom>
          <a:noFill/>
          <a:ln w="9525">
            <a:noFill/>
            <a:miter lim="800000"/>
            <a:headEnd/>
            <a:tailEnd/>
          </a:ln>
        </p:spPr>
      </p:pic>
      <p:sp>
        <p:nvSpPr>
          <p:cNvPr id="34821" name="TextBox 4"/>
          <p:cNvSpPr txBox="1">
            <a:spLocks noChangeArrowheads="1"/>
          </p:cNvSpPr>
          <p:nvPr/>
        </p:nvSpPr>
        <p:spPr bwMode="auto">
          <a:xfrm>
            <a:off x="5715000" y="3805237"/>
            <a:ext cx="609600" cy="461963"/>
          </a:xfrm>
          <a:prstGeom prst="rect">
            <a:avLst/>
          </a:prstGeom>
          <a:solidFill>
            <a:schemeClr val="tx2"/>
          </a:solidFill>
          <a:ln w="9525">
            <a:solidFill>
              <a:schemeClr val="tx1"/>
            </a:solid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457200" y="228600"/>
            <a:ext cx="8763000" cy="1143000"/>
          </a:xfrm>
        </p:spPr>
        <p:txBody>
          <a:bodyPr>
            <a:normAutofit/>
          </a:bodyPr>
          <a:lstStyle/>
          <a:p>
            <a:pPr algn="ctr"/>
            <a:r>
              <a:rPr lang="en-US" sz="3600" dirty="0" smtClean="0">
                <a:latin typeface="Arial" pitchFamily="34" charset="0"/>
                <a:cs typeface="Arial" pitchFamily="34" charset="0"/>
              </a:rPr>
              <a:t>Turner’s(Henry Turner 1938)</a:t>
            </a:r>
          </a:p>
        </p:txBody>
      </p:sp>
      <p:sp>
        <p:nvSpPr>
          <p:cNvPr id="35843" name="Rectangle 6"/>
          <p:cNvSpPr>
            <a:spLocks noGrp="1" noChangeArrowheads="1"/>
          </p:cNvSpPr>
          <p:nvPr>
            <p:ph type="body" sz="half" idx="2"/>
          </p:nvPr>
        </p:nvSpPr>
        <p:spPr>
          <a:xfrm>
            <a:off x="3276600" y="1676400"/>
            <a:ext cx="5562600" cy="4648200"/>
          </a:xfrm>
        </p:spPr>
        <p:txBody>
          <a:bodyPr/>
          <a:lstStyle/>
          <a:p>
            <a:r>
              <a:rPr lang="en-US" sz="2400" b="1" dirty="0" smtClean="0"/>
              <a:t>Turner syndrome is associated with underdeveloped ovaries, short stature, webbed, and is only in women.</a:t>
            </a:r>
          </a:p>
          <a:p>
            <a:r>
              <a:rPr lang="en-US" sz="2400" b="1" dirty="0" smtClean="0"/>
              <a:t>Bull neck, and broad chest. Individuals are sterile, and lack expected secondary sexual characteristics.</a:t>
            </a:r>
          </a:p>
          <a:p>
            <a:r>
              <a:rPr lang="en-US" sz="2400" b="1" dirty="0" smtClean="0"/>
              <a:t> Mental retardation typically not evident.</a:t>
            </a:r>
          </a:p>
          <a:p>
            <a:pPr>
              <a:buNone/>
            </a:pPr>
            <a:endParaRPr lang="en-US" sz="2400" b="1" dirty="0" smtClean="0"/>
          </a:p>
        </p:txBody>
      </p:sp>
      <p:pic>
        <p:nvPicPr>
          <p:cNvPr id="35844" name="Picture 7" descr="turnersSmall"/>
          <p:cNvPicPr>
            <a:picLocks noGrp="1" noChangeAspect="1" noChangeArrowheads="1"/>
          </p:cNvPicPr>
          <p:nvPr>
            <p:ph type="clipArt" sz="half" idx="1"/>
          </p:nvPr>
        </p:nvPicPr>
        <p:blipFill>
          <a:blip r:embed="rId2"/>
          <a:srcRect/>
          <a:stretch>
            <a:fillRect/>
          </a:stretch>
        </p:blipFill>
        <p:spPr>
          <a:xfrm>
            <a:off x="925513" y="1981200"/>
            <a:ext cx="1957387" cy="4114800"/>
          </a:xfr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609600" y="1295400"/>
            <a:ext cx="9144000" cy="0"/>
          </a:xfrm>
          <a:prstGeom prst="rect">
            <a:avLst/>
          </a:prstGeom>
          <a:noFill/>
          <a:ln w="9525">
            <a:noFill/>
            <a:miter lim="800000"/>
            <a:headEnd/>
            <a:tailEnd/>
          </a:ln>
        </p:spPr>
        <p:txBody>
          <a:bodyPr>
            <a:spAutoFit/>
          </a:bodyPr>
          <a:lstStyle/>
          <a:p>
            <a:endParaRPr lang="en-CA"/>
          </a:p>
        </p:txBody>
      </p:sp>
      <p:pic>
        <p:nvPicPr>
          <p:cNvPr id="36867" name="Picture 7" descr="turners"/>
          <p:cNvPicPr>
            <a:picLocks noChangeAspect="1" noChangeArrowheads="1"/>
          </p:cNvPicPr>
          <p:nvPr/>
        </p:nvPicPr>
        <p:blipFill>
          <a:blip r:embed="rId2"/>
          <a:srcRect/>
          <a:stretch>
            <a:fillRect/>
          </a:stretch>
        </p:blipFill>
        <p:spPr bwMode="auto">
          <a:xfrm>
            <a:off x="457200" y="1828800"/>
            <a:ext cx="8153400" cy="4038600"/>
          </a:xfrm>
          <a:prstGeom prst="rect">
            <a:avLst/>
          </a:prstGeom>
          <a:noFill/>
          <a:ln w="9525">
            <a:noFill/>
            <a:miter lim="800000"/>
            <a:headEnd/>
            <a:tailEnd/>
          </a:ln>
        </p:spPr>
      </p:pic>
      <p:sp>
        <p:nvSpPr>
          <p:cNvPr id="36868" name="Rectangle 8"/>
          <p:cNvSpPr>
            <a:spLocks noGrp="1" noChangeArrowheads="1"/>
          </p:cNvSpPr>
          <p:nvPr>
            <p:ph type="title"/>
          </p:nvPr>
        </p:nvSpPr>
        <p:spPr/>
        <p:txBody>
          <a:bodyPr/>
          <a:lstStyle/>
          <a:p>
            <a:pPr algn="ctr"/>
            <a:r>
              <a:rPr lang="en-US" dirty="0" smtClean="0"/>
              <a:t>Turner’s Syndrome</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algn="ctr"/>
            <a:r>
              <a:rPr lang="en-US" b="1" dirty="0" smtClean="0"/>
              <a:t>Turner syndrome</a:t>
            </a:r>
            <a:endParaRPr lang="en-US" dirty="0" smtClean="0"/>
          </a:p>
        </p:txBody>
      </p:sp>
      <p:pic>
        <p:nvPicPr>
          <p:cNvPr id="37891" name="Picture 5" descr="scan43"/>
          <p:cNvPicPr>
            <a:picLocks noGrp="1" noChangeAspect="1" noChangeArrowheads="1"/>
          </p:cNvPicPr>
          <p:nvPr>
            <p:ph idx="1"/>
          </p:nvPr>
        </p:nvPicPr>
        <p:blipFill>
          <a:blip r:embed="rId2"/>
          <a:srcRect/>
          <a:stretch>
            <a:fillRect/>
          </a:stretch>
        </p:blipFill>
        <p:spPr>
          <a:xfrm>
            <a:off x="685800" y="1600200"/>
            <a:ext cx="7848600" cy="4648200"/>
          </a:xfr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09600" y="2592050"/>
            <a:ext cx="7772400" cy="1446550"/>
          </a:xfrm>
          <a:prstGeom prst="rect">
            <a:avLst/>
          </a:prstGeom>
          <a:noFill/>
        </p:spPr>
        <p:txBody>
          <a:bodyPr wrap="square" rtlCol="0">
            <a:spAutoFit/>
          </a:bodyPr>
          <a:lstStyle/>
          <a:p>
            <a:pPr algn="ctr"/>
            <a:r>
              <a:rPr lang="en-US" sz="8800" dirty="0" smtClean="0"/>
              <a:t>THANK YOU</a:t>
            </a:r>
            <a:endParaRPr lang="en-US" sz="8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8288"/>
            <a:ext cx="9144000" cy="5239511"/>
          </a:xfrm>
          <a:prstGeom prst="rect">
            <a:avLst/>
          </a:prstGeom>
        </p:spPr>
      </p:pic>
      <p:sp>
        <p:nvSpPr>
          <p:cNvPr id="3" name="object 3"/>
          <p:cNvSpPr txBox="1"/>
          <p:nvPr/>
        </p:nvSpPr>
        <p:spPr>
          <a:xfrm>
            <a:off x="78739" y="5494731"/>
            <a:ext cx="8655050" cy="1001394"/>
          </a:xfrm>
          <a:prstGeom prst="rect">
            <a:avLst/>
          </a:prstGeom>
        </p:spPr>
        <p:txBody>
          <a:bodyPr vert="horz" wrap="square" lIns="0" tIns="12700" rIns="0" bIns="0" rtlCol="0">
            <a:spAutoFit/>
          </a:bodyPr>
          <a:lstStyle/>
          <a:p>
            <a:pPr marL="12700" marR="5080">
              <a:lnSpc>
                <a:spcPct val="100000"/>
              </a:lnSpc>
              <a:spcBef>
                <a:spcPts val="100"/>
              </a:spcBef>
            </a:pPr>
            <a:r>
              <a:rPr sz="3200" b="1" i="1" spc="-5" dirty="0">
                <a:latin typeface="Calibri"/>
                <a:cs typeface="Calibri"/>
              </a:rPr>
              <a:t>The </a:t>
            </a:r>
            <a:r>
              <a:rPr sz="3200" b="1" i="1" dirty="0">
                <a:latin typeface="Calibri"/>
                <a:cs typeface="Calibri"/>
              </a:rPr>
              <a:t>14 </a:t>
            </a:r>
            <a:r>
              <a:rPr sz="3200" b="1" i="1" spc="-5" dirty="0">
                <a:latin typeface="Calibri"/>
                <a:cs typeface="Calibri"/>
              </a:rPr>
              <a:t>chromosomes </a:t>
            </a:r>
            <a:r>
              <a:rPr sz="3200" b="1" i="1" dirty="0">
                <a:latin typeface="Calibri"/>
                <a:cs typeface="Calibri"/>
              </a:rPr>
              <a:t>in a </a:t>
            </a:r>
            <a:r>
              <a:rPr sz="3200" b="1" i="1" spc="-5" dirty="0">
                <a:latin typeface="Calibri"/>
                <a:cs typeface="Calibri"/>
              </a:rPr>
              <a:t>root </a:t>
            </a:r>
            <a:r>
              <a:rPr sz="3200" b="1" i="1" spc="-10" dirty="0">
                <a:latin typeface="Calibri"/>
                <a:cs typeface="Calibri"/>
              </a:rPr>
              <a:t>cell </a:t>
            </a:r>
            <a:r>
              <a:rPr sz="3200" b="1" i="1" spc="-5" dirty="0">
                <a:latin typeface="Calibri"/>
                <a:cs typeface="Calibri"/>
              </a:rPr>
              <a:t>of </a:t>
            </a:r>
            <a:r>
              <a:rPr sz="3200" b="1" i="1" dirty="0">
                <a:latin typeface="Calibri"/>
                <a:cs typeface="Calibri"/>
              </a:rPr>
              <a:t>a </a:t>
            </a:r>
            <a:r>
              <a:rPr sz="3200" b="1" i="1" spc="-5" dirty="0">
                <a:latin typeface="Calibri"/>
                <a:cs typeface="Calibri"/>
              </a:rPr>
              <a:t>pea plant </a:t>
            </a:r>
            <a:r>
              <a:rPr sz="3200" b="1" i="1" dirty="0">
                <a:latin typeface="Calibri"/>
                <a:cs typeface="Calibri"/>
              </a:rPr>
              <a:t>as  </a:t>
            </a:r>
            <a:r>
              <a:rPr sz="3200" b="1" i="1" spc="-5" dirty="0">
                <a:latin typeface="Calibri"/>
                <a:cs typeface="Calibri"/>
              </a:rPr>
              <a:t>seen </a:t>
            </a:r>
            <a:r>
              <a:rPr sz="3200" b="1" i="1" dirty="0">
                <a:latin typeface="Calibri"/>
                <a:cs typeface="Calibri"/>
              </a:rPr>
              <a:t>with </a:t>
            </a:r>
            <a:r>
              <a:rPr sz="3200" b="1" i="1" spc="-15" dirty="0">
                <a:latin typeface="Calibri"/>
                <a:cs typeface="Calibri"/>
              </a:rPr>
              <a:t>confocal </a:t>
            </a:r>
            <a:r>
              <a:rPr sz="3200" b="1" i="1" spc="-5" dirty="0">
                <a:latin typeface="Calibri"/>
                <a:cs typeface="Calibri"/>
              </a:rPr>
              <a:t>scanning </a:t>
            </a:r>
            <a:r>
              <a:rPr sz="3200" b="1" i="1" dirty="0">
                <a:latin typeface="Calibri"/>
                <a:cs typeface="Calibri"/>
              </a:rPr>
              <a:t>laser</a:t>
            </a:r>
            <a:r>
              <a:rPr sz="3200" b="1" i="1" spc="-40" dirty="0">
                <a:latin typeface="Calibri"/>
                <a:cs typeface="Calibri"/>
              </a:rPr>
              <a:t> </a:t>
            </a:r>
            <a:r>
              <a:rPr sz="3200" b="1" i="1" spc="-20" dirty="0">
                <a:latin typeface="Calibri"/>
                <a:cs typeface="Calibri"/>
              </a:rPr>
              <a:t>microscopy.</a:t>
            </a:r>
            <a:endParaRPr sz="3200">
              <a:latin typeface="Calibri"/>
              <a:cs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5940" y="115011"/>
            <a:ext cx="7656195" cy="6290945"/>
          </a:xfrm>
          <a:prstGeom prst="rect">
            <a:avLst/>
          </a:prstGeom>
        </p:spPr>
        <p:txBody>
          <a:bodyPr vert="horz" wrap="square" lIns="0" tIns="58419" rIns="0" bIns="0" rtlCol="0">
            <a:spAutoFit/>
          </a:bodyPr>
          <a:lstStyle/>
          <a:p>
            <a:pPr marL="355600" marR="600710" indent="-342900" algn="just">
              <a:lnSpc>
                <a:spcPct val="90000"/>
              </a:lnSpc>
              <a:spcBef>
                <a:spcPts val="459"/>
              </a:spcBef>
              <a:buFont typeface="Arial"/>
              <a:buChar char="•"/>
              <a:tabLst>
                <a:tab pos="354965" algn="l"/>
                <a:tab pos="355600" algn="l"/>
              </a:tabLst>
            </a:pPr>
            <a:r>
              <a:rPr sz="3000" b="1" i="1" spc="-5" dirty="0">
                <a:latin typeface="Calibri"/>
                <a:cs typeface="Calibri"/>
              </a:rPr>
              <a:t>Phenotype</a:t>
            </a:r>
            <a:r>
              <a:rPr sz="3000" spc="-5" dirty="0">
                <a:latin typeface="Calibri"/>
                <a:cs typeface="Calibri"/>
              </a:rPr>
              <a:t>: The </a:t>
            </a:r>
            <a:r>
              <a:rPr sz="3000" spc="-15" dirty="0">
                <a:latin typeface="Calibri"/>
                <a:cs typeface="Calibri"/>
              </a:rPr>
              <a:t>external </a:t>
            </a:r>
            <a:r>
              <a:rPr sz="3000" spc="-10" dirty="0">
                <a:latin typeface="Calibri"/>
                <a:cs typeface="Calibri"/>
              </a:rPr>
              <a:t>appearance </a:t>
            </a:r>
            <a:r>
              <a:rPr sz="3000" spc="-5" dirty="0">
                <a:latin typeface="Calibri"/>
                <a:cs typeface="Calibri"/>
              </a:rPr>
              <a:t>of </a:t>
            </a:r>
            <a:r>
              <a:rPr sz="3000" dirty="0">
                <a:latin typeface="Calibri"/>
                <a:cs typeface="Calibri"/>
              </a:rPr>
              <a:t>an  </a:t>
            </a:r>
            <a:r>
              <a:rPr sz="3000" spc="-15" dirty="0">
                <a:latin typeface="Calibri"/>
                <a:cs typeface="Calibri"/>
              </a:rPr>
              <a:t>organism </a:t>
            </a:r>
            <a:r>
              <a:rPr sz="3000" spc="-5" dirty="0">
                <a:latin typeface="Calibri"/>
                <a:cs typeface="Calibri"/>
              </a:rPr>
              <a:t>due </a:t>
            </a:r>
            <a:r>
              <a:rPr sz="3000" spc="-10" dirty="0">
                <a:latin typeface="Calibri"/>
                <a:cs typeface="Calibri"/>
              </a:rPr>
              <a:t>to </a:t>
            </a:r>
            <a:r>
              <a:rPr sz="3000" dirty="0">
                <a:latin typeface="Calibri"/>
                <a:cs typeface="Calibri"/>
              </a:rPr>
              <a:t>the </a:t>
            </a:r>
            <a:r>
              <a:rPr sz="3000" spc="-10" dirty="0">
                <a:latin typeface="Calibri"/>
                <a:cs typeface="Calibri"/>
              </a:rPr>
              <a:t>influence </a:t>
            </a:r>
            <a:r>
              <a:rPr sz="3000" spc="-5" dirty="0">
                <a:latin typeface="Calibri"/>
                <a:cs typeface="Calibri"/>
              </a:rPr>
              <a:t>of genes </a:t>
            </a:r>
            <a:r>
              <a:rPr sz="3000" dirty="0">
                <a:latin typeface="Calibri"/>
                <a:cs typeface="Calibri"/>
              </a:rPr>
              <a:t>and  </a:t>
            </a:r>
            <a:r>
              <a:rPr sz="3000" spc="-15" dirty="0">
                <a:latin typeface="Calibri"/>
                <a:cs typeface="Calibri"/>
              </a:rPr>
              <a:t>environmental</a:t>
            </a:r>
            <a:r>
              <a:rPr sz="3000" spc="-10" dirty="0">
                <a:latin typeface="Calibri"/>
                <a:cs typeface="Calibri"/>
              </a:rPr>
              <a:t> </a:t>
            </a:r>
            <a:r>
              <a:rPr sz="3000" spc="-20" dirty="0">
                <a:latin typeface="Calibri"/>
                <a:cs typeface="Calibri"/>
              </a:rPr>
              <a:t>factors.</a:t>
            </a:r>
            <a:endParaRPr sz="3000">
              <a:latin typeface="Calibri"/>
              <a:cs typeface="Calibri"/>
            </a:endParaRPr>
          </a:p>
          <a:p>
            <a:pPr marL="355600" marR="837565" indent="-342900" algn="just">
              <a:lnSpc>
                <a:spcPts val="3240"/>
              </a:lnSpc>
              <a:spcBef>
                <a:spcPts val="770"/>
              </a:spcBef>
              <a:buFont typeface="Arial"/>
              <a:buChar char="•"/>
              <a:tabLst>
                <a:tab pos="354965" algn="l"/>
                <a:tab pos="355600" algn="l"/>
              </a:tabLst>
            </a:pPr>
            <a:r>
              <a:rPr sz="3000" b="1" i="1" spc="-5" dirty="0">
                <a:latin typeface="Calibri"/>
                <a:cs typeface="Calibri"/>
              </a:rPr>
              <a:t>Genotype: </a:t>
            </a:r>
            <a:r>
              <a:rPr sz="3000" spc="-5" dirty="0">
                <a:latin typeface="Calibri"/>
                <a:cs typeface="Calibri"/>
              </a:rPr>
              <a:t>The </a:t>
            </a:r>
            <a:r>
              <a:rPr sz="3000" spc="-10" dirty="0">
                <a:latin typeface="Calibri"/>
                <a:cs typeface="Calibri"/>
              </a:rPr>
              <a:t>genetic constitution </a:t>
            </a:r>
            <a:r>
              <a:rPr sz="3000" spc="-5" dirty="0">
                <a:latin typeface="Calibri"/>
                <a:cs typeface="Calibri"/>
              </a:rPr>
              <a:t>of </a:t>
            </a:r>
            <a:r>
              <a:rPr sz="3000" dirty="0">
                <a:latin typeface="Calibri"/>
                <a:cs typeface="Calibri"/>
              </a:rPr>
              <a:t>an  </a:t>
            </a:r>
            <a:r>
              <a:rPr sz="3000" spc="-5" dirty="0">
                <a:latin typeface="Calibri"/>
                <a:cs typeface="Calibri"/>
              </a:rPr>
              <a:t>individual responsible </a:t>
            </a:r>
            <a:r>
              <a:rPr sz="3000" spc="-25" dirty="0">
                <a:latin typeface="Calibri"/>
                <a:cs typeface="Calibri"/>
              </a:rPr>
              <a:t>for </a:t>
            </a:r>
            <a:r>
              <a:rPr sz="3000" dirty="0">
                <a:latin typeface="Calibri"/>
                <a:cs typeface="Calibri"/>
              </a:rPr>
              <a:t>the </a:t>
            </a:r>
            <a:r>
              <a:rPr sz="3000" spc="-5" dirty="0">
                <a:latin typeface="Calibri"/>
                <a:cs typeface="Calibri"/>
              </a:rPr>
              <a:t>phenotype</a:t>
            </a:r>
            <a:r>
              <a:rPr sz="3000" spc="-10" dirty="0">
                <a:latin typeface="Calibri"/>
                <a:cs typeface="Calibri"/>
              </a:rPr>
              <a:t> </a:t>
            </a:r>
            <a:r>
              <a:rPr sz="3000" dirty="0">
                <a:latin typeface="Calibri"/>
                <a:cs typeface="Calibri"/>
              </a:rPr>
              <a:t>.</a:t>
            </a:r>
            <a:endParaRPr sz="3000">
              <a:latin typeface="Calibri"/>
              <a:cs typeface="Calibri"/>
            </a:endParaRPr>
          </a:p>
          <a:p>
            <a:pPr marL="355600" marR="572770" indent="-342900" algn="just">
              <a:lnSpc>
                <a:spcPts val="3240"/>
              </a:lnSpc>
              <a:spcBef>
                <a:spcPts val="720"/>
              </a:spcBef>
              <a:buFont typeface="Arial"/>
              <a:buChar char="•"/>
              <a:tabLst>
                <a:tab pos="354965" algn="l"/>
                <a:tab pos="355600" algn="l"/>
              </a:tabLst>
            </a:pPr>
            <a:r>
              <a:rPr sz="3000" b="1" i="1" dirty="0">
                <a:latin typeface="Calibri"/>
                <a:cs typeface="Calibri"/>
              </a:rPr>
              <a:t>Phenotypic ratio: </a:t>
            </a:r>
            <a:r>
              <a:rPr sz="3000" spc="-5" dirty="0">
                <a:latin typeface="Calibri"/>
                <a:cs typeface="Calibri"/>
              </a:rPr>
              <a:t>The </a:t>
            </a:r>
            <a:r>
              <a:rPr sz="3000" spc="-15" dirty="0">
                <a:latin typeface="Calibri"/>
                <a:cs typeface="Calibri"/>
              </a:rPr>
              <a:t>correct </a:t>
            </a:r>
            <a:r>
              <a:rPr sz="3000" spc="-10" dirty="0">
                <a:latin typeface="Calibri"/>
                <a:cs typeface="Calibri"/>
              </a:rPr>
              <a:t>proportion </a:t>
            </a:r>
            <a:r>
              <a:rPr sz="3000" spc="-5" dirty="0">
                <a:latin typeface="Calibri"/>
                <a:cs typeface="Calibri"/>
              </a:rPr>
              <a:t>of  phenotype </a:t>
            </a:r>
            <a:r>
              <a:rPr sz="3000" dirty="0">
                <a:latin typeface="Calibri"/>
                <a:cs typeface="Calibri"/>
              </a:rPr>
              <a:t>in</a:t>
            </a:r>
            <a:r>
              <a:rPr sz="3000" spc="-5" dirty="0">
                <a:latin typeface="Calibri"/>
                <a:cs typeface="Calibri"/>
              </a:rPr>
              <a:t> population.</a:t>
            </a:r>
            <a:endParaRPr sz="3000">
              <a:latin typeface="Calibri"/>
              <a:cs typeface="Calibri"/>
            </a:endParaRPr>
          </a:p>
          <a:p>
            <a:pPr marL="355600" marR="732790" indent="-342900" algn="just">
              <a:lnSpc>
                <a:spcPts val="3240"/>
              </a:lnSpc>
              <a:spcBef>
                <a:spcPts val="720"/>
              </a:spcBef>
              <a:buFont typeface="Arial"/>
              <a:buChar char="•"/>
              <a:tabLst>
                <a:tab pos="354965" algn="l"/>
                <a:tab pos="355600" algn="l"/>
              </a:tabLst>
            </a:pPr>
            <a:r>
              <a:rPr sz="3000" b="1" i="1" dirty="0">
                <a:latin typeface="Calibri"/>
                <a:cs typeface="Calibri"/>
              </a:rPr>
              <a:t>Genotypic </a:t>
            </a:r>
            <a:r>
              <a:rPr sz="3000" b="1" i="1" spc="-5" dirty="0">
                <a:latin typeface="Calibri"/>
                <a:cs typeface="Calibri"/>
              </a:rPr>
              <a:t>ratio: </a:t>
            </a:r>
            <a:r>
              <a:rPr sz="3000" spc="-5" dirty="0">
                <a:latin typeface="Calibri"/>
                <a:cs typeface="Calibri"/>
              </a:rPr>
              <a:t>The </a:t>
            </a:r>
            <a:r>
              <a:rPr sz="3000" spc="-10" dirty="0">
                <a:latin typeface="Calibri"/>
                <a:cs typeface="Calibri"/>
              </a:rPr>
              <a:t>correct proportion </a:t>
            </a:r>
            <a:r>
              <a:rPr sz="3000" spc="-5" dirty="0">
                <a:latin typeface="Calibri"/>
                <a:cs typeface="Calibri"/>
              </a:rPr>
              <a:t>of  geenotype </a:t>
            </a:r>
            <a:r>
              <a:rPr sz="3000" dirty="0">
                <a:latin typeface="Calibri"/>
                <a:cs typeface="Calibri"/>
              </a:rPr>
              <a:t>in</a:t>
            </a:r>
            <a:r>
              <a:rPr sz="3000" spc="-50" dirty="0">
                <a:latin typeface="Calibri"/>
                <a:cs typeface="Calibri"/>
              </a:rPr>
              <a:t> </a:t>
            </a:r>
            <a:r>
              <a:rPr sz="3000" spc="-5" dirty="0">
                <a:latin typeface="Calibri"/>
                <a:cs typeface="Calibri"/>
              </a:rPr>
              <a:t>population.</a:t>
            </a:r>
            <a:endParaRPr sz="3000">
              <a:latin typeface="Calibri"/>
              <a:cs typeface="Calibri"/>
            </a:endParaRPr>
          </a:p>
          <a:p>
            <a:pPr marL="355600" marR="5080" indent="-342900" algn="just">
              <a:lnSpc>
                <a:spcPts val="3240"/>
              </a:lnSpc>
              <a:spcBef>
                <a:spcPts val="725"/>
              </a:spcBef>
              <a:buFont typeface="Arial"/>
              <a:buChar char="•"/>
              <a:tabLst>
                <a:tab pos="354965" algn="l"/>
                <a:tab pos="355600" algn="l"/>
              </a:tabLst>
            </a:pPr>
            <a:r>
              <a:rPr sz="3000" b="1" i="1" spc="-5" dirty="0">
                <a:latin typeface="Calibri"/>
                <a:cs typeface="Calibri"/>
              </a:rPr>
              <a:t>Homozygous: </a:t>
            </a:r>
            <a:r>
              <a:rPr sz="3000" spc="-5" dirty="0">
                <a:latin typeface="Calibri"/>
                <a:cs typeface="Calibri"/>
              </a:rPr>
              <a:t>The individual </a:t>
            </a:r>
            <a:r>
              <a:rPr sz="3000" spc="-15" dirty="0">
                <a:latin typeface="Calibri"/>
                <a:cs typeface="Calibri"/>
              </a:rPr>
              <a:t>heaving </a:t>
            </a:r>
            <a:r>
              <a:rPr sz="3000" spc="-10" dirty="0">
                <a:latin typeface="Calibri"/>
                <a:cs typeface="Calibri"/>
              </a:rPr>
              <a:t>identical  </a:t>
            </a:r>
            <a:r>
              <a:rPr sz="3000" spc="-5" dirty="0">
                <a:latin typeface="Calibri"/>
                <a:cs typeface="Calibri"/>
              </a:rPr>
              <a:t>genes </a:t>
            </a:r>
            <a:r>
              <a:rPr sz="3000" spc="-10" dirty="0">
                <a:latin typeface="Calibri"/>
                <a:cs typeface="Calibri"/>
              </a:rPr>
              <a:t>in </a:t>
            </a:r>
            <a:r>
              <a:rPr sz="3000" dirty="0">
                <a:latin typeface="Calibri"/>
                <a:cs typeface="Calibri"/>
              </a:rPr>
              <a:t>an </a:t>
            </a:r>
            <a:r>
              <a:rPr sz="3000" spc="-5" dirty="0">
                <a:latin typeface="Calibri"/>
                <a:cs typeface="Calibri"/>
              </a:rPr>
              <a:t>allelic pair </a:t>
            </a:r>
            <a:r>
              <a:rPr sz="3000" spc="-25" dirty="0">
                <a:latin typeface="Calibri"/>
                <a:cs typeface="Calibri"/>
              </a:rPr>
              <a:t>for </a:t>
            </a:r>
            <a:r>
              <a:rPr sz="3000" dirty="0">
                <a:latin typeface="Calibri"/>
                <a:cs typeface="Calibri"/>
              </a:rPr>
              <a:t>a </a:t>
            </a:r>
            <a:r>
              <a:rPr sz="3000" spc="-40" dirty="0">
                <a:latin typeface="Calibri"/>
                <a:cs typeface="Calibri"/>
              </a:rPr>
              <a:t>character. </a:t>
            </a:r>
            <a:r>
              <a:rPr sz="3000" spc="-5" dirty="0">
                <a:latin typeface="Calibri"/>
                <a:cs typeface="Calibri"/>
              </a:rPr>
              <a:t>Ex: </a:t>
            </a:r>
            <a:r>
              <a:rPr sz="3000" spc="-95" dirty="0">
                <a:latin typeface="Calibri"/>
                <a:cs typeface="Calibri"/>
              </a:rPr>
              <a:t>TT,</a:t>
            </a:r>
            <a:r>
              <a:rPr sz="3000" spc="-25" dirty="0">
                <a:latin typeface="Calibri"/>
                <a:cs typeface="Calibri"/>
              </a:rPr>
              <a:t> </a:t>
            </a:r>
            <a:r>
              <a:rPr sz="3000" spc="-15" dirty="0">
                <a:latin typeface="Calibri"/>
                <a:cs typeface="Calibri"/>
              </a:rPr>
              <a:t>tt.</a:t>
            </a:r>
            <a:endParaRPr sz="3000">
              <a:latin typeface="Calibri"/>
              <a:cs typeface="Calibri"/>
            </a:endParaRPr>
          </a:p>
          <a:p>
            <a:pPr marL="355600" marR="85725" indent="-342900" algn="just">
              <a:lnSpc>
                <a:spcPts val="3240"/>
              </a:lnSpc>
              <a:spcBef>
                <a:spcPts val="720"/>
              </a:spcBef>
              <a:buFont typeface="Arial"/>
              <a:buChar char="•"/>
              <a:tabLst>
                <a:tab pos="354965" algn="l"/>
                <a:tab pos="355600" algn="l"/>
              </a:tabLst>
            </a:pPr>
            <a:r>
              <a:rPr sz="3000" b="1" i="1" spc="-10" dirty="0">
                <a:latin typeface="Calibri"/>
                <a:cs typeface="Calibri"/>
              </a:rPr>
              <a:t>Heterozygous: </a:t>
            </a:r>
            <a:r>
              <a:rPr sz="3000" spc="-5" dirty="0">
                <a:latin typeface="Calibri"/>
                <a:cs typeface="Calibri"/>
              </a:rPr>
              <a:t>The individual </a:t>
            </a:r>
            <a:r>
              <a:rPr sz="3000" spc="-15" dirty="0">
                <a:latin typeface="Calibri"/>
                <a:cs typeface="Calibri"/>
              </a:rPr>
              <a:t>heaving </a:t>
            </a:r>
            <a:r>
              <a:rPr sz="3000" dirty="0">
                <a:latin typeface="Calibri"/>
                <a:cs typeface="Calibri"/>
              </a:rPr>
              <a:t>un-  </a:t>
            </a:r>
            <a:r>
              <a:rPr sz="3000" spc="-10" dirty="0">
                <a:latin typeface="Calibri"/>
                <a:cs typeface="Calibri"/>
              </a:rPr>
              <a:t>identical </a:t>
            </a:r>
            <a:r>
              <a:rPr sz="3000" spc="-5" dirty="0">
                <a:latin typeface="Calibri"/>
                <a:cs typeface="Calibri"/>
              </a:rPr>
              <a:t>genes </a:t>
            </a:r>
            <a:r>
              <a:rPr sz="3000" spc="-10" dirty="0">
                <a:latin typeface="Calibri"/>
                <a:cs typeface="Calibri"/>
              </a:rPr>
              <a:t>in </a:t>
            </a:r>
            <a:r>
              <a:rPr sz="3000" dirty="0">
                <a:latin typeface="Calibri"/>
                <a:cs typeface="Calibri"/>
              </a:rPr>
              <a:t>an </a:t>
            </a:r>
            <a:r>
              <a:rPr sz="3000" spc="-5" dirty="0">
                <a:latin typeface="Calibri"/>
                <a:cs typeface="Calibri"/>
              </a:rPr>
              <a:t>allelic pair </a:t>
            </a:r>
            <a:r>
              <a:rPr sz="3000" spc="-25" dirty="0">
                <a:latin typeface="Calibri"/>
                <a:cs typeface="Calibri"/>
              </a:rPr>
              <a:t>for </a:t>
            </a:r>
            <a:r>
              <a:rPr sz="3000" dirty="0">
                <a:latin typeface="Calibri"/>
                <a:cs typeface="Calibri"/>
              </a:rPr>
              <a:t>a </a:t>
            </a:r>
            <a:r>
              <a:rPr sz="3000" spc="-40" dirty="0">
                <a:latin typeface="Calibri"/>
                <a:cs typeface="Calibri"/>
              </a:rPr>
              <a:t>character.  </a:t>
            </a:r>
            <a:r>
              <a:rPr sz="3000" spc="-5" dirty="0">
                <a:latin typeface="Calibri"/>
                <a:cs typeface="Calibri"/>
              </a:rPr>
              <a:t>Ex:</a:t>
            </a:r>
            <a:r>
              <a:rPr sz="3000" spc="-10" dirty="0">
                <a:latin typeface="Calibri"/>
                <a:cs typeface="Calibri"/>
              </a:rPr>
              <a:t> </a:t>
            </a:r>
            <a:r>
              <a:rPr sz="3000" dirty="0">
                <a:latin typeface="Calibri"/>
                <a:cs typeface="Calibri"/>
              </a:rPr>
              <a:t>Tt.</a:t>
            </a:r>
            <a:endParaRPr sz="3000">
              <a:latin typeface="Calibri"/>
              <a:cs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5940" y="233883"/>
            <a:ext cx="8205470" cy="6141085"/>
          </a:xfrm>
          <a:prstGeom prst="rect">
            <a:avLst/>
          </a:prstGeom>
        </p:spPr>
        <p:txBody>
          <a:bodyPr vert="horz" wrap="square" lIns="0" tIns="12065" rIns="0" bIns="0" rtlCol="0">
            <a:spAutoFit/>
          </a:bodyPr>
          <a:lstStyle/>
          <a:p>
            <a:pPr marL="355600" marR="137795" indent="-342900" algn="just">
              <a:lnSpc>
                <a:spcPct val="100000"/>
              </a:lnSpc>
              <a:spcBef>
                <a:spcPts val="95"/>
              </a:spcBef>
              <a:buFont typeface="Arial"/>
              <a:buChar char="•"/>
              <a:tabLst>
                <a:tab pos="354965" algn="l"/>
                <a:tab pos="355600" algn="l"/>
              </a:tabLst>
            </a:pPr>
            <a:r>
              <a:rPr sz="3400" b="1" i="1" spc="-15" dirty="0">
                <a:latin typeface="Calibri"/>
                <a:cs typeface="Calibri"/>
              </a:rPr>
              <a:t>Dominant </a:t>
            </a:r>
            <a:r>
              <a:rPr sz="3400" b="1" i="1" spc="-5" dirty="0">
                <a:latin typeface="Calibri"/>
                <a:cs typeface="Calibri"/>
              </a:rPr>
              <a:t>gene: </a:t>
            </a:r>
            <a:r>
              <a:rPr sz="3400" spc="-5" dirty="0">
                <a:latin typeface="Calibri"/>
                <a:cs typeface="Calibri"/>
              </a:rPr>
              <a:t>The </a:t>
            </a:r>
            <a:r>
              <a:rPr sz="3400" spc="-15" dirty="0">
                <a:latin typeface="Calibri"/>
                <a:cs typeface="Calibri"/>
              </a:rPr>
              <a:t>gene </a:t>
            </a:r>
            <a:r>
              <a:rPr sz="3400" spc="-10" dirty="0">
                <a:latin typeface="Calibri"/>
                <a:cs typeface="Calibri"/>
              </a:rPr>
              <a:t>that </a:t>
            </a:r>
            <a:r>
              <a:rPr sz="3400" spc="-15" dirty="0">
                <a:latin typeface="Calibri"/>
                <a:cs typeface="Calibri"/>
              </a:rPr>
              <a:t>expresses </a:t>
            </a:r>
            <a:r>
              <a:rPr sz="3400" spc="-5" dirty="0">
                <a:latin typeface="Calibri"/>
                <a:cs typeface="Calibri"/>
              </a:rPr>
              <a:t>its  </a:t>
            </a:r>
            <a:r>
              <a:rPr sz="3400" spc="-15" dirty="0">
                <a:latin typeface="Calibri"/>
                <a:cs typeface="Calibri"/>
              </a:rPr>
              <a:t>character </a:t>
            </a:r>
            <a:r>
              <a:rPr sz="3400" spc="-5" dirty="0">
                <a:latin typeface="Calibri"/>
                <a:cs typeface="Calibri"/>
              </a:rPr>
              <a:t>in </a:t>
            </a:r>
            <a:r>
              <a:rPr sz="3400" spc="-25" dirty="0">
                <a:latin typeface="Calibri"/>
                <a:cs typeface="Calibri"/>
              </a:rPr>
              <a:t>heterozygous</a:t>
            </a:r>
            <a:r>
              <a:rPr sz="3400" spc="-35" dirty="0">
                <a:latin typeface="Calibri"/>
                <a:cs typeface="Calibri"/>
              </a:rPr>
              <a:t> </a:t>
            </a:r>
            <a:r>
              <a:rPr sz="3400" spc="-5" dirty="0">
                <a:latin typeface="Calibri"/>
                <a:cs typeface="Calibri"/>
              </a:rPr>
              <a:t>condition.</a:t>
            </a:r>
            <a:endParaRPr sz="3400">
              <a:latin typeface="Calibri"/>
              <a:cs typeface="Calibri"/>
            </a:endParaRPr>
          </a:p>
          <a:p>
            <a:pPr marL="355600" marR="325755" indent="-342900" algn="just">
              <a:lnSpc>
                <a:spcPct val="100000"/>
              </a:lnSpc>
              <a:spcBef>
                <a:spcPts val="819"/>
              </a:spcBef>
              <a:buFont typeface="Arial"/>
              <a:buChar char="•"/>
              <a:tabLst>
                <a:tab pos="354965" algn="l"/>
                <a:tab pos="355600" algn="l"/>
              </a:tabLst>
            </a:pPr>
            <a:r>
              <a:rPr sz="3400" b="1" i="1" spc="-15" dirty="0">
                <a:latin typeface="Calibri"/>
                <a:cs typeface="Calibri"/>
              </a:rPr>
              <a:t>Recessive: </a:t>
            </a:r>
            <a:r>
              <a:rPr sz="3400" spc="-10" dirty="0">
                <a:latin typeface="Calibri"/>
                <a:cs typeface="Calibri"/>
              </a:rPr>
              <a:t>The gene that </a:t>
            </a:r>
            <a:r>
              <a:rPr sz="3400" spc="-20" dirty="0">
                <a:latin typeface="Calibri"/>
                <a:cs typeface="Calibri"/>
              </a:rPr>
              <a:t>fails to express </a:t>
            </a:r>
            <a:r>
              <a:rPr sz="3400" spc="-5" dirty="0">
                <a:latin typeface="Calibri"/>
                <a:cs typeface="Calibri"/>
              </a:rPr>
              <a:t>its  </a:t>
            </a:r>
            <a:r>
              <a:rPr sz="3400" spc="-15" dirty="0">
                <a:latin typeface="Calibri"/>
                <a:cs typeface="Calibri"/>
              </a:rPr>
              <a:t>character </a:t>
            </a:r>
            <a:r>
              <a:rPr sz="3400" spc="-5" dirty="0">
                <a:latin typeface="Calibri"/>
                <a:cs typeface="Calibri"/>
              </a:rPr>
              <a:t>in </a:t>
            </a:r>
            <a:r>
              <a:rPr sz="3400" spc="-25" dirty="0">
                <a:latin typeface="Calibri"/>
                <a:cs typeface="Calibri"/>
              </a:rPr>
              <a:t>heterozygous</a:t>
            </a:r>
            <a:r>
              <a:rPr sz="3400" spc="-35" dirty="0">
                <a:latin typeface="Calibri"/>
                <a:cs typeface="Calibri"/>
              </a:rPr>
              <a:t> </a:t>
            </a:r>
            <a:r>
              <a:rPr sz="3400" spc="-5" dirty="0">
                <a:latin typeface="Calibri"/>
                <a:cs typeface="Calibri"/>
              </a:rPr>
              <a:t>condition.</a:t>
            </a:r>
            <a:endParaRPr sz="3400">
              <a:latin typeface="Calibri"/>
              <a:cs typeface="Calibri"/>
            </a:endParaRPr>
          </a:p>
          <a:p>
            <a:pPr marL="355600" marR="565785" indent="-342900" algn="just">
              <a:lnSpc>
                <a:spcPct val="100000"/>
              </a:lnSpc>
              <a:spcBef>
                <a:spcPts val="819"/>
              </a:spcBef>
              <a:buFont typeface="Arial"/>
              <a:buChar char="•"/>
              <a:tabLst>
                <a:tab pos="354965" algn="l"/>
                <a:tab pos="355600" algn="l"/>
              </a:tabLst>
            </a:pPr>
            <a:r>
              <a:rPr sz="3400" b="1" i="1" spc="-5" dirty="0">
                <a:latin typeface="Calibri"/>
                <a:cs typeface="Calibri"/>
              </a:rPr>
              <a:t>Hybrid: </a:t>
            </a:r>
            <a:r>
              <a:rPr sz="3400" spc="-10" dirty="0">
                <a:latin typeface="Calibri"/>
                <a:cs typeface="Calibri"/>
              </a:rPr>
              <a:t>The </a:t>
            </a:r>
            <a:r>
              <a:rPr sz="3400" spc="-25" dirty="0">
                <a:latin typeface="Calibri"/>
                <a:cs typeface="Calibri"/>
              </a:rPr>
              <a:t>progeny </a:t>
            </a:r>
            <a:r>
              <a:rPr sz="3400" spc="-10" dirty="0">
                <a:latin typeface="Calibri"/>
                <a:cs typeface="Calibri"/>
              </a:rPr>
              <a:t>obtained </a:t>
            </a:r>
            <a:r>
              <a:rPr sz="3400" spc="-5" dirty="0">
                <a:latin typeface="Calibri"/>
                <a:cs typeface="Calibri"/>
              </a:rPr>
              <a:t>by </a:t>
            </a:r>
            <a:r>
              <a:rPr sz="3400" spc="-15" dirty="0">
                <a:latin typeface="Calibri"/>
                <a:cs typeface="Calibri"/>
              </a:rPr>
              <a:t>crossing  two parents </a:t>
            </a:r>
            <a:r>
              <a:rPr sz="3400" spc="-10" dirty="0">
                <a:latin typeface="Calibri"/>
                <a:cs typeface="Calibri"/>
              </a:rPr>
              <a:t>that </a:t>
            </a:r>
            <a:r>
              <a:rPr sz="3400" spc="-30" dirty="0">
                <a:latin typeface="Calibri"/>
                <a:cs typeface="Calibri"/>
              </a:rPr>
              <a:t>differ </a:t>
            </a:r>
            <a:r>
              <a:rPr sz="3400" spc="-5" dirty="0">
                <a:latin typeface="Calibri"/>
                <a:cs typeface="Calibri"/>
              </a:rPr>
              <a:t>in</a:t>
            </a:r>
            <a:r>
              <a:rPr sz="3400" spc="25" dirty="0">
                <a:latin typeface="Calibri"/>
                <a:cs typeface="Calibri"/>
              </a:rPr>
              <a:t> </a:t>
            </a:r>
            <a:r>
              <a:rPr sz="3400" spc="-15" dirty="0">
                <a:latin typeface="Calibri"/>
                <a:cs typeface="Calibri"/>
              </a:rPr>
              <a:t>characters.</a:t>
            </a:r>
            <a:endParaRPr sz="3400">
              <a:latin typeface="Calibri"/>
              <a:cs typeface="Calibri"/>
            </a:endParaRPr>
          </a:p>
          <a:p>
            <a:pPr marL="355600" marR="5080" indent="-342900" algn="just">
              <a:lnSpc>
                <a:spcPct val="100000"/>
              </a:lnSpc>
              <a:spcBef>
                <a:spcPts val="815"/>
              </a:spcBef>
              <a:buFont typeface="Arial"/>
              <a:buChar char="•"/>
              <a:tabLst>
                <a:tab pos="354965" algn="l"/>
                <a:tab pos="355600" algn="l"/>
              </a:tabLst>
            </a:pPr>
            <a:r>
              <a:rPr sz="3400" b="1" i="1" spc="-5" dirty="0">
                <a:latin typeface="Calibri"/>
                <a:cs typeface="Calibri"/>
              </a:rPr>
              <a:t>Back cross: </a:t>
            </a:r>
            <a:r>
              <a:rPr sz="3400" spc="-5" dirty="0">
                <a:latin typeface="Calibri"/>
                <a:cs typeface="Calibri"/>
              </a:rPr>
              <a:t>The </a:t>
            </a:r>
            <a:r>
              <a:rPr sz="3400" spc="-15" dirty="0">
                <a:latin typeface="Calibri"/>
                <a:cs typeface="Calibri"/>
              </a:rPr>
              <a:t>cross </a:t>
            </a:r>
            <a:r>
              <a:rPr sz="3400" spc="-10" dirty="0">
                <a:latin typeface="Calibri"/>
                <a:cs typeface="Calibri"/>
              </a:rPr>
              <a:t>between </a:t>
            </a:r>
            <a:r>
              <a:rPr sz="3400" spc="-5" dirty="0">
                <a:latin typeface="Calibri"/>
                <a:cs typeface="Calibri"/>
              </a:rPr>
              <a:t>F1 </a:t>
            </a:r>
            <a:r>
              <a:rPr sz="3400" spc="-10" dirty="0">
                <a:latin typeface="Calibri"/>
                <a:cs typeface="Calibri"/>
              </a:rPr>
              <a:t>hybrid </a:t>
            </a:r>
            <a:r>
              <a:rPr sz="3400" spc="-5" dirty="0">
                <a:latin typeface="Calibri"/>
                <a:cs typeface="Calibri"/>
              </a:rPr>
              <a:t>and  </a:t>
            </a:r>
            <a:r>
              <a:rPr sz="3400" spc="-10" dirty="0">
                <a:latin typeface="Calibri"/>
                <a:cs typeface="Calibri"/>
              </a:rPr>
              <a:t>one </a:t>
            </a:r>
            <a:r>
              <a:rPr sz="3400" spc="-5" dirty="0">
                <a:latin typeface="Calibri"/>
                <a:cs typeface="Calibri"/>
              </a:rPr>
              <a:t>of its</a:t>
            </a:r>
            <a:r>
              <a:rPr sz="3400" spc="-20" dirty="0">
                <a:latin typeface="Calibri"/>
                <a:cs typeface="Calibri"/>
              </a:rPr>
              <a:t> </a:t>
            </a:r>
            <a:r>
              <a:rPr sz="3400" spc="-10" dirty="0">
                <a:latin typeface="Calibri"/>
                <a:cs typeface="Calibri"/>
              </a:rPr>
              <a:t>parents.</a:t>
            </a:r>
            <a:endParaRPr sz="3400">
              <a:latin typeface="Calibri"/>
              <a:cs typeface="Calibri"/>
            </a:endParaRPr>
          </a:p>
          <a:p>
            <a:pPr marL="355600" marR="160020" indent="-342900" algn="just">
              <a:lnSpc>
                <a:spcPct val="100000"/>
              </a:lnSpc>
              <a:spcBef>
                <a:spcPts val="820"/>
              </a:spcBef>
              <a:buFont typeface="Arial"/>
              <a:buChar char="•"/>
              <a:tabLst>
                <a:tab pos="354965" algn="l"/>
                <a:tab pos="355600" algn="l"/>
              </a:tabLst>
            </a:pPr>
            <a:r>
              <a:rPr sz="3400" b="1" i="1" spc="-75" dirty="0">
                <a:latin typeface="Calibri"/>
                <a:cs typeface="Calibri"/>
              </a:rPr>
              <a:t>Test </a:t>
            </a:r>
            <a:r>
              <a:rPr sz="3400" b="1" i="1" dirty="0">
                <a:latin typeface="Calibri"/>
                <a:cs typeface="Calibri"/>
              </a:rPr>
              <a:t>cross: </a:t>
            </a:r>
            <a:r>
              <a:rPr sz="3400" spc="-5" dirty="0">
                <a:latin typeface="Calibri"/>
                <a:cs typeface="Calibri"/>
              </a:rPr>
              <a:t>The </a:t>
            </a:r>
            <a:r>
              <a:rPr sz="3400" spc="-20" dirty="0">
                <a:latin typeface="Calibri"/>
                <a:cs typeface="Calibri"/>
              </a:rPr>
              <a:t>cross </a:t>
            </a:r>
            <a:r>
              <a:rPr sz="3400" spc="-15" dirty="0">
                <a:latin typeface="Calibri"/>
                <a:cs typeface="Calibri"/>
              </a:rPr>
              <a:t>between hybrid </a:t>
            </a:r>
            <a:r>
              <a:rPr sz="3400" spc="-5" dirty="0">
                <a:latin typeface="Calibri"/>
                <a:cs typeface="Calibri"/>
              </a:rPr>
              <a:t>and its  </a:t>
            </a:r>
            <a:r>
              <a:rPr sz="3400" spc="-20" dirty="0">
                <a:latin typeface="Calibri"/>
                <a:cs typeface="Calibri"/>
              </a:rPr>
              <a:t>homozygous </a:t>
            </a:r>
            <a:r>
              <a:rPr sz="3400" spc="-10" dirty="0">
                <a:latin typeface="Calibri"/>
                <a:cs typeface="Calibri"/>
              </a:rPr>
              <a:t>recessive </a:t>
            </a:r>
            <a:r>
              <a:rPr sz="3400" spc="-15" dirty="0">
                <a:latin typeface="Calibri"/>
                <a:cs typeface="Calibri"/>
              </a:rPr>
              <a:t>parent. </a:t>
            </a:r>
            <a:r>
              <a:rPr sz="3400" spc="-5" dirty="0">
                <a:latin typeface="Calibri"/>
                <a:cs typeface="Calibri"/>
              </a:rPr>
              <a:t>It is used </a:t>
            </a:r>
            <a:r>
              <a:rPr sz="3400" spc="-20" dirty="0">
                <a:latin typeface="Calibri"/>
                <a:cs typeface="Calibri"/>
              </a:rPr>
              <a:t>to  </a:t>
            </a:r>
            <a:r>
              <a:rPr sz="3400" spc="-5" dirty="0">
                <a:latin typeface="Calibri"/>
                <a:cs typeface="Calibri"/>
              </a:rPr>
              <a:t>identify </a:t>
            </a:r>
            <a:r>
              <a:rPr sz="3400" dirty="0">
                <a:latin typeface="Calibri"/>
                <a:cs typeface="Calibri"/>
              </a:rPr>
              <a:t>the </a:t>
            </a:r>
            <a:r>
              <a:rPr sz="3400" spc="-10" dirty="0">
                <a:latin typeface="Calibri"/>
                <a:cs typeface="Calibri"/>
              </a:rPr>
              <a:t>genotype </a:t>
            </a:r>
            <a:r>
              <a:rPr sz="3400" spc="-5" dirty="0">
                <a:latin typeface="Calibri"/>
                <a:cs typeface="Calibri"/>
              </a:rPr>
              <a:t>of the</a:t>
            </a:r>
            <a:r>
              <a:rPr sz="3400" spc="-10" dirty="0">
                <a:latin typeface="Calibri"/>
                <a:cs typeface="Calibri"/>
              </a:rPr>
              <a:t> hybrid.</a:t>
            </a:r>
            <a:endParaRPr sz="3400">
              <a:latin typeface="Calibri"/>
              <a:cs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Picture 2" descr="Ayesha M. Khan Spring Genetic terminology The word “Gene” The term ..."/>
          <p:cNvPicPr>
            <a:picLocks noChangeAspect="1" noChangeArrowheads="1"/>
          </p:cNvPicPr>
          <p:nvPr/>
        </p:nvPicPr>
        <p:blipFill>
          <a:blip r:embed="rId2"/>
          <a:srcRect/>
          <a:stretch>
            <a:fillRect/>
          </a:stretch>
        </p:blipFill>
        <p:spPr bwMode="auto">
          <a:xfrm>
            <a:off x="155575" y="228600"/>
            <a:ext cx="8683625" cy="65532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268" name="Picture 4" descr="Genetics presentation '10"/>
          <p:cNvPicPr>
            <a:picLocks noChangeAspect="1" noChangeArrowheads="1"/>
          </p:cNvPicPr>
          <p:nvPr/>
        </p:nvPicPr>
        <p:blipFill>
          <a:blip r:embed="rId2"/>
          <a:srcRect/>
          <a:stretch>
            <a:fillRect/>
          </a:stretch>
        </p:blipFill>
        <p:spPr bwMode="auto">
          <a:xfrm>
            <a:off x="155574" y="228600"/>
            <a:ext cx="8683625" cy="6477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242" name="Picture 2" descr="Introduction in Medical Genetics - ppt download"/>
          <p:cNvPicPr>
            <a:picLocks noChangeAspect="1" noChangeArrowheads="1"/>
          </p:cNvPicPr>
          <p:nvPr/>
        </p:nvPicPr>
        <p:blipFill>
          <a:blip r:embed="rId2"/>
          <a:srcRect/>
          <a:stretch>
            <a:fillRect/>
          </a:stretch>
        </p:blipFill>
        <p:spPr bwMode="auto">
          <a:xfrm>
            <a:off x="304800" y="152400"/>
            <a:ext cx="8534400" cy="6477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7340" y="62015"/>
            <a:ext cx="8487410" cy="5261696"/>
          </a:xfrm>
          <a:prstGeom prst="rect">
            <a:avLst/>
          </a:prstGeom>
        </p:spPr>
        <p:txBody>
          <a:bodyPr vert="horz" wrap="square" lIns="0" tIns="110489" rIns="0" bIns="0" rtlCol="0">
            <a:spAutoFit/>
          </a:bodyPr>
          <a:lstStyle/>
          <a:p>
            <a:pPr marL="355600" indent="-342900" algn="ctr">
              <a:lnSpc>
                <a:spcPct val="100000"/>
              </a:lnSpc>
              <a:spcBef>
                <a:spcPts val="869"/>
              </a:spcBef>
              <a:tabLst>
                <a:tab pos="354965" algn="l"/>
                <a:tab pos="355600" algn="l"/>
              </a:tabLst>
            </a:pPr>
            <a:r>
              <a:rPr sz="3200" b="1" spc="-5" dirty="0">
                <a:latin typeface="Calibri"/>
                <a:cs typeface="Calibri"/>
              </a:rPr>
              <a:t>Mendel selected pea </a:t>
            </a:r>
            <a:r>
              <a:rPr sz="3200" b="1" spc="-5">
                <a:latin typeface="Calibri"/>
                <a:cs typeface="Calibri"/>
              </a:rPr>
              <a:t>plant</a:t>
            </a:r>
            <a:r>
              <a:rPr sz="3200" b="1" spc="-55">
                <a:latin typeface="Calibri"/>
                <a:cs typeface="Calibri"/>
              </a:rPr>
              <a:t> </a:t>
            </a:r>
            <a:r>
              <a:rPr sz="3200" b="1" spc="-10" smtClean="0">
                <a:latin typeface="Calibri"/>
                <a:cs typeface="Calibri"/>
              </a:rPr>
              <a:t>bcoz</a:t>
            </a:r>
            <a:endParaRPr sz="3200" b="1">
              <a:latin typeface="Calibri"/>
              <a:cs typeface="Calibri"/>
            </a:endParaRPr>
          </a:p>
          <a:p>
            <a:pPr marL="355600" indent="-342900" algn="just">
              <a:lnSpc>
                <a:spcPct val="100000"/>
              </a:lnSpc>
              <a:spcBef>
                <a:spcPts val="770"/>
              </a:spcBef>
              <a:buFont typeface="Arial"/>
              <a:buChar char="•"/>
              <a:tabLst>
                <a:tab pos="354965" algn="l"/>
                <a:tab pos="355600" algn="l"/>
              </a:tabLst>
            </a:pPr>
            <a:r>
              <a:rPr sz="3200" spc="-10" dirty="0">
                <a:latin typeface="Calibri"/>
                <a:cs typeface="Calibri"/>
              </a:rPr>
              <a:t>Pure variety </a:t>
            </a:r>
            <a:r>
              <a:rPr sz="3200" spc="-15" dirty="0">
                <a:latin typeface="Calibri"/>
                <a:cs typeface="Calibri"/>
              </a:rPr>
              <a:t>are </a:t>
            </a:r>
            <a:r>
              <a:rPr sz="3200" spc="-10" dirty="0">
                <a:latin typeface="Calibri"/>
                <a:cs typeface="Calibri"/>
              </a:rPr>
              <a:t>available.</a:t>
            </a:r>
            <a:endParaRPr sz="3200">
              <a:latin typeface="Calibri"/>
              <a:cs typeface="Calibri"/>
            </a:endParaRPr>
          </a:p>
          <a:p>
            <a:pPr marL="355600" indent="-342900" algn="just">
              <a:lnSpc>
                <a:spcPct val="100000"/>
              </a:lnSpc>
              <a:spcBef>
                <a:spcPts val="770"/>
              </a:spcBef>
              <a:buFont typeface="Arial"/>
              <a:buChar char="•"/>
              <a:tabLst>
                <a:tab pos="354965" algn="l"/>
                <a:tab pos="355600" algn="l"/>
              </a:tabLst>
            </a:pPr>
            <a:r>
              <a:rPr sz="3200" spc="-20" dirty="0">
                <a:latin typeface="Calibri"/>
                <a:cs typeface="Calibri"/>
              </a:rPr>
              <a:t>Pea </a:t>
            </a:r>
            <a:r>
              <a:rPr sz="3200" spc="-10" dirty="0">
                <a:latin typeface="Calibri"/>
                <a:cs typeface="Calibri"/>
              </a:rPr>
              <a:t>plants </a:t>
            </a:r>
            <a:r>
              <a:rPr sz="3200" spc="-15" dirty="0">
                <a:latin typeface="Calibri"/>
                <a:cs typeface="Calibri"/>
              </a:rPr>
              <a:t>are easy </a:t>
            </a:r>
            <a:r>
              <a:rPr sz="3200" spc="-25" dirty="0">
                <a:latin typeface="Calibri"/>
                <a:cs typeface="Calibri"/>
              </a:rPr>
              <a:t>to</a:t>
            </a:r>
            <a:r>
              <a:rPr sz="3200" spc="55" dirty="0">
                <a:latin typeface="Calibri"/>
                <a:cs typeface="Calibri"/>
              </a:rPr>
              <a:t> </a:t>
            </a:r>
            <a:r>
              <a:rPr sz="3200" spc="-15" dirty="0">
                <a:latin typeface="Calibri"/>
                <a:cs typeface="Calibri"/>
              </a:rPr>
              <a:t>cultivate.</a:t>
            </a:r>
            <a:endParaRPr sz="3200">
              <a:latin typeface="Calibri"/>
              <a:cs typeface="Calibri"/>
            </a:endParaRPr>
          </a:p>
          <a:p>
            <a:pPr marL="355600" marR="175260" indent="-342900" algn="just">
              <a:lnSpc>
                <a:spcPct val="100000"/>
              </a:lnSpc>
              <a:spcBef>
                <a:spcPts val="770"/>
              </a:spcBef>
              <a:buFont typeface="Arial"/>
              <a:buChar char="•"/>
              <a:tabLst>
                <a:tab pos="354965" algn="l"/>
                <a:tab pos="355600" algn="l"/>
                <a:tab pos="7131684" algn="l"/>
              </a:tabLst>
            </a:pPr>
            <a:r>
              <a:rPr sz="3200" spc="-30" dirty="0">
                <a:latin typeface="Calibri"/>
                <a:cs typeface="Calibri"/>
              </a:rPr>
              <a:t>Life </a:t>
            </a:r>
            <a:r>
              <a:rPr sz="3200" spc="-5" dirty="0">
                <a:latin typeface="Calibri"/>
                <a:cs typeface="Calibri"/>
              </a:rPr>
              <a:t>cycle of </a:t>
            </a:r>
            <a:r>
              <a:rPr sz="3200" spc="-10" dirty="0">
                <a:latin typeface="Calibri"/>
                <a:cs typeface="Calibri"/>
              </a:rPr>
              <a:t>plants </a:t>
            </a:r>
            <a:r>
              <a:rPr sz="3200" spc="-15" dirty="0">
                <a:latin typeface="Calibri"/>
                <a:cs typeface="Calibri"/>
              </a:rPr>
              <a:t>are </a:t>
            </a:r>
            <a:r>
              <a:rPr sz="3200" spc="-5" dirty="0">
                <a:latin typeface="Calibri"/>
                <a:cs typeface="Calibri"/>
              </a:rPr>
              <a:t>only</a:t>
            </a:r>
            <a:r>
              <a:rPr sz="3200" spc="95" dirty="0">
                <a:latin typeface="Calibri"/>
                <a:cs typeface="Calibri"/>
              </a:rPr>
              <a:t> </a:t>
            </a:r>
            <a:r>
              <a:rPr sz="3200" spc="-35" dirty="0">
                <a:latin typeface="Calibri"/>
                <a:cs typeface="Calibri"/>
              </a:rPr>
              <a:t>few</a:t>
            </a:r>
            <a:r>
              <a:rPr sz="3200" spc="-10" dirty="0">
                <a:latin typeface="Calibri"/>
                <a:cs typeface="Calibri"/>
              </a:rPr>
              <a:t> </a:t>
            </a:r>
            <a:r>
              <a:rPr sz="3200" spc="-5" dirty="0">
                <a:latin typeface="Calibri"/>
                <a:cs typeface="Calibri"/>
              </a:rPr>
              <a:t>months.	</a:t>
            </a:r>
            <a:r>
              <a:rPr sz="3200" dirty="0">
                <a:latin typeface="Calibri"/>
                <a:cs typeface="Calibri"/>
              </a:rPr>
              <a:t>So</a:t>
            </a:r>
            <a:r>
              <a:rPr sz="3200" spc="-80" dirty="0">
                <a:latin typeface="Calibri"/>
                <a:cs typeface="Calibri"/>
              </a:rPr>
              <a:t> </a:t>
            </a:r>
            <a:r>
              <a:rPr sz="3200" spc="-10" dirty="0">
                <a:latin typeface="Calibri"/>
                <a:cs typeface="Calibri"/>
              </a:rPr>
              <a:t>that  result </a:t>
            </a:r>
            <a:r>
              <a:rPr sz="3200" spc="-5" dirty="0">
                <a:latin typeface="Calibri"/>
                <a:cs typeface="Calibri"/>
              </a:rPr>
              <a:t>can be </a:t>
            </a:r>
            <a:r>
              <a:rPr sz="3200" spc="-10" dirty="0">
                <a:latin typeface="Calibri"/>
                <a:cs typeface="Calibri"/>
              </a:rPr>
              <a:t>got</a:t>
            </a:r>
            <a:r>
              <a:rPr sz="3200" spc="5" dirty="0">
                <a:latin typeface="Calibri"/>
                <a:cs typeface="Calibri"/>
              </a:rPr>
              <a:t> </a:t>
            </a:r>
            <a:r>
              <a:rPr sz="3200" spc="-40" dirty="0">
                <a:latin typeface="Calibri"/>
                <a:cs typeface="Calibri"/>
              </a:rPr>
              <a:t>early.</a:t>
            </a:r>
            <a:endParaRPr sz="3200">
              <a:latin typeface="Calibri"/>
              <a:cs typeface="Calibri"/>
            </a:endParaRPr>
          </a:p>
          <a:p>
            <a:pPr marL="355600" indent="-342900" algn="just">
              <a:lnSpc>
                <a:spcPct val="100000"/>
              </a:lnSpc>
              <a:spcBef>
                <a:spcPts val="765"/>
              </a:spcBef>
              <a:buFont typeface="Arial"/>
              <a:buChar char="•"/>
              <a:tabLst>
                <a:tab pos="354965" algn="l"/>
                <a:tab pos="355600" algn="l"/>
              </a:tabLst>
            </a:pPr>
            <a:r>
              <a:rPr sz="3200" spc="-15" dirty="0">
                <a:latin typeface="Calibri"/>
                <a:cs typeface="Calibri"/>
              </a:rPr>
              <a:t>Contrasting trait are</a:t>
            </a:r>
            <a:r>
              <a:rPr sz="3200" spc="35" dirty="0">
                <a:latin typeface="Calibri"/>
                <a:cs typeface="Calibri"/>
              </a:rPr>
              <a:t> </a:t>
            </a:r>
            <a:r>
              <a:rPr sz="3200" spc="-5" dirty="0">
                <a:latin typeface="Calibri"/>
                <a:cs typeface="Calibri"/>
              </a:rPr>
              <a:t>observed.</a:t>
            </a:r>
            <a:endParaRPr sz="3200">
              <a:latin typeface="Calibri"/>
              <a:cs typeface="Calibri"/>
            </a:endParaRPr>
          </a:p>
          <a:p>
            <a:pPr marL="355600" indent="-342900" algn="just">
              <a:lnSpc>
                <a:spcPct val="100000"/>
              </a:lnSpc>
              <a:spcBef>
                <a:spcPts val="770"/>
              </a:spcBef>
              <a:buFont typeface="Arial"/>
              <a:buChar char="•"/>
              <a:tabLst>
                <a:tab pos="354965" algn="l"/>
                <a:tab pos="355600" algn="l"/>
              </a:tabLst>
            </a:pPr>
            <a:r>
              <a:rPr sz="3200" spc="-15" dirty="0">
                <a:latin typeface="Calibri"/>
                <a:cs typeface="Calibri"/>
              </a:rPr>
              <a:t>Flowers are bisexual </a:t>
            </a:r>
            <a:r>
              <a:rPr sz="3200" dirty="0">
                <a:latin typeface="Calibri"/>
                <a:cs typeface="Calibri"/>
              </a:rPr>
              <a:t>and </a:t>
            </a:r>
            <a:r>
              <a:rPr sz="3200" spc="-5" dirty="0">
                <a:latin typeface="Calibri"/>
                <a:cs typeface="Calibri"/>
              </a:rPr>
              <a:t>normally self </a:t>
            </a:r>
            <a:r>
              <a:rPr sz="3200" spc="-10" dirty="0">
                <a:latin typeface="Calibri"/>
                <a:cs typeface="Calibri"/>
              </a:rPr>
              <a:t>pollinated.</a:t>
            </a:r>
            <a:endParaRPr sz="3200">
              <a:latin typeface="Calibri"/>
              <a:cs typeface="Calibri"/>
            </a:endParaRPr>
          </a:p>
          <a:p>
            <a:pPr marL="355600" indent="-342900" algn="just">
              <a:lnSpc>
                <a:spcPct val="100000"/>
              </a:lnSpc>
              <a:spcBef>
                <a:spcPts val="770"/>
              </a:spcBef>
              <a:buFont typeface="Arial"/>
              <a:buChar char="•"/>
              <a:tabLst>
                <a:tab pos="354965" algn="l"/>
                <a:tab pos="355600" algn="l"/>
              </a:tabLst>
            </a:pPr>
            <a:r>
              <a:rPr sz="3200" spc="-15" dirty="0">
                <a:latin typeface="Calibri"/>
                <a:cs typeface="Calibri"/>
              </a:rPr>
              <a:t>Flowers </a:t>
            </a:r>
            <a:r>
              <a:rPr sz="3200" spc="-10" dirty="0">
                <a:latin typeface="Calibri"/>
                <a:cs typeface="Calibri"/>
              </a:rPr>
              <a:t>can </a:t>
            </a:r>
            <a:r>
              <a:rPr sz="3200" spc="-5" dirty="0">
                <a:latin typeface="Calibri"/>
                <a:cs typeface="Calibri"/>
              </a:rPr>
              <a:t>be </a:t>
            </a:r>
            <a:r>
              <a:rPr sz="3200" spc="-15" dirty="0">
                <a:latin typeface="Calibri"/>
                <a:cs typeface="Calibri"/>
              </a:rPr>
              <a:t>cross </a:t>
            </a:r>
            <a:r>
              <a:rPr sz="3200" spc="-10" dirty="0">
                <a:latin typeface="Calibri"/>
                <a:cs typeface="Calibri"/>
              </a:rPr>
              <a:t>pollinated </a:t>
            </a:r>
            <a:r>
              <a:rPr sz="3200" spc="-5" dirty="0">
                <a:latin typeface="Calibri"/>
                <a:cs typeface="Calibri"/>
              </a:rPr>
              <a:t>only</a:t>
            </a:r>
            <a:r>
              <a:rPr sz="3200" spc="5" dirty="0">
                <a:latin typeface="Calibri"/>
                <a:cs typeface="Calibri"/>
              </a:rPr>
              <a:t> </a:t>
            </a:r>
            <a:r>
              <a:rPr sz="3200" spc="-25" dirty="0">
                <a:latin typeface="Calibri"/>
                <a:cs typeface="Calibri"/>
              </a:rPr>
              <a:t>manually.</a:t>
            </a:r>
            <a:endParaRPr sz="3200">
              <a:latin typeface="Calibri"/>
              <a:cs typeface="Calibri"/>
            </a:endParaRPr>
          </a:p>
          <a:p>
            <a:pPr marL="355600" indent="-342900" algn="just">
              <a:lnSpc>
                <a:spcPct val="100000"/>
              </a:lnSpc>
              <a:spcBef>
                <a:spcPts val="770"/>
              </a:spcBef>
              <a:buFont typeface="Arial"/>
              <a:buChar char="•"/>
              <a:tabLst>
                <a:tab pos="354965" algn="l"/>
                <a:tab pos="355600" algn="l"/>
              </a:tabLst>
            </a:pPr>
            <a:r>
              <a:rPr sz="3200" spc="-5" dirty="0">
                <a:latin typeface="Calibri"/>
                <a:cs typeface="Calibri"/>
              </a:rPr>
              <a:t>Hybrids </a:t>
            </a:r>
            <a:r>
              <a:rPr sz="3200" spc="-15" dirty="0">
                <a:latin typeface="Calibri"/>
                <a:cs typeface="Calibri"/>
              </a:rPr>
              <a:t>are</a:t>
            </a:r>
            <a:r>
              <a:rPr sz="3200" dirty="0">
                <a:latin typeface="Calibri"/>
                <a:cs typeface="Calibri"/>
              </a:rPr>
              <a:t> </a:t>
            </a:r>
            <a:r>
              <a:rPr sz="3200" spc="-15" dirty="0">
                <a:latin typeface="Calibri"/>
                <a:cs typeface="Calibri"/>
              </a:rPr>
              <a:t>fertile.</a:t>
            </a:r>
            <a:endParaRPr sz="3200">
              <a:latin typeface="Calibri"/>
              <a:cs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370205"/>
            <a:ext cx="5483860" cy="696595"/>
          </a:xfrm>
          <a:prstGeom prst="rect">
            <a:avLst/>
          </a:prstGeom>
        </p:spPr>
        <p:txBody>
          <a:bodyPr vert="horz" wrap="square" lIns="0" tIns="12700" rIns="0" bIns="0" rtlCol="0">
            <a:spAutoFit/>
          </a:bodyPr>
          <a:lstStyle/>
          <a:p>
            <a:pPr marL="12700">
              <a:lnSpc>
                <a:spcPct val="100000"/>
              </a:lnSpc>
              <a:spcBef>
                <a:spcPts val="100"/>
              </a:spcBef>
            </a:pPr>
            <a:r>
              <a:rPr sz="4400" b="0" i="0" dirty="0">
                <a:latin typeface="Calibri"/>
                <a:cs typeface="Calibri"/>
              </a:rPr>
              <a:t>Mendelian</a:t>
            </a:r>
            <a:r>
              <a:rPr sz="4400" b="0" i="0" spc="-55" dirty="0">
                <a:latin typeface="Calibri"/>
                <a:cs typeface="Calibri"/>
              </a:rPr>
              <a:t> </a:t>
            </a:r>
            <a:r>
              <a:rPr sz="4400" b="0" i="0" spc="-5" dirty="0">
                <a:latin typeface="Calibri"/>
                <a:cs typeface="Calibri"/>
              </a:rPr>
              <a:t>Genetics</a:t>
            </a:r>
            <a:endParaRPr sz="4400">
              <a:latin typeface="Calibri"/>
              <a:cs typeface="Calibri"/>
            </a:endParaRPr>
          </a:p>
        </p:txBody>
      </p:sp>
      <p:pic>
        <p:nvPicPr>
          <p:cNvPr id="3" name="object 3"/>
          <p:cNvPicPr/>
          <p:nvPr/>
        </p:nvPicPr>
        <p:blipFill>
          <a:blip r:embed="rId2" cstate="print"/>
          <a:stretch>
            <a:fillRect/>
          </a:stretch>
        </p:blipFill>
        <p:spPr>
          <a:xfrm>
            <a:off x="6400800" y="286511"/>
            <a:ext cx="2467355" cy="1847088"/>
          </a:xfrm>
          <a:prstGeom prst="rect">
            <a:avLst/>
          </a:prstGeom>
        </p:spPr>
      </p:pic>
      <p:pic>
        <p:nvPicPr>
          <p:cNvPr id="4" name="object 4"/>
          <p:cNvPicPr/>
          <p:nvPr/>
        </p:nvPicPr>
        <p:blipFill>
          <a:blip r:embed="rId3" cstate="print"/>
          <a:stretch>
            <a:fillRect/>
          </a:stretch>
        </p:blipFill>
        <p:spPr>
          <a:xfrm>
            <a:off x="457200" y="4696967"/>
            <a:ext cx="2581656" cy="1848612"/>
          </a:xfrm>
          <a:prstGeom prst="rect">
            <a:avLst/>
          </a:prstGeom>
        </p:spPr>
      </p:pic>
      <p:pic>
        <p:nvPicPr>
          <p:cNvPr id="5" name="object 5"/>
          <p:cNvPicPr/>
          <p:nvPr/>
        </p:nvPicPr>
        <p:blipFill>
          <a:blip r:embed="rId4" cstate="print"/>
          <a:stretch>
            <a:fillRect/>
          </a:stretch>
        </p:blipFill>
        <p:spPr>
          <a:xfrm>
            <a:off x="6400800" y="2543555"/>
            <a:ext cx="2467355" cy="1848612"/>
          </a:xfrm>
          <a:prstGeom prst="rect">
            <a:avLst/>
          </a:prstGeom>
        </p:spPr>
      </p:pic>
      <p:pic>
        <p:nvPicPr>
          <p:cNvPr id="6" name="object 6"/>
          <p:cNvPicPr/>
          <p:nvPr/>
        </p:nvPicPr>
        <p:blipFill>
          <a:blip r:embed="rId5" cstate="print"/>
          <a:stretch>
            <a:fillRect/>
          </a:stretch>
        </p:blipFill>
        <p:spPr>
          <a:xfrm>
            <a:off x="3429000" y="4690871"/>
            <a:ext cx="2467355" cy="1847088"/>
          </a:xfrm>
          <a:prstGeom prst="rect">
            <a:avLst/>
          </a:prstGeom>
        </p:spPr>
      </p:pic>
      <p:pic>
        <p:nvPicPr>
          <p:cNvPr id="7" name="object 7"/>
          <p:cNvPicPr/>
          <p:nvPr/>
        </p:nvPicPr>
        <p:blipFill>
          <a:blip r:embed="rId6" cstate="print"/>
          <a:stretch>
            <a:fillRect/>
          </a:stretch>
        </p:blipFill>
        <p:spPr>
          <a:xfrm>
            <a:off x="6400800" y="4690871"/>
            <a:ext cx="2467355" cy="1847088"/>
          </a:xfrm>
          <a:prstGeom prst="rect">
            <a:avLst/>
          </a:prstGeom>
        </p:spPr>
      </p:pic>
      <p:sp>
        <p:nvSpPr>
          <p:cNvPr id="8" name="object 8"/>
          <p:cNvSpPr txBox="1"/>
          <p:nvPr/>
        </p:nvSpPr>
        <p:spPr>
          <a:xfrm>
            <a:off x="383540" y="1330578"/>
            <a:ext cx="5548630" cy="2952750"/>
          </a:xfrm>
          <a:prstGeom prst="rect">
            <a:avLst/>
          </a:prstGeom>
        </p:spPr>
        <p:txBody>
          <a:bodyPr vert="horz" wrap="square" lIns="0" tIns="13335" rIns="0" bIns="0" rtlCol="0">
            <a:spAutoFit/>
          </a:bodyPr>
          <a:lstStyle/>
          <a:p>
            <a:pPr marL="469900" indent="-457200">
              <a:lnSpc>
                <a:spcPct val="100000"/>
              </a:lnSpc>
              <a:spcBef>
                <a:spcPts val="105"/>
              </a:spcBef>
              <a:buFont typeface="Arial"/>
              <a:buChar char="•"/>
              <a:tabLst>
                <a:tab pos="469265" algn="l"/>
                <a:tab pos="469900" algn="l"/>
              </a:tabLst>
            </a:pPr>
            <a:r>
              <a:rPr sz="3200" spc="-5" dirty="0">
                <a:latin typeface="Calibri"/>
                <a:cs typeface="Calibri"/>
              </a:rPr>
              <a:t>All </a:t>
            </a:r>
            <a:r>
              <a:rPr sz="3200" dirty="0">
                <a:latin typeface="Calibri"/>
                <a:cs typeface="Calibri"/>
              </a:rPr>
              <a:t>living </a:t>
            </a:r>
            <a:r>
              <a:rPr sz="3200" spc="-10" dirty="0">
                <a:latin typeface="Calibri"/>
                <a:cs typeface="Calibri"/>
              </a:rPr>
              <a:t>organisms reproduce.</a:t>
            </a:r>
            <a:endParaRPr sz="3200">
              <a:latin typeface="Calibri"/>
              <a:cs typeface="Calibri"/>
            </a:endParaRPr>
          </a:p>
          <a:p>
            <a:pPr marL="469900" marR="328930" indent="-457200">
              <a:lnSpc>
                <a:spcPct val="100000"/>
              </a:lnSpc>
              <a:buFont typeface="Arial"/>
              <a:buChar char="•"/>
              <a:tabLst>
                <a:tab pos="560705" algn="l"/>
                <a:tab pos="561340" algn="l"/>
              </a:tabLst>
            </a:pPr>
            <a:r>
              <a:rPr dirty="0"/>
              <a:t>	</a:t>
            </a:r>
            <a:r>
              <a:rPr sz="3200" dirty="0">
                <a:latin typeface="Calibri"/>
                <a:cs typeface="Calibri"/>
              </a:rPr>
              <a:t>It </a:t>
            </a:r>
            <a:r>
              <a:rPr sz="3200" spc="-5" dirty="0">
                <a:latin typeface="Calibri"/>
                <a:cs typeface="Calibri"/>
              </a:rPr>
              <a:t>results </a:t>
            </a:r>
            <a:r>
              <a:rPr sz="3200" dirty="0">
                <a:latin typeface="Calibri"/>
                <a:cs typeface="Calibri"/>
              </a:rPr>
              <a:t>in the </a:t>
            </a:r>
            <a:r>
              <a:rPr sz="3200" spc="-15" dirty="0">
                <a:latin typeface="Calibri"/>
                <a:cs typeface="Calibri"/>
              </a:rPr>
              <a:t>formation </a:t>
            </a:r>
            <a:r>
              <a:rPr sz="3200" spc="-5" dirty="0">
                <a:latin typeface="Calibri"/>
                <a:cs typeface="Calibri"/>
              </a:rPr>
              <a:t>of  </a:t>
            </a:r>
            <a:r>
              <a:rPr sz="3200" spc="-15" dirty="0">
                <a:latin typeface="Calibri"/>
                <a:cs typeface="Calibri"/>
              </a:rPr>
              <a:t>offspring </a:t>
            </a:r>
            <a:r>
              <a:rPr sz="3200" spc="-5" dirty="0">
                <a:latin typeface="Calibri"/>
                <a:cs typeface="Calibri"/>
              </a:rPr>
              <a:t>of </a:t>
            </a:r>
            <a:r>
              <a:rPr sz="3200" dirty="0">
                <a:latin typeface="Calibri"/>
                <a:cs typeface="Calibri"/>
              </a:rPr>
              <a:t>the </a:t>
            </a:r>
            <a:r>
              <a:rPr sz="3200" spc="-5" dirty="0">
                <a:latin typeface="Calibri"/>
                <a:cs typeface="Calibri"/>
              </a:rPr>
              <a:t>same</a:t>
            </a:r>
            <a:r>
              <a:rPr sz="3200" spc="20" dirty="0">
                <a:latin typeface="Calibri"/>
                <a:cs typeface="Calibri"/>
              </a:rPr>
              <a:t> </a:t>
            </a:r>
            <a:r>
              <a:rPr sz="3200" dirty="0">
                <a:latin typeface="Calibri"/>
                <a:cs typeface="Calibri"/>
              </a:rPr>
              <a:t>kind.</a:t>
            </a:r>
            <a:endParaRPr sz="3200">
              <a:latin typeface="Calibri"/>
              <a:cs typeface="Calibri"/>
            </a:endParaRPr>
          </a:p>
          <a:p>
            <a:pPr marL="469900" marR="236854" indent="-457200" algn="just">
              <a:lnSpc>
                <a:spcPct val="100000"/>
              </a:lnSpc>
              <a:buFont typeface="Arial"/>
              <a:buChar char="•"/>
              <a:tabLst>
                <a:tab pos="561340" algn="l"/>
              </a:tabLst>
            </a:pPr>
            <a:r>
              <a:rPr dirty="0"/>
              <a:t>	</a:t>
            </a:r>
            <a:r>
              <a:rPr sz="3200" spc="-5" dirty="0">
                <a:latin typeface="Calibri"/>
                <a:cs typeface="Calibri"/>
              </a:rPr>
              <a:t>The resulting </a:t>
            </a:r>
            <a:r>
              <a:rPr sz="3200" spc="-15" dirty="0">
                <a:latin typeface="Calibri"/>
                <a:cs typeface="Calibri"/>
              </a:rPr>
              <a:t>offspring </a:t>
            </a:r>
            <a:r>
              <a:rPr sz="3200" spc="-10" dirty="0">
                <a:latin typeface="Calibri"/>
                <a:cs typeface="Calibri"/>
              </a:rPr>
              <a:t>most  often </a:t>
            </a:r>
            <a:r>
              <a:rPr sz="3200" dirty="0">
                <a:latin typeface="Calibri"/>
                <a:cs typeface="Calibri"/>
              </a:rPr>
              <a:t>do not </a:t>
            </a:r>
            <a:r>
              <a:rPr sz="3200" spc="-10" dirty="0">
                <a:latin typeface="Calibri"/>
                <a:cs typeface="Calibri"/>
              </a:rPr>
              <a:t>totally </a:t>
            </a:r>
            <a:r>
              <a:rPr sz="3200" spc="-5" dirty="0">
                <a:latin typeface="Calibri"/>
                <a:cs typeface="Calibri"/>
              </a:rPr>
              <a:t>resemble  </a:t>
            </a:r>
            <a:r>
              <a:rPr sz="3200" dirty="0">
                <a:latin typeface="Calibri"/>
                <a:cs typeface="Calibri"/>
              </a:rPr>
              <a:t>the</a:t>
            </a:r>
            <a:r>
              <a:rPr sz="3200" spc="-5" dirty="0">
                <a:latin typeface="Calibri"/>
                <a:cs typeface="Calibri"/>
              </a:rPr>
              <a:t> </a:t>
            </a:r>
            <a:r>
              <a:rPr sz="3200" spc="-10" dirty="0">
                <a:latin typeface="Calibri"/>
                <a:cs typeface="Calibri"/>
              </a:rPr>
              <a:t>parent.</a:t>
            </a:r>
            <a:endParaRPr sz="3200">
              <a:latin typeface="Calibri"/>
              <a:cs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320040"/>
            <a:ext cx="8686800" cy="1767150"/>
          </a:xfrm>
          <a:prstGeom prst="rect">
            <a:avLst/>
          </a:prstGeom>
        </p:spPr>
        <p:txBody>
          <a:bodyPr vert="horz" wrap="square" lIns="0" tIns="12700" rIns="0" bIns="0" rtlCol="0">
            <a:spAutoFit/>
          </a:bodyPr>
          <a:lstStyle/>
          <a:p>
            <a:pPr marL="12700" marR="5080">
              <a:lnSpc>
                <a:spcPct val="100000"/>
              </a:lnSpc>
              <a:spcBef>
                <a:spcPts val="100"/>
              </a:spcBef>
            </a:pPr>
            <a:r>
              <a:rPr i="1" spc="-10" dirty="0"/>
              <a:t>Seven </a:t>
            </a:r>
            <a:r>
              <a:rPr i="1" dirty="0"/>
              <a:t>pair </a:t>
            </a:r>
            <a:r>
              <a:rPr i="1" spc="-5" dirty="0"/>
              <a:t>of </a:t>
            </a:r>
            <a:r>
              <a:rPr i="1" spc="-15" dirty="0"/>
              <a:t>contrasting </a:t>
            </a:r>
            <a:r>
              <a:rPr i="1" spc="-10" dirty="0"/>
              <a:t>characters  </a:t>
            </a:r>
            <a:r>
              <a:rPr spc="-10" dirty="0"/>
              <a:t>selected </a:t>
            </a:r>
            <a:r>
              <a:rPr spc="-15" dirty="0"/>
              <a:t>by </a:t>
            </a:r>
            <a:r>
              <a:rPr spc="-5" dirty="0"/>
              <a:t>mendel </a:t>
            </a:r>
            <a:r>
              <a:rPr spc="-10" dirty="0"/>
              <a:t>for </a:t>
            </a:r>
            <a:r>
              <a:rPr spc="-5" dirty="0"/>
              <a:t>his</a:t>
            </a:r>
            <a:r>
              <a:rPr spc="-15" dirty="0"/>
              <a:t> </a:t>
            </a:r>
            <a:r>
              <a:rPr spc="-20" dirty="0"/>
              <a:t>experiment.</a:t>
            </a:r>
          </a:p>
        </p:txBody>
      </p:sp>
      <p:pic>
        <p:nvPicPr>
          <p:cNvPr id="3" name="object 3"/>
          <p:cNvPicPr/>
          <p:nvPr/>
        </p:nvPicPr>
        <p:blipFill>
          <a:blip r:embed="rId2" cstate="print"/>
          <a:stretch>
            <a:fillRect/>
          </a:stretch>
        </p:blipFill>
        <p:spPr>
          <a:xfrm>
            <a:off x="228600" y="1600200"/>
            <a:ext cx="8686800" cy="50292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24357"/>
            <a:ext cx="8458199" cy="689932"/>
          </a:xfrm>
          <a:prstGeom prst="rect">
            <a:avLst/>
          </a:prstGeom>
        </p:spPr>
        <p:txBody>
          <a:bodyPr vert="horz" wrap="square" lIns="0" tIns="12700" rIns="0" bIns="0" rtlCol="0">
            <a:spAutoFit/>
          </a:bodyPr>
          <a:lstStyle/>
          <a:p>
            <a:pPr marL="12700" algn="ctr">
              <a:lnSpc>
                <a:spcPct val="100000"/>
              </a:lnSpc>
              <a:spcBef>
                <a:spcPts val="100"/>
              </a:spcBef>
            </a:pPr>
            <a:r>
              <a:rPr sz="4400" i="1" spc="-5" dirty="0"/>
              <a:t>Mendelian </a:t>
            </a:r>
            <a:r>
              <a:rPr sz="4400" i="1" dirty="0"/>
              <a:t>laws </a:t>
            </a:r>
            <a:r>
              <a:rPr sz="4400" i="1" spc="-5" dirty="0"/>
              <a:t>of</a:t>
            </a:r>
            <a:r>
              <a:rPr sz="4400" i="1" spc="-35" dirty="0"/>
              <a:t> </a:t>
            </a:r>
            <a:r>
              <a:rPr sz="4400" i="1" spc="-30" dirty="0"/>
              <a:t>heredity.</a:t>
            </a:r>
            <a:endParaRPr sz="4400"/>
          </a:p>
        </p:txBody>
      </p:sp>
      <p:sp>
        <p:nvSpPr>
          <p:cNvPr id="3" name="object 3"/>
          <p:cNvSpPr txBox="1"/>
          <p:nvPr/>
        </p:nvSpPr>
        <p:spPr>
          <a:xfrm>
            <a:off x="535940" y="1069594"/>
            <a:ext cx="8010525" cy="5330190"/>
          </a:xfrm>
          <a:prstGeom prst="rect">
            <a:avLst/>
          </a:prstGeom>
        </p:spPr>
        <p:txBody>
          <a:bodyPr vert="horz" wrap="square" lIns="0" tIns="100965" rIns="0" bIns="0" rtlCol="0">
            <a:spAutoFit/>
          </a:bodyPr>
          <a:lstStyle/>
          <a:p>
            <a:pPr marL="355600" marR="136525" indent="-342900" algn="just">
              <a:lnSpc>
                <a:spcPts val="2880"/>
              </a:lnSpc>
              <a:spcBef>
                <a:spcPts val="795"/>
              </a:spcBef>
              <a:buFont typeface="Arial"/>
              <a:buChar char="•"/>
              <a:tabLst>
                <a:tab pos="355600" algn="l"/>
              </a:tabLst>
            </a:pPr>
            <a:r>
              <a:rPr sz="3000" spc="-10" dirty="0">
                <a:latin typeface="Calibri"/>
                <a:cs typeface="Calibri"/>
              </a:rPr>
              <a:t>Law </a:t>
            </a:r>
            <a:r>
              <a:rPr sz="3000" spc="-5" dirty="0">
                <a:latin typeface="Calibri"/>
                <a:cs typeface="Calibri"/>
              </a:rPr>
              <a:t>of </a:t>
            </a:r>
            <a:r>
              <a:rPr sz="3000" spc="-15" dirty="0">
                <a:latin typeface="Calibri"/>
                <a:cs typeface="Calibri"/>
              </a:rPr>
              <a:t>paired </a:t>
            </a:r>
            <a:r>
              <a:rPr sz="3000" spc="-20" dirty="0">
                <a:latin typeface="Calibri"/>
                <a:cs typeface="Calibri"/>
              </a:rPr>
              <a:t>factors: </a:t>
            </a:r>
            <a:r>
              <a:rPr sz="3000" spc="-25" dirty="0">
                <a:latin typeface="Calibri"/>
                <a:cs typeface="Calibri"/>
              </a:rPr>
              <a:t>Factors </a:t>
            </a:r>
            <a:r>
              <a:rPr sz="3000" spc="-15" dirty="0">
                <a:latin typeface="Calibri"/>
                <a:cs typeface="Calibri"/>
              </a:rPr>
              <a:t>are </a:t>
            </a:r>
            <a:r>
              <a:rPr sz="3000" spc="-5" dirty="0">
                <a:latin typeface="Calibri"/>
                <a:cs typeface="Calibri"/>
              </a:rPr>
              <a:t>responsible </a:t>
            </a:r>
            <a:r>
              <a:rPr sz="3000" spc="-25" dirty="0">
                <a:latin typeface="Calibri"/>
                <a:cs typeface="Calibri"/>
              </a:rPr>
              <a:t>for  </a:t>
            </a:r>
            <a:r>
              <a:rPr sz="3000" spc="-5" dirty="0">
                <a:latin typeface="Calibri"/>
                <a:cs typeface="Calibri"/>
              </a:rPr>
              <a:t>transmission </a:t>
            </a:r>
            <a:r>
              <a:rPr sz="3000" dirty="0">
                <a:latin typeface="Calibri"/>
                <a:cs typeface="Calibri"/>
              </a:rPr>
              <a:t>of </a:t>
            </a:r>
            <a:r>
              <a:rPr sz="3000" spc="-15" dirty="0">
                <a:latin typeface="Calibri"/>
                <a:cs typeface="Calibri"/>
              </a:rPr>
              <a:t>characters. </a:t>
            </a:r>
            <a:r>
              <a:rPr sz="3000" spc="-5" dirty="0">
                <a:latin typeface="Calibri"/>
                <a:cs typeface="Calibri"/>
              </a:rPr>
              <a:t>These </a:t>
            </a:r>
            <a:r>
              <a:rPr sz="3000" spc="-15" dirty="0">
                <a:latin typeface="Calibri"/>
                <a:cs typeface="Calibri"/>
              </a:rPr>
              <a:t>are present </a:t>
            </a:r>
            <a:r>
              <a:rPr sz="3000" spc="-5" dirty="0">
                <a:latin typeface="Calibri"/>
                <a:cs typeface="Calibri"/>
              </a:rPr>
              <a:t>in  </a:t>
            </a:r>
            <a:r>
              <a:rPr sz="3000" spc="-15" dirty="0">
                <a:latin typeface="Calibri"/>
                <a:cs typeface="Calibri"/>
              </a:rPr>
              <a:t>pairs.</a:t>
            </a:r>
            <a:endParaRPr sz="3000">
              <a:latin typeface="Calibri"/>
              <a:cs typeface="Calibri"/>
            </a:endParaRPr>
          </a:p>
          <a:p>
            <a:pPr algn="just">
              <a:lnSpc>
                <a:spcPct val="100000"/>
              </a:lnSpc>
              <a:spcBef>
                <a:spcPts val="10"/>
              </a:spcBef>
              <a:buFont typeface="Arial"/>
              <a:buChar char="•"/>
            </a:pPr>
            <a:endParaRPr sz="3550">
              <a:latin typeface="Calibri"/>
              <a:cs typeface="Calibri"/>
            </a:endParaRPr>
          </a:p>
          <a:p>
            <a:pPr marL="355600" marR="5080" indent="-342900" algn="just">
              <a:lnSpc>
                <a:spcPct val="80000"/>
              </a:lnSpc>
              <a:spcBef>
                <a:spcPts val="5"/>
              </a:spcBef>
              <a:buFont typeface="Arial"/>
              <a:buChar char="•"/>
              <a:tabLst>
                <a:tab pos="355600" algn="l"/>
              </a:tabLst>
            </a:pPr>
            <a:r>
              <a:rPr sz="3000" spc="-10" dirty="0">
                <a:latin typeface="Calibri"/>
                <a:cs typeface="Calibri"/>
              </a:rPr>
              <a:t>Law </a:t>
            </a:r>
            <a:r>
              <a:rPr sz="3000" spc="-5" dirty="0">
                <a:latin typeface="Calibri"/>
                <a:cs typeface="Calibri"/>
              </a:rPr>
              <a:t>of dominance: </a:t>
            </a:r>
            <a:r>
              <a:rPr sz="3000" dirty="0">
                <a:latin typeface="Calibri"/>
                <a:cs typeface="Calibri"/>
              </a:rPr>
              <a:t>In </a:t>
            </a:r>
            <a:r>
              <a:rPr sz="3000" spc="-15" dirty="0">
                <a:latin typeface="Calibri"/>
                <a:cs typeface="Calibri"/>
              </a:rPr>
              <a:t>hybrid </a:t>
            </a:r>
            <a:r>
              <a:rPr sz="3000" spc="-5" dirty="0">
                <a:latin typeface="Calibri"/>
                <a:cs typeface="Calibri"/>
              </a:rPr>
              <a:t>dominant </a:t>
            </a:r>
            <a:r>
              <a:rPr sz="3000" spc="-10" dirty="0">
                <a:latin typeface="Calibri"/>
                <a:cs typeface="Calibri"/>
              </a:rPr>
              <a:t>character  suppresses </a:t>
            </a:r>
            <a:r>
              <a:rPr sz="3000" dirty="0">
                <a:latin typeface="Calibri"/>
                <a:cs typeface="Calibri"/>
              </a:rPr>
              <a:t>the </a:t>
            </a:r>
            <a:r>
              <a:rPr sz="3000" spc="-10" dirty="0">
                <a:latin typeface="Calibri"/>
                <a:cs typeface="Calibri"/>
              </a:rPr>
              <a:t>expression </a:t>
            </a:r>
            <a:r>
              <a:rPr sz="3000" spc="-5" dirty="0">
                <a:latin typeface="Calibri"/>
                <a:cs typeface="Calibri"/>
              </a:rPr>
              <a:t>of </a:t>
            </a:r>
            <a:r>
              <a:rPr sz="3000" spc="-10" dirty="0">
                <a:latin typeface="Calibri"/>
                <a:cs typeface="Calibri"/>
              </a:rPr>
              <a:t>recessive </a:t>
            </a:r>
            <a:r>
              <a:rPr sz="3000" spc="-40" dirty="0">
                <a:latin typeface="Calibri"/>
                <a:cs typeface="Calibri"/>
              </a:rPr>
              <a:t>character.</a:t>
            </a:r>
            <a:endParaRPr sz="3000">
              <a:latin typeface="Calibri"/>
              <a:cs typeface="Calibri"/>
            </a:endParaRPr>
          </a:p>
          <a:p>
            <a:pPr algn="just">
              <a:lnSpc>
                <a:spcPct val="100000"/>
              </a:lnSpc>
              <a:spcBef>
                <a:spcPts val="25"/>
              </a:spcBef>
              <a:buFont typeface="Arial"/>
              <a:buChar char="•"/>
            </a:pPr>
            <a:endParaRPr sz="3500">
              <a:latin typeface="Calibri"/>
              <a:cs typeface="Calibri"/>
            </a:endParaRPr>
          </a:p>
          <a:p>
            <a:pPr marL="355600" marR="117475" indent="-342900" algn="just">
              <a:lnSpc>
                <a:spcPts val="2880"/>
              </a:lnSpc>
              <a:buFont typeface="Arial"/>
              <a:buChar char="•"/>
              <a:tabLst>
                <a:tab pos="354965" algn="l"/>
                <a:tab pos="355600" algn="l"/>
              </a:tabLst>
            </a:pPr>
            <a:r>
              <a:rPr sz="3000" spc="-25" dirty="0">
                <a:latin typeface="Calibri"/>
                <a:cs typeface="Calibri"/>
              </a:rPr>
              <a:t>Mendel’s </a:t>
            </a:r>
            <a:r>
              <a:rPr sz="3000" spc="-10" dirty="0">
                <a:latin typeface="Calibri"/>
                <a:cs typeface="Calibri"/>
              </a:rPr>
              <a:t>1st law </a:t>
            </a:r>
            <a:r>
              <a:rPr sz="3000" spc="-5" dirty="0">
                <a:latin typeface="Calibri"/>
                <a:cs typeface="Calibri"/>
              </a:rPr>
              <a:t>or </a:t>
            </a:r>
            <a:r>
              <a:rPr sz="3000" spc="-10" dirty="0">
                <a:latin typeface="Calibri"/>
                <a:cs typeface="Calibri"/>
              </a:rPr>
              <a:t>Law </a:t>
            </a:r>
            <a:r>
              <a:rPr sz="3000" spc="-5" dirty="0">
                <a:latin typeface="Calibri"/>
                <a:cs typeface="Calibri"/>
              </a:rPr>
              <a:t>of </a:t>
            </a:r>
            <a:r>
              <a:rPr sz="3000" spc="-10" dirty="0">
                <a:latin typeface="Calibri"/>
                <a:cs typeface="Calibri"/>
              </a:rPr>
              <a:t>segregation </a:t>
            </a:r>
            <a:r>
              <a:rPr sz="3000" spc="-5" dirty="0">
                <a:latin typeface="Calibri"/>
                <a:cs typeface="Calibri"/>
              </a:rPr>
              <a:t>or </a:t>
            </a:r>
            <a:r>
              <a:rPr sz="3000" spc="-10" dirty="0">
                <a:latin typeface="Calibri"/>
                <a:cs typeface="Calibri"/>
              </a:rPr>
              <a:t>Law </a:t>
            </a:r>
            <a:r>
              <a:rPr sz="3000" spc="-5" dirty="0">
                <a:latin typeface="Calibri"/>
                <a:cs typeface="Calibri"/>
              </a:rPr>
              <a:t>of  purity of</a:t>
            </a:r>
            <a:r>
              <a:rPr sz="3000" spc="-10" dirty="0">
                <a:latin typeface="Calibri"/>
                <a:cs typeface="Calibri"/>
              </a:rPr>
              <a:t> </a:t>
            </a:r>
            <a:r>
              <a:rPr sz="3000" spc="-15" dirty="0">
                <a:latin typeface="Calibri"/>
                <a:cs typeface="Calibri"/>
              </a:rPr>
              <a:t>gametes:</a:t>
            </a:r>
            <a:endParaRPr sz="3000">
              <a:latin typeface="Calibri"/>
              <a:cs typeface="Calibri"/>
            </a:endParaRPr>
          </a:p>
          <a:p>
            <a:pPr marL="469900" marR="661670" indent="85090" algn="just">
              <a:lnSpc>
                <a:spcPct val="80000"/>
              </a:lnSpc>
              <a:spcBef>
                <a:spcPts val="745"/>
              </a:spcBef>
            </a:pPr>
            <a:r>
              <a:rPr sz="3000" dirty="0">
                <a:latin typeface="Calibri"/>
                <a:cs typeface="Calibri"/>
              </a:rPr>
              <a:t>It </a:t>
            </a:r>
            <a:r>
              <a:rPr sz="3000" spc="-25" dirty="0">
                <a:latin typeface="Calibri"/>
                <a:cs typeface="Calibri"/>
              </a:rPr>
              <a:t>states </a:t>
            </a:r>
            <a:r>
              <a:rPr sz="3000" spc="-5" dirty="0">
                <a:latin typeface="Calibri"/>
                <a:cs typeface="Calibri"/>
              </a:rPr>
              <a:t>that, ‘when </a:t>
            </a:r>
            <a:r>
              <a:rPr sz="3000" dirty="0">
                <a:latin typeface="Calibri"/>
                <a:cs typeface="Calibri"/>
              </a:rPr>
              <a:t>a </a:t>
            </a:r>
            <a:r>
              <a:rPr sz="3000" spc="-10" dirty="0">
                <a:latin typeface="Calibri"/>
                <a:cs typeface="Calibri"/>
              </a:rPr>
              <a:t>pair </a:t>
            </a:r>
            <a:r>
              <a:rPr sz="3000" spc="-5" dirty="0">
                <a:latin typeface="Calibri"/>
                <a:cs typeface="Calibri"/>
              </a:rPr>
              <a:t>of </a:t>
            </a:r>
            <a:r>
              <a:rPr sz="3000" spc="-25" dirty="0">
                <a:latin typeface="Calibri"/>
                <a:cs typeface="Calibri"/>
              </a:rPr>
              <a:t>factors for </a:t>
            </a:r>
            <a:r>
              <a:rPr sz="3000" dirty="0">
                <a:latin typeface="Calibri"/>
                <a:cs typeface="Calibri"/>
              </a:rPr>
              <a:t>a  </a:t>
            </a:r>
            <a:r>
              <a:rPr sz="3000" spc="-10" dirty="0">
                <a:latin typeface="Calibri"/>
                <a:cs typeface="Calibri"/>
              </a:rPr>
              <a:t>character </a:t>
            </a:r>
            <a:r>
              <a:rPr sz="3000" spc="-15" dirty="0">
                <a:latin typeface="Calibri"/>
                <a:cs typeface="Calibri"/>
              </a:rPr>
              <a:t>brought </a:t>
            </a:r>
            <a:r>
              <a:rPr sz="3000" spc="-10" dirty="0">
                <a:latin typeface="Calibri"/>
                <a:cs typeface="Calibri"/>
              </a:rPr>
              <a:t>together </a:t>
            </a:r>
            <a:r>
              <a:rPr sz="3000" dirty="0">
                <a:latin typeface="Calibri"/>
                <a:cs typeface="Calibri"/>
              </a:rPr>
              <a:t>in a </a:t>
            </a:r>
            <a:r>
              <a:rPr sz="3000" spc="-15" dirty="0">
                <a:latin typeface="Calibri"/>
                <a:cs typeface="Calibri"/>
              </a:rPr>
              <a:t>hybrid, </a:t>
            </a:r>
            <a:r>
              <a:rPr sz="3000" spc="-10" dirty="0">
                <a:latin typeface="Calibri"/>
                <a:cs typeface="Calibri"/>
              </a:rPr>
              <a:t>they  </a:t>
            </a:r>
            <a:r>
              <a:rPr sz="3000" spc="-20" dirty="0">
                <a:latin typeface="Calibri"/>
                <a:cs typeface="Calibri"/>
              </a:rPr>
              <a:t>segregate </a:t>
            </a:r>
            <a:r>
              <a:rPr sz="3000" spc="-15" dirty="0">
                <a:latin typeface="Calibri"/>
                <a:cs typeface="Calibri"/>
              </a:rPr>
              <a:t>(separate) </a:t>
            </a:r>
            <a:r>
              <a:rPr sz="3000" spc="-10" dirty="0">
                <a:latin typeface="Calibri"/>
                <a:cs typeface="Calibri"/>
              </a:rPr>
              <a:t>during </a:t>
            </a:r>
            <a:r>
              <a:rPr sz="3000" dirty="0">
                <a:latin typeface="Calibri"/>
                <a:cs typeface="Calibri"/>
              </a:rPr>
              <a:t>the </a:t>
            </a:r>
            <a:r>
              <a:rPr sz="3000" spc="-15" dirty="0">
                <a:latin typeface="Calibri"/>
                <a:cs typeface="Calibri"/>
              </a:rPr>
              <a:t>formation </a:t>
            </a:r>
            <a:r>
              <a:rPr sz="3000" spc="-5" dirty="0">
                <a:latin typeface="Calibri"/>
                <a:cs typeface="Calibri"/>
              </a:rPr>
              <a:t>of  </a:t>
            </a:r>
            <a:r>
              <a:rPr sz="3000" spc="-15" dirty="0">
                <a:latin typeface="Calibri"/>
                <a:cs typeface="Calibri"/>
              </a:rPr>
              <a:t>gametes.</a:t>
            </a:r>
            <a:endParaRPr sz="300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Mendel's Laws of Inheritance: XMind mind map template | Biggerplate"/>
          <p:cNvPicPr>
            <a:picLocks noChangeAspect="1" noChangeArrowheads="1"/>
          </p:cNvPicPr>
          <p:nvPr/>
        </p:nvPicPr>
        <p:blipFill>
          <a:blip r:embed="rId2"/>
          <a:srcRect/>
          <a:stretch>
            <a:fillRect/>
          </a:stretch>
        </p:blipFill>
        <p:spPr bwMode="auto">
          <a:xfrm>
            <a:off x="76200" y="76200"/>
            <a:ext cx="8988426" cy="66294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t>Mendel’s laws</a:t>
            </a:r>
            <a:br>
              <a:rPr lang="en-US" b="0" dirty="0" smtClean="0"/>
            </a:br>
            <a:endParaRPr lang="en-US" dirty="0"/>
          </a:p>
        </p:txBody>
      </p:sp>
      <p:sp>
        <p:nvSpPr>
          <p:cNvPr id="3" name="Content Placeholder 2"/>
          <p:cNvSpPr>
            <a:spLocks noGrp="1"/>
          </p:cNvSpPr>
          <p:nvPr>
            <p:ph idx="1"/>
          </p:nvPr>
        </p:nvSpPr>
        <p:spPr>
          <a:xfrm>
            <a:off x="457200" y="1609416"/>
            <a:ext cx="8077200" cy="4846320"/>
          </a:xfrm>
        </p:spPr>
        <p:txBody>
          <a:bodyPr/>
          <a:lstStyle/>
          <a:p>
            <a:pPr algn="just">
              <a:buNone/>
            </a:pPr>
            <a:r>
              <a:rPr lang="en-US" dirty="0" smtClean="0"/>
              <a:t>  The </a:t>
            </a:r>
            <a:r>
              <a:rPr lang="en-US" dirty="0" smtClean="0"/>
              <a:t>two experiments lead to the formulation </a:t>
            </a:r>
            <a:r>
              <a:rPr lang="en-US" dirty="0" smtClean="0"/>
              <a:t>of Mendel’s </a:t>
            </a:r>
            <a:r>
              <a:rPr lang="en-US" dirty="0" smtClean="0"/>
              <a:t>laws known as laws of inheritance which are:</a:t>
            </a:r>
          </a:p>
          <a:p>
            <a:pPr algn="just"/>
            <a:r>
              <a:rPr lang="en-US" dirty="0" smtClean="0"/>
              <a:t>Law of Dominance</a:t>
            </a:r>
          </a:p>
          <a:p>
            <a:pPr algn="just"/>
            <a:r>
              <a:rPr lang="en-US" dirty="0" smtClean="0"/>
              <a:t>Law of Segregation</a:t>
            </a:r>
          </a:p>
          <a:p>
            <a:pPr algn="just"/>
            <a:r>
              <a:rPr lang="en-US" dirty="0" smtClean="0"/>
              <a:t>Law of Independent Assortment</a:t>
            </a:r>
          </a:p>
          <a:p>
            <a:pPr algn="just">
              <a:buNone/>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t>Law of Dominance</a:t>
            </a:r>
            <a:br>
              <a:rPr lang="en-US" b="0" dirty="0" smtClean="0"/>
            </a:br>
            <a:endParaRPr lang="en-US" dirty="0"/>
          </a:p>
        </p:txBody>
      </p:sp>
      <p:sp>
        <p:nvSpPr>
          <p:cNvPr id="3" name="Content Placeholder 2"/>
          <p:cNvSpPr>
            <a:spLocks noGrp="1"/>
          </p:cNvSpPr>
          <p:nvPr>
            <p:ph idx="1"/>
          </p:nvPr>
        </p:nvSpPr>
        <p:spPr/>
        <p:txBody>
          <a:bodyPr/>
          <a:lstStyle/>
          <a:p>
            <a:pPr algn="just"/>
            <a:r>
              <a:rPr lang="en-US" dirty="0" smtClean="0"/>
              <a:t>This is also called as Mendel’s first law of inheritance. According to the law of dominance, hybrid </a:t>
            </a:r>
            <a:r>
              <a:rPr lang="en-US" dirty="0" err="1" smtClean="0"/>
              <a:t>offsprings</a:t>
            </a:r>
            <a:r>
              <a:rPr lang="en-US" dirty="0" smtClean="0"/>
              <a:t> will only inherit the dominant trait in the phenotype. The alleles that are suppressed are called as the recessive traits while the alleles that determine the trait are known as the dormant traits.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Law of Segregation</a:t>
            </a:r>
            <a:endParaRPr lang="en-US" b="0" dirty="0"/>
          </a:p>
        </p:txBody>
      </p:sp>
      <p:sp>
        <p:nvSpPr>
          <p:cNvPr id="3" name="Content Placeholder 2"/>
          <p:cNvSpPr>
            <a:spLocks noGrp="1"/>
          </p:cNvSpPr>
          <p:nvPr>
            <p:ph idx="1"/>
          </p:nvPr>
        </p:nvSpPr>
        <p:spPr/>
        <p:txBody>
          <a:bodyPr/>
          <a:lstStyle/>
          <a:p>
            <a:pPr algn="just"/>
            <a:r>
              <a:rPr lang="en-US" dirty="0" smtClean="0"/>
              <a:t>The law of segregation states that during the production of gametes, two copies of each hereditary factor segregate so that offspring acquire one factor from each parent. In other words, allele (alternative form of the gene) pairs segregate during the formation of gamete and re-unite randomly during fertilization. This is also known as Mendel’s third law of inheritance.</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smtClean="0"/>
              <a:t>Law of Independent Assortment</a:t>
            </a:r>
            <a:br>
              <a:rPr lang="en-US" b="0" dirty="0" smtClean="0"/>
            </a:br>
            <a:endParaRPr lang="en-US" dirty="0"/>
          </a:p>
        </p:txBody>
      </p:sp>
      <p:sp>
        <p:nvSpPr>
          <p:cNvPr id="3" name="Content Placeholder 2"/>
          <p:cNvSpPr>
            <a:spLocks noGrp="1"/>
          </p:cNvSpPr>
          <p:nvPr>
            <p:ph idx="1"/>
          </p:nvPr>
        </p:nvSpPr>
        <p:spPr/>
        <p:txBody>
          <a:bodyPr/>
          <a:lstStyle/>
          <a:p>
            <a:pPr algn="just"/>
            <a:r>
              <a:rPr lang="en-US" dirty="0" smtClean="0"/>
              <a:t>Also known as Mendel’s second law of inheritance, the law of independent assortment states that a pair of trait segregates independently from another pair during gamete formation. As the individual </a:t>
            </a:r>
            <a:r>
              <a:rPr lang="en-US" b="1" dirty="0" smtClean="0"/>
              <a:t>heredity</a:t>
            </a:r>
            <a:r>
              <a:rPr lang="en-US" dirty="0" smtClean="0"/>
              <a:t> factors assort independently, different traits get equal opportunity to occur together.</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362457"/>
            <a:ext cx="8379460" cy="696595"/>
          </a:xfrm>
          <a:prstGeom prst="rect">
            <a:avLst/>
          </a:prstGeom>
        </p:spPr>
        <p:txBody>
          <a:bodyPr vert="horz" wrap="square" lIns="0" tIns="13335" rIns="0" bIns="0" rtlCol="0">
            <a:spAutoFit/>
          </a:bodyPr>
          <a:lstStyle/>
          <a:p>
            <a:pPr marL="12700" algn="ctr">
              <a:lnSpc>
                <a:spcPct val="100000"/>
              </a:lnSpc>
              <a:spcBef>
                <a:spcPts val="105"/>
              </a:spcBef>
            </a:pPr>
            <a:r>
              <a:rPr sz="4400" i="1" spc="-10" dirty="0"/>
              <a:t>Inheritance </a:t>
            </a:r>
            <a:r>
              <a:rPr sz="4400" i="1" spc="-5" dirty="0"/>
              <a:t>of one</a:t>
            </a:r>
            <a:r>
              <a:rPr sz="4400" i="1" spc="-50" dirty="0"/>
              <a:t> </a:t>
            </a:r>
            <a:r>
              <a:rPr sz="4400" i="1" dirty="0"/>
              <a:t>gene.</a:t>
            </a:r>
            <a:endParaRPr sz="4400"/>
          </a:p>
        </p:txBody>
      </p:sp>
      <p:sp>
        <p:nvSpPr>
          <p:cNvPr id="3" name="object 3"/>
          <p:cNvSpPr txBox="1"/>
          <p:nvPr/>
        </p:nvSpPr>
        <p:spPr>
          <a:xfrm>
            <a:off x="535940" y="1066800"/>
            <a:ext cx="8379460" cy="5021246"/>
          </a:xfrm>
          <a:prstGeom prst="rect">
            <a:avLst/>
          </a:prstGeom>
        </p:spPr>
        <p:txBody>
          <a:bodyPr vert="horz" wrap="square" lIns="0" tIns="12065" rIns="0" bIns="0" rtlCol="0">
            <a:spAutoFit/>
          </a:bodyPr>
          <a:lstStyle/>
          <a:p>
            <a:pPr marL="355600" marR="1112520" indent="-342900" algn="just">
              <a:lnSpc>
                <a:spcPct val="100000"/>
              </a:lnSpc>
              <a:spcBef>
                <a:spcPts val="95"/>
              </a:spcBef>
              <a:buFont typeface="Arial"/>
              <a:buChar char="•"/>
              <a:tabLst>
                <a:tab pos="354965" algn="l"/>
                <a:tab pos="355600" algn="l"/>
              </a:tabLst>
            </a:pPr>
            <a:r>
              <a:rPr sz="2800" i="1" spc="-10" dirty="0">
                <a:latin typeface="Calibri"/>
                <a:cs typeface="Calibri"/>
              </a:rPr>
              <a:t>Inheritance </a:t>
            </a:r>
            <a:r>
              <a:rPr sz="2800" i="1" spc="-5" dirty="0">
                <a:latin typeface="Calibri"/>
                <a:cs typeface="Calibri"/>
              </a:rPr>
              <a:t>of one gene </a:t>
            </a:r>
            <a:r>
              <a:rPr sz="2800" spc="-10" dirty="0">
                <a:latin typeface="Calibri"/>
                <a:cs typeface="Calibri"/>
              </a:rPr>
              <a:t>can </a:t>
            </a:r>
            <a:r>
              <a:rPr sz="2800" spc="-5" dirty="0">
                <a:latin typeface="Calibri"/>
                <a:cs typeface="Calibri"/>
              </a:rPr>
              <a:t>be </a:t>
            </a:r>
            <a:r>
              <a:rPr sz="2800" spc="-15" dirty="0">
                <a:latin typeface="Calibri"/>
                <a:cs typeface="Calibri"/>
              </a:rPr>
              <a:t>explained by  </a:t>
            </a:r>
            <a:r>
              <a:rPr sz="2800" spc="-10" dirty="0">
                <a:latin typeface="Calibri"/>
                <a:cs typeface="Calibri"/>
              </a:rPr>
              <a:t>monohybrid</a:t>
            </a:r>
            <a:r>
              <a:rPr sz="2800" spc="35" dirty="0">
                <a:latin typeface="Calibri"/>
                <a:cs typeface="Calibri"/>
              </a:rPr>
              <a:t> </a:t>
            </a:r>
            <a:r>
              <a:rPr sz="2800" spc="-15" dirty="0">
                <a:latin typeface="Calibri"/>
                <a:cs typeface="Calibri"/>
              </a:rPr>
              <a:t>cross.</a:t>
            </a:r>
            <a:endParaRPr sz="2800">
              <a:latin typeface="Calibri"/>
              <a:cs typeface="Calibri"/>
            </a:endParaRPr>
          </a:p>
          <a:p>
            <a:pPr marL="355600" marR="5080" indent="-342900" algn="just">
              <a:lnSpc>
                <a:spcPct val="100000"/>
              </a:lnSpc>
              <a:spcBef>
                <a:spcPts val="675"/>
              </a:spcBef>
              <a:buFont typeface="Arial"/>
              <a:buChar char="•"/>
              <a:tabLst>
                <a:tab pos="354965" algn="l"/>
                <a:tab pos="355600" algn="l"/>
              </a:tabLst>
            </a:pPr>
            <a:r>
              <a:rPr sz="2800" spc="-5" dirty="0">
                <a:latin typeface="Calibri"/>
                <a:cs typeface="Calibri"/>
              </a:rPr>
              <a:t>The </a:t>
            </a:r>
            <a:r>
              <a:rPr sz="2800" spc="-15" dirty="0">
                <a:latin typeface="Calibri"/>
                <a:cs typeface="Calibri"/>
              </a:rPr>
              <a:t>cross </a:t>
            </a:r>
            <a:r>
              <a:rPr sz="2800" spc="-10" dirty="0">
                <a:latin typeface="Calibri"/>
                <a:cs typeface="Calibri"/>
              </a:rPr>
              <a:t>between two </a:t>
            </a:r>
            <a:r>
              <a:rPr sz="2800" spc="-15" dirty="0">
                <a:latin typeface="Calibri"/>
                <a:cs typeface="Calibri"/>
              </a:rPr>
              <a:t>parents </a:t>
            </a:r>
            <a:r>
              <a:rPr sz="2800" spc="-20" dirty="0">
                <a:latin typeface="Calibri"/>
                <a:cs typeface="Calibri"/>
              </a:rPr>
              <a:t>differing </a:t>
            </a:r>
            <a:r>
              <a:rPr sz="2800" spc="-5" dirty="0">
                <a:latin typeface="Calibri"/>
                <a:cs typeface="Calibri"/>
              </a:rPr>
              <a:t>in </a:t>
            </a:r>
            <a:r>
              <a:rPr sz="2800" spc="-10" dirty="0">
                <a:latin typeface="Calibri"/>
                <a:cs typeface="Calibri"/>
              </a:rPr>
              <a:t>one pair  </a:t>
            </a:r>
            <a:r>
              <a:rPr sz="2800" spc="-5" dirty="0">
                <a:latin typeface="Calibri"/>
                <a:cs typeface="Calibri"/>
              </a:rPr>
              <a:t>of </a:t>
            </a:r>
            <a:r>
              <a:rPr sz="2800" spc="-15" dirty="0">
                <a:latin typeface="Calibri"/>
                <a:cs typeface="Calibri"/>
              </a:rPr>
              <a:t>contrasting character </a:t>
            </a:r>
            <a:r>
              <a:rPr sz="2800" spc="-5" dirty="0">
                <a:latin typeface="Calibri"/>
                <a:cs typeface="Calibri"/>
              </a:rPr>
              <a:t>is called </a:t>
            </a:r>
            <a:r>
              <a:rPr sz="2800" spc="-10" dirty="0">
                <a:latin typeface="Calibri"/>
                <a:cs typeface="Calibri"/>
              </a:rPr>
              <a:t>monohybrid</a:t>
            </a:r>
            <a:r>
              <a:rPr sz="2800" spc="120" dirty="0">
                <a:latin typeface="Calibri"/>
                <a:cs typeface="Calibri"/>
              </a:rPr>
              <a:t> </a:t>
            </a:r>
            <a:r>
              <a:rPr sz="2800" spc="-15">
                <a:latin typeface="Calibri"/>
                <a:cs typeface="Calibri"/>
              </a:rPr>
              <a:t>cross</a:t>
            </a:r>
            <a:r>
              <a:rPr sz="2800" spc="-15" smtClean="0">
                <a:latin typeface="Calibri"/>
                <a:cs typeface="Calibri"/>
              </a:rPr>
              <a:t>.</a:t>
            </a:r>
            <a:endParaRPr lang="en-US" sz="2800" spc="-15" dirty="0" smtClean="0">
              <a:latin typeface="Calibri"/>
              <a:cs typeface="Calibri"/>
            </a:endParaRPr>
          </a:p>
          <a:p>
            <a:pPr marL="355600" marR="5080" indent="-342900" algn="just">
              <a:lnSpc>
                <a:spcPct val="100000"/>
              </a:lnSpc>
              <a:spcBef>
                <a:spcPts val="675"/>
              </a:spcBef>
              <a:buFont typeface="Arial"/>
              <a:buChar char="•"/>
              <a:tabLst>
                <a:tab pos="354965" algn="l"/>
                <a:tab pos="355600" algn="l"/>
              </a:tabLst>
            </a:pPr>
            <a:r>
              <a:rPr lang="en-US" sz="2800" dirty="0" smtClean="0"/>
              <a:t>In this experiment, Mendel took two pea plants of opposite traits (one short and one tall) and crossed them. </a:t>
            </a:r>
            <a:endParaRPr lang="en-US" sz="2800" dirty="0" smtClean="0"/>
          </a:p>
          <a:p>
            <a:pPr marL="355600" marR="5080" indent="-342900" algn="just">
              <a:lnSpc>
                <a:spcPct val="100000"/>
              </a:lnSpc>
              <a:spcBef>
                <a:spcPts val="675"/>
              </a:spcBef>
              <a:buFont typeface="Arial"/>
              <a:buChar char="•"/>
              <a:tabLst>
                <a:tab pos="354965" algn="l"/>
                <a:tab pos="355600" algn="l"/>
              </a:tabLst>
            </a:pPr>
            <a:r>
              <a:rPr lang="en-US" sz="2800" dirty="0" smtClean="0"/>
              <a:t>He </a:t>
            </a:r>
            <a:r>
              <a:rPr lang="en-US" sz="2800" dirty="0" smtClean="0"/>
              <a:t>found the first generation </a:t>
            </a:r>
            <a:r>
              <a:rPr lang="en-US" sz="2800" dirty="0" err="1" smtClean="0"/>
              <a:t>offsprings</a:t>
            </a:r>
            <a:r>
              <a:rPr lang="en-US" sz="2800" dirty="0" smtClean="0"/>
              <a:t> were tall and called it F1 progeny. Then he crossed F1 progeny and obtained both tall and short plants in the ratio 3:1. </a:t>
            </a:r>
            <a:endParaRPr sz="280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716058"/>
            <a:ext cx="8403389" cy="5989542"/>
          </a:xfrm>
          <a:prstGeom prst="rect">
            <a:avLst/>
          </a:prstGeom>
        </p:spPr>
      </p:pic>
      <p:sp>
        <p:nvSpPr>
          <p:cNvPr id="3" name="object 3"/>
          <p:cNvSpPr txBox="1">
            <a:spLocks noGrp="1"/>
          </p:cNvSpPr>
          <p:nvPr>
            <p:ph type="title"/>
          </p:nvPr>
        </p:nvSpPr>
        <p:spPr>
          <a:xfrm>
            <a:off x="1371601" y="127000"/>
            <a:ext cx="7315200" cy="635000"/>
          </a:xfrm>
          <a:prstGeom prst="rect">
            <a:avLst/>
          </a:prstGeom>
        </p:spPr>
        <p:txBody>
          <a:bodyPr vert="horz" wrap="square" lIns="0" tIns="12065" rIns="0" bIns="0" rtlCol="0">
            <a:spAutoFit/>
          </a:bodyPr>
          <a:lstStyle/>
          <a:p>
            <a:pPr marL="12700" algn="ctr">
              <a:lnSpc>
                <a:spcPct val="100000"/>
              </a:lnSpc>
              <a:spcBef>
                <a:spcPts val="95"/>
              </a:spcBef>
            </a:pPr>
            <a:r>
              <a:rPr sz="4000" b="0" i="0" spc="-10" dirty="0">
                <a:latin typeface="Calibri"/>
                <a:cs typeface="Calibri"/>
              </a:rPr>
              <a:t>Monohybrid</a:t>
            </a:r>
            <a:r>
              <a:rPr sz="4000" b="0" i="0" spc="-55" dirty="0">
                <a:latin typeface="Calibri"/>
                <a:cs typeface="Calibri"/>
              </a:rPr>
              <a:t> </a:t>
            </a:r>
            <a:r>
              <a:rPr sz="4000" b="0" i="0" spc="-15" dirty="0">
                <a:latin typeface="Calibri"/>
                <a:cs typeface="Calibri"/>
              </a:rPr>
              <a:t>cross.</a:t>
            </a:r>
            <a:endParaRPr sz="400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7190" y="1074165"/>
            <a:ext cx="242570" cy="513715"/>
          </a:xfrm>
          <a:prstGeom prst="rect">
            <a:avLst/>
          </a:prstGeom>
        </p:spPr>
        <p:txBody>
          <a:bodyPr vert="horz" wrap="square" lIns="0" tIns="13335" rIns="0" bIns="0" rtlCol="0">
            <a:spAutoFit/>
          </a:bodyPr>
          <a:lstStyle/>
          <a:p>
            <a:pPr marL="12700">
              <a:lnSpc>
                <a:spcPct val="100000"/>
              </a:lnSpc>
              <a:spcBef>
                <a:spcPts val="105"/>
              </a:spcBef>
            </a:pPr>
            <a:r>
              <a:rPr sz="3200" b="1" dirty="0">
                <a:latin typeface="Calibri"/>
                <a:cs typeface="Calibri"/>
              </a:rPr>
              <a:t>P</a:t>
            </a:r>
            <a:endParaRPr sz="3200">
              <a:latin typeface="Calibri"/>
              <a:cs typeface="Calibri"/>
            </a:endParaRPr>
          </a:p>
        </p:txBody>
      </p:sp>
      <p:sp>
        <p:nvSpPr>
          <p:cNvPr id="3" name="object 3"/>
          <p:cNvSpPr txBox="1"/>
          <p:nvPr/>
        </p:nvSpPr>
        <p:spPr>
          <a:xfrm>
            <a:off x="5966840" y="887119"/>
            <a:ext cx="2924810" cy="1405890"/>
          </a:xfrm>
          <a:prstGeom prst="rect">
            <a:avLst/>
          </a:prstGeom>
        </p:spPr>
        <p:txBody>
          <a:bodyPr vert="horz" wrap="square" lIns="0" tIns="78105" rIns="0" bIns="0" rtlCol="0">
            <a:spAutoFit/>
          </a:bodyPr>
          <a:lstStyle/>
          <a:p>
            <a:pPr marL="678180">
              <a:lnSpc>
                <a:spcPct val="100000"/>
              </a:lnSpc>
              <a:spcBef>
                <a:spcPts val="615"/>
              </a:spcBef>
            </a:pPr>
            <a:r>
              <a:rPr sz="2800" spc="-10" dirty="0">
                <a:latin typeface="Calibri"/>
                <a:cs typeface="Calibri"/>
              </a:rPr>
              <a:t>Dwarf</a:t>
            </a:r>
            <a:endParaRPr sz="2800">
              <a:latin typeface="Calibri"/>
              <a:cs typeface="Calibri"/>
            </a:endParaRPr>
          </a:p>
          <a:p>
            <a:pPr marL="892175">
              <a:lnSpc>
                <a:spcPts val="3675"/>
              </a:lnSpc>
              <a:spcBef>
                <a:spcPts val="600"/>
              </a:spcBef>
            </a:pPr>
            <a:r>
              <a:rPr sz="3200" spc="-55" dirty="0">
                <a:latin typeface="Calibri"/>
                <a:cs typeface="Calibri"/>
              </a:rPr>
              <a:t>tt</a:t>
            </a:r>
            <a:endParaRPr sz="3200">
              <a:latin typeface="Calibri"/>
              <a:cs typeface="Calibri"/>
            </a:endParaRPr>
          </a:p>
          <a:p>
            <a:pPr marL="12700">
              <a:lnSpc>
                <a:spcPts val="2715"/>
              </a:lnSpc>
            </a:pPr>
            <a:r>
              <a:rPr sz="2400" b="1" spc="-10" dirty="0">
                <a:solidFill>
                  <a:srgbClr val="FF0000"/>
                </a:solidFill>
                <a:latin typeface="Calibri"/>
                <a:cs typeface="Calibri"/>
              </a:rPr>
              <a:t>Homozygous</a:t>
            </a:r>
            <a:r>
              <a:rPr sz="2400" b="1" spc="-85" dirty="0">
                <a:solidFill>
                  <a:srgbClr val="FF0000"/>
                </a:solidFill>
                <a:latin typeface="Calibri"/>
                <a:cs typeface="Calibri"/>
              </a:rPr>
              <a:t> </a:t>
            </a:r>
            <a:r>
              <a:rPr sz="2400" b="1" spc="-10" dirty="0">
                <a:solidFill>
                  <a:srgbClr val="FF0000"/>
                </a:solidFill>
                <a:latin typeface="Calibri"/>
                <a:cs typeface="Calibri"/>
              </a:rPr>
              <a:t>Recessive</a:t>
            </a:r>
            <a:endParaRPr sz="2400">
              <a:latin typeface="Calibri"/>
              <a:cs typeface="Calibri"/>
            </a:endParaRPr>
          </a:p>
        </p:txBody>
      </p:sp>
      <p:sp>
        <p:nvSpPr>
          <p:cNvPr id="4" name="object 4"/>
          <p:cNvSpPr txBox="1"/>
          <p:nvPr/>
        </p:nvSpPr>
        <p:spPr>
          <a:xfrm>
            <a:off x="4956175" y="997965"/>
            <a:ext cx="201930" cy="513715"/>
          </a:xfrm>
          <a:prstGeom prst="rect">
            <a:avLst/>
          </a:prstGeom>
        </p:spPr>
        <p:txBody>
          <a:bodyPr vert="horz" wrap="square" lIns="0" tIns="13335" rIns="0" bIns="0" rtlCol="0">
            <a:spAutoFit/>
          </a:bodyPr>
          <a:lstStyle/>
          <a:p>
            <a:pPr marL="12700">
              <a:lnSpc>
                <a:spcPct val="100000"/>
              </a:lnSpc>
              <a:spcBef>
                <a:spcPts val="105"/>
              </a:spcBef>
            </a:pPr>
            <a:r>
              <a:rPr sz="3200" dirty="0">
                <a:latin typeface="Calibri"/>
                <a:cs typeface="Calibri"/>
              </a:rPr>
              <a:t>x</a:t>
            </a:r>
            <a:endParaRPr sz="3200">
              <a:latin typeface="Calibri"/>
              <a:cs typeface="Calibri"/>
            </a:endParaRPr>
          </a:p>
        </p:txBody>
      </p:sp>
      <p:sp>
        <p:nvSpPr>
          <p:cNvPr id="5" name="object 5"/>
          <p:cNvSpPr txBox="1"/>
          <p:nvPr/>
        </p:nvSpPr>
        <p:spPr>
          <a:xfrm>
            <a:off x="421944" y="2348611"/>
            <a:ext cx="421005" cy="513715"/>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Calibri"/>
                <a:cs typeface="Calibri"/>
              </a:rPr>
              <a:t>F1</a:t>
            </a:r>
            <a:endParaRPr sz="3200">
              <a:latin typeface="Calibri"/>
              <a:cs typeface="Calibri"/>
            </a:endParaRPr>
          </a:p>
        </p:txBody>
      </p:sp>
      <p:sp>
        <p:nvSpPr>
          <p:cNvPr id="6" name="object 6"/>
          <p:cNvSpPr txBox="1"/>
          <p:nvPr/>
        </p:nvSpPr>
        <p:spPr>
          <a:xfrm>
            <a:off x="4639183" y="2700908"/>
            <a:ext cx="954405"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Calibri"/>
                <a:cs typeface="Calibri"/>
              </a:rPr>
              <a:t>All</a:t>
            </a:r>
            <a:r>
              <a:rPr sz="2800" spc="-60" dirty="0">
                <a:latin typeface="Calibri"/>
                <a:cs typeface="Calibri"/>
              </a:rPr>
              <a:t> Tall</a:t>
            </a:r>
            <a:endParaRPr sz="2800">
              <a:latin typeface="Calibri"/>
              <a:cs typeface="Calibri"/>
            </a:endParaRPr>
          </a:p>
        </p:txBody>
      </p:sp>
      <p:sp>
        <p:nvSpPr>
          <p:cNvPr id="7" name="object 7"/>
          <p:cNvSpPr txBox="1"/>
          <p:nvPr/>
        </p:nvSpPr>
        <p:spPr>
          <a:xfrm>
            <a:off x="2998723" y="903757"/>
            <a:ext cx="504825" cy="1072515"/>
          </a:xfrm>
          <a:prstGeom prst="rect">
            <a:avLst/>
          </a:prstGeom>
        </p:spPr>
        <p:txBody>
          <a:bodyPr vert="horz" wrap="square" lIns="0" tIns="12700" rIns="0" bIns="0" rtlCol="0">
            <a:spAutoFit/>
          </a:bodyPr>
          <a:lstStyle/>
          <a:p>
            <a:pPr marL="87630" marR="5080" indent="-75565">
              <a:lnSpc>
                <a:spcPct val="122600"/>
              </a:lnSpc>
              <a:spcBef>
                <a:spcPts val="100"/>
              </a:spcBef>
            </a:pPr>
            <a:r>
              <a:rPr sz="2800" spc="-220" dirty="0">
                <a:latin typeface="Calibri"/>
                <a:cs typeface="Calibri"/>
              </a:rPr>
              <a:t>T</a:t>
            </a:r>
            <a:r>
              <a:rPr sz="2800" spc="-5" dirty="0">
                <a:latin typeface="Calibri"/>
                <a:cs typeface="Calibri"/>
              </a:rPr>
              <a:t>all  </a:t>
            </a:r>
            <a:r>
              <a:rPr sz="2800" spc="15" dirty="0">
                <a:latin typeface="Calibri"/>
                <a:cs typeface="Calibri"/>
              </a:rPr>
              <a:t>TT</a:t>
            </a:r>
            <a:endParaRPr sz="2800">
              <a:latin typeface="Calibri"/>
              <a:cs typeface="Calibri"/>
            </a:endParaRPr>
          </a:p>
        </p:txBody>
      </p:sp>
      <p:sp>
        <p:nvSpPr>
          <p:cNvPr id="8" name="object 8"/>
          <p:cNvSpPr txBox="1"/>
          <p:nvPr/>
        </p:nvSpPr>
        <p:spPr>
          <a:xfrm>
            <a:off x="977290" y="912622"/>
            <a:ext cx="1369060" cy="939800"/>
          </a:xfrm>
          <a:prstGeom prst="rect">
            <a:avLst/>
          </a:prstGeom>
        </p:spPr>
        <p:txBody>
          <a:bodyPr vert="horz" wrap="square" lIns="0" tIns="12700" rIns="0" bIns="0" rtlCol="0">
            <a:spAutoFit/>
          </a:bodyPr>
          <a:lstStyle/>
          <a:p>
            <a:pPr marL="48895" marR="5080" indent="-36830">
              <a:lnSpc>
                <a:spcPct val="125000"/>
              </a:lnSpc>
              <a:spcBef>
                <a:spcPts val="100"/>
              </a:spcBef>
            </a:pPr>
            <a:r>
              <a:rPr sz="2400" dirty="0">
                <a:latin typeface="Calibri"/>
                <a:cs typeface="Calibri"/>
              </a:rPr>
              <a:t>Phenotype  Genotype</a:t>
            </a:r>
            <a:endParaRPr sz="2400">
              <a:latin typeface="Calibri"/>
              <a:cs typeface="Calibri"/>
            </a:endParaRPr>
          </a:p>
        </p:txBody>
      </p:sp>
      <p:sp>
        <p:nvSpPr>
          <p:cNvPr id="9" name="object 9"/>
          <p:cNvSpPr txBox="1">
            <a:spLocks noGrp="1"/>
          </p:cNvSpPr>
          <p:nvPr>
            <p:ph type="title"/>
          </p:nvPr>
        </p:nvSpPr>
        <p:spPr>
          <a:xfrm>
            <a:off x="216814" y="189433"/>
            <a:ext cx="8698586" cy="514350"/>
          </a:xfrm>
          <a:prstGeom prst="rect">
            <a:avLst/>
          </a:prstGeom>
        </p:spPr>
        <p:txBody>
          <a:bodyPr vert="horz" wrap="square" lIns="0" tIns="13335" rIns="0" bIns="0" rtlCol="0">
            <a:spAutoFit/>
          </a:bodyPr>
          <a:lstStyle/>
          <a:p>
            <a:pPr marL="12700" algn="ctr">
              <a:lnSpc>
                <a:spcPct val="100000"/>
              </a:lnSpc>
              <a:spcBef>
                <a:spcPts val="105"/>
              </a:spcBef>
            </a:pPr>
            <a:r>
              <a:rPr sz="3200" i="0" spc="-10" dirty="0">
                <a:latin typeface="Calibri"/>
                <a:cs typeface="Calibri"/>
              </a:rPr>
              <a:t>Monohybrid cross </a:t>
            </a:r>
            <a:r>
              <a:rPr sz="3200" i="0" dirty="0">
                <a:latin typeface="Calibri"/>
                <a:cs typeface="Calibri"/>
              </a:rPr>
              <a:t>: </a:t>
            </a:r>
            <a:r>
              <a:rPr sz="3200" i="0" spc="-25" dirty="0">
                <a:latin typeface="Calibri"/>
                <a:cs typeface="Calibri"/>
              </a:rPr>
              <a:t>mendel’s </a:t>
            </a:r>
            <a:r>
              <a:rPr sz="3200" i="0" spc="-15" dirty="0">
                <a:latin typeface="Calibri"/>
                <a:cs typeface="Calibri"/>
              </a:rPr>
              <a:t>1st</a:t>
            </a:r>
            <a:r>
              <a:rPr sz="3200" i="0" spc="-35" dirty="0">
                <a:latin typeface="Calibri"/>
                <a:cs typeface="Calibri"/>
              </a:rPr>
              <a:t> </a:t>
            </a:r>
            <a:r>
              <a:rPr sz="3200" i="0" spc="-5" dirty="0">
                <a:latin typeface="Calibri"/>
                <a:cs typeface="Calibri"/>
              </a:rPr>
              <a:t>law</a:t>
            </a:r>
            <a:endParaRPr sz="3200">
              <a:latin typeface="Calibri"/>
              <a:cs typeface="Calibri"/>
            </a:endParaRPr>
          </a:p>
        </p:txBody>
      </p:sp>
      <p:sp>
        <p:nvSpPr>
          <p:cNvPr id="10" name="object 10"/>
          <p:cNvSpPr txBox="1"/>
          <p:nvPr/>
        </p:nvSpPr>
        <p:spPr>
          <a:xfrm>
            <a:off x="331114" y="3950030"/>
            <a:ext cx="420370" cy="514350"/>
          </a:xfrm>
          <a:prstGeom prst="rect">
            <a:avLst/>
          </a:prstGeom>
        </p:spPr>
        <p:txBody>
          <a:bodyPr vert="horz" wrap="square" lIns="0" tIns="13335" rIns="0" bIns="0" rtlCol="0">
            <a:spAutoFit/>
          </a:bodyPr>
          <a:lstStyle/>
          <a:p>
            <a:pPr marL="12700">
              <a:lnSpc>
                <a:spcPct val="100000"/>
              </a:lnSpc>
              <a:spcBef>
                <a:spcPts val="105"/>
              </a:spcBef>
            </a:pPr>
            <a:r>
              <a:rPr sz="3200" b="1" dirty="0">
                <a:latin typeface="Calibri"/>
                <a:cs typeface="Calibri"/>
              </a:rPr>
              <a:t>F2</a:t>
            </a:r>
            <a:endParaRPr sz="3200">
              <a:latin typeface="Calibri"/>
              <a:cs typeface="Calibri"/>
            </a:endParaRPr>
          </a:p>
        </p:txBody>
      </p:sp>
      <p:sp>
        <p:nvSpPr>
          <p:cNvPr id="11" name="object 11"/>
          <p:cNvSpPr txBox="1"/>
          <p:nvPr/>
        </p:nvSpPr>
        <p:spPr>
          <a:xfrm>
            <a:off x="6480428" y="2576525"/>
            <a:ext cx="2461260" cy="758190"/>
          </a:xfrm>
          <a:prstGeom prst="rect">
            <a:avLst/>
          </a:prstGeom>
        </p:spPr>
        <p:txBody>
          <a:bodyPr vert="horz" wrap="square" lIns="0" tIns="12700" rIns="0" bIns="0" rtlCol="0">
            <a:spAutoFit/>
          </a:bodyPr>
          <a:lstStyle/>
          <a:p>
            <a:pPr marL="12700">
              <a:lnSpc>
                <a:spcPct val="100000"/>
              </a:lnSpc>
              <a:spcBef>
                <a:spcPts val="100"/>
              </a:spcBef>
            </a:pPr>
            <a:r>
              <a:rPr sz="2400" b="1" spc="-60" dirty="0">
                <a:solidFill>
                  <a:srgbClr val="FF0000"/>
                </a:solidFill>
                <a:latin typeface="Times New Roman"/>
                <a:cs typeface="Times New Roman"/>
              </a:rPr>
              <a:t>Tall </a:t>
            </a:r>
            <a:r>
              <a:rPr sz="2400" b="1" dirty="0">
                <a:solidFill>
                  <a:srgbClr val="FF0000"/>
                </a:solidFill>
                <a:latin typeface="Times New Roman"/>
                <a:cs typeface="Times New Roman"/>
              </a:rPr>
              <a:t>is </a:t>
            </a:r>
            <a:r>
              <a:rPr sz="2400" b="1" spc="-5" dirty="0">
                <a:solidFill>
                  <a:srgbClr val="FF0000"/>
                </a:solidFill>
                <a:latin typeface="Times New Roman"/>
                <a:cs typeface="Times New Roman"/>
              </a:rPr>
              <a:t>dominant</a:t>
            </a:r>
            <a:r>
              <a:rPr sz="2400" b="1" spc="-25" dirty="0">
                <a:solidFill>
                  <a:srgbClr val="FF0000"/>
                </a:solidFill>
                <a:latin typeface="Times New Roman"/>
                <a:cs typeface="Times New Roman"/>
              </a:rPr>
              <a:t> </a:t>
            </a:r>
            <a:r>
              <a:rPr sz="2400" b="1" dirty="0">
                <a:solidFill>
                  <a:srgbClr val="FF0000"/>
                </a:solidFill>
                <a:latin typeface="Times New Roman"/>
                <a:cs typeface="Times New Roman"/>
              </a:rPr>
              <a:t>to</a:t>
            </a:r>
            <a:endParaRPr sz="2400">
              <a:latin typeface="Times New Roman"/>
              <a:cs typeface="Times New Roman"/>
            </a:endParaRPr>
          </a:p>
          <a:p>
            <a:pPr marL="12700">
              <a:lnSpc>
                <a:spcPct val="100000"/>
              </a:lnSpc>
              <a:spcBef>
                <a:spcPts val="5"/>
              </a:spcBef>
            </a:pPr>
            <a:r>
              <a:rPr sz="2400" b="1" spc="-10" dirty="0">
                <a:solidFill>
                  <a:srgbClr val="FF0000"/>
                </a:solidFill>
                <a:latin typeface="Times New Roman"/>
                <a:cs typeface="Times New Roman"/>
              </a:rPr>
              <a:t>Dwarf</a:t>
            </a:r>
            <a:endParaRPr sz="2400">
              <a:latin typeface="Times New Roman"/>
              <a:cs typeface="Times New Roman"/>
            </a:endParaRPr>
          </a:p>
        </p:txBody>
      </p:sp>
      <p:sp>
        <p:nvSpPr>
          <p:cNvPr id="12" name="object 12"/>
          <p:cNvSpPr txBox="1"/>
          <p:nvPr/>
        </p:nvSpPr>
        <p:spPr>
          <a:xfrm>
            <a:off x="2133980" y="1842965"/>
            <a:ext cx="3183890" cy="960119"/>
          </a:xfrm>
          <a:prstGeom prst="rect">
            <a:avLst/>
          </a:prstGeom>
        </p:spPr>
        <p:txBody>
          <a:bodyPr vert="horz" wrap="square" lIns="0" tIns="78105" rIns="0" bIns="0" rtlCol="0">
            <a:spAutoFit/>
          </a:bodyPr>
          <a:lstStyle/>
          <a:p>
            <a:pPr marL="12700">
              <a:lnSpc>
                <a:spcPct val="100000"/>
              </a:lnSpc>
              <a:spcBef>
                <a:spcPts val="615"/>
              </a:spcBef>
            </a:pPr>
            <a:r>
              <a:rPr sz="2400" b="1" spc="-10" dirty="0">
                <a:solidFill>
                  <a:srgbClr val="FF0000"/>
                </a:solidFill>
                <a:latin typeface="Calibri"/>
                <a:cs typeface="Calibri"/>
              </a:rPr>
              <a:t>Homozygous</a:t>
            </a:r>
            <a:r>
              <a:rPr sz="2400" b="1" spc="40" dirty="0">
                <a:solidFill>
                  <a:srgbClr val="FF0000"/>
                </a:solidFill>
                <a:latin typeface="Calibri"/>
                <a:cs typeface="Calibri"/>
              </a:rPr>
              <a:t> </a:t>
            </a:r>
            <a:r>
              <a:rPr sz="2400" b="1" spc="-5" dirty="0">
                <a:solidFill>
                  <a:srgbClr val="FF0000"/>
                </a:solidFill>
                <a:latin typeface="Calibri"/>
                <a:cs typeface="Calibri"/>
              </a:rPr>
              <a:t>Dominant</a:t>
            </a:r>
            <a:endParaRPr sz="2400">
              <a:latin typeface="Calibri"/>
              <a:cs typeface="Calibri"/>
            </a:endParaRPr>
          </a:p>
          <a:p>
            <a:pPr marR="5080" algn="r">
              <a:lnSpc>
                <a:spcPct val="100000"/>
              </a:lnSpc>
              <a:spcBef>
                <a:spcPts val="600"/>
              </a:spcBef>
            </a:pPr>
            <a:r>
              <a:rPr sz="2800" dirty="0">
                <a:latin typeface="Calibri"/>
                <a:cs typeface="Calibri"/>
              </a:rPr>
              <a:t>Tt</a:t>
            </a:r>
            <a:endParaRPr sz="2800">
              <a:latin typeface="Calibri"/>
              <a:cs typeface="Calibri"/>
            </a:endParaRPr>
          </a:p>
        </p:txBody>
      </p:sp>
      <p:sp>
        <p:nvSpPr>
          <p:cNvPr id="13" name="object 13"/>
          <p:cNvSpPr txBox="1"/>
          <p:nvPr/>
        </p:nvSpPr>
        <p:spPr>
          <a:xfrm>
            <a:off x="4030217" y="3008122"/>
            <a:ext cx="2023745"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FF0000"/>
                </a:solidFill>
                <a:latin typeface="Calibri"/>
                <a:cs typeface="Calibri"/>
              </a:rPr>
              <a:t>Heterozygous</a:t>
            </a:r>
            <a:endParaRPr sz="2800">
              <a:latin typeface="Calibri"/>
              <a:cs typeface="Calibri"/>
            </a:endParaRPr>
          </a:p>
        </p:txBody>
      </p:sp>
      <p:sp>
        <p:nvSpPr>
          <p:cNvPr id="14" name="object 14"/>
          <p:cNvSpPr txBox="1"/>
          <p:nvPr/>
        </p:nvSpPr>
        <p:spPr>
          <a:xfrm>
            <a:off x="432917" y="3101467"/>
            <a:ext cx="2082164"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Self</a:t>
            </a:r>
            <a:r>
              <a:rPr sz="2800" spc="-45" dirty="0">
                <a:latin typeface="Calibri"/>
                <a:cs typeface="Calibri"/>
              </a:rPr>
              <a:t> </a:t>
            </a:r>
            <a:r>
              <a:rPr sz="2800" spc="-15" dirty="0">
                <a:latin typeface="Calibri"/>
                <a:cs typeface="Calibri"/>
              </a:rPr>
              <a:t>pollinated</a:t>
            </a:r>
            <a:endParaRPr sz="2800">
              <a:latin typeface="Calibri"/>
              <a:cs typeface="Calibri"/>
            </a:endParaRPr>
          </a:p>
        </p:txBody>
      </p:sp>
      <p:graphicFrame>
        <p:nvGraphicFramePr>
          <p:cNvPr id="15" name="object 15"/>
          <p:cNvGraphicFramePr>
            <a:graphicFrameLocks noGrp="1"/>
          </p:cNvGraphicFramePr>
          <p:nvPr/>
        </p:nvGraphicFramePr>
        <p:xfrm>
          <a:off x="1524000" y="3559809"/>
          <a:ext cx="7315200" cy="2529839"/>
        </p:xfrm>
        <a:graphic>
          <a:graphicData uri="http://schemas.openxmlformats.org/drawingml/2006/table">
            <a:tbl>
              <a:tblPr firstRow="1" bandRow="1">
                <a:tableStyleId>{2D5ABB26-0587-4C30-8999-92F81FD0307C}</a:tableStyleId>
              </a:tblPr>
              <a:tblGrid>
                <a:gridCol w="2378983"/>
                <a:gridCol w="2468108"/>
                <a:gridCol w="2468109"/>
              </a:tblGrid>
              <a:tr h="640079">
                <a:tc>
                  <a:txBody>
                    <a:bodyPr/>
                    <a:lstStyle/>
                    <a:p>
                      <a:pPr marL="91440">
                        <a:lnSpc>
                          <a:spcPct val="100000"/>
                        </a:lnSpc>
                        <a:spcBef>
                          <a:spcPts val="140"/>
                        </a:spcBef>
                      </a:pPr>
                      <a:r>
                        <a:rPr sz="3600" b="1" spc="-10" dirty="0">
                          <a:solidFill>
                            <a:srgbClr val="FFFFFF"/>
                          </a:solidFill>
                          <a:latin typeface="Calibri"/>
                          <a:cs typeface="Calibri"/>
                        </a:rPr>
                        <a:t>Gamets</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a:txBody>
                    <a:bodyPr/>
                    <a:lstStyle/>
                    <a:p>
                      <a:pPr marL="1270" algn="ctr">
                        <a:lnSpc>
                          <a:spcPct val="100000"/>
                        </a:lnSpc>
                        <a:spcBef>
                          <a:spcPts val="180"/>
                        </a:spcBef>
                      </a:pPr>
                      <a:r>
                        <a:rPr sz="2800" b="1" dirty="0">
                          <a:solidFill>
                            <a:srgbClr val="FFFFFF"/>
                          </a:solidFill>
                          <a:latin typeface="Calibri"/>
                          <a:cs typeface="Calibri"/>
                        </a:rPr>
                        <a:t>T</a:t>
                      </a:r>
                      <a:endParaRPr sz="28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c>
                  <a:txBody>
                    <a:bodyPr/>
                    <a:lstStyle/>
                    <a:p>
                      <a:pPr marL="1270" algn="ctr">
                        <a:lnSpc>
                          <a:spcPct val="100000"/>
                        </a:lnSpc>
                        <a:spcBef>
                          <a:spcPts val="180"/>
                        </a:spcBef>
                      </a:pPr>
                      <a:r>
                        <a:rPr sz="2800" b="1" dirty="0">
                          <a:solidFill>
                            <a:srgbClr val="FFFFFF"/>
                          </a:solidFill>
                          <a:latin typeface="Calibri"/>
                          <a:cs typeface="Calibri"/>
                        </a:rPr>
                        <a:t>t</a:t>
                      </a:r>
                      <a:endParaRPr sz="28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BBA58"/>
                    </a:solidFill>
                  </a:tcPr>
                </a:tc>
              </a:tr>
              <a:tr h="944880">
                <a:tc>
                  <a:txBody>
                    <a:bodyPr/>
                    <a:lstStyle/>
                    <a:p>
                      <a:pPr algn="ctr">
                        <a:lnSpc>
                          <a:spcPct val="100000"/>
                        </a:lnSpc>
                        <a:spcBef>
                          <a:spcPts val="180"/>
                        </a:spcBef>
                      </a:pPr>
                      <a:r>
                        <a:rPr sz="2800" b="1" dirty="0">
                          <a:latin typeface="Calibri"/>
                          <a:cs typeface="Calibri"/>
                        </a:rPr>
                        <a:t>T</a:t>
                      </a:r>
                      <a:endParaRPr sz="2800" b="1">
                        <a:latin typeface="Calibri"/>
                        <a:cs typeface="Calibri"/>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7D1"/>
                    </a:solidFill>
                  </a:tcPr>
                </a:tc>
                <a:tc>
                  <a:txBody>
                    <a:bodyPr/>
                    <a:lstStyle/>
                    <a:p>
                      <a:pPr marL="5080" algn="ctr">
                        <a:lnSpc>
                          <a:spcPct val="100000"/>
                        </a:lnSpc>
                        <a:spcBef>
                          <a:spcPts val="180"/>
                        </a:spcBef>
                      </a:pPr>
                      <a:r>
                        <a:rPr sz="2800" b="1" spc="35" dirty="0">
                          <a:latin typeface="Calibri"/>
                          <a:cs typeface="Calibri"/>
                        </a:rPr>
                        <a:t>TT</a:t>
                      </a:r>
                      <a:endParaRPr sz="2800" b="1">
                        <a:latin typeface="Calibri"/>
                        <a:cs typeface="Calibri"/>
                      </a:endParaRPr>
                    </a:p>
                    <a:p>
                      <a:pPr marL="1270" algn="ctr">
                        <a:lnSpc>
                          <a:spcPct val="100000"/>
                        </a:lnSpc>
                      </a:pPr>
                      <a:r>
                        <a:rPr sz="2800" b="1" spc="-15" dirty="0">
                          <a:latin typeface="Calibri"/>
                          <a:cs typeface="Calibri"/>
                        </a:rPr>
                        <a:t>tall</a:t>
                      </a:r>
                      <a:endParaRPr sz="2800" b="1">
                        <a:latin typeface="Calibri"/>
                        <a:cs typeface="Calibri"/>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7D1"/>
                    </a:solidFill>
                  </a:tcPr>
                </a:tc>
                <a:tc>
                  <a:txBody>
                    <a:bodyPr/>
                    <a:lstStyle/>
                    <a:p>
                      <a:pPr marL="806450" marR="795655" indent="-1905" algn="ctr">
                        <a:lnSpc>
                          <a:spcPct val="100000"/>
                        </a:lnSpc>
                        <a:spcBef>
                          <a:spcPts val="180"/>
                        </a:spcBef>
                      </a:pPr>
                      <a:r>
                        <a:rPr sz="2800" b="1" dirty="0">
                          <a:latin typeface="Calibri"/>
                          <a:cs typeface="Calibri"/>
                        </a:rPr>
                        <a:t>Tt  </a:t>
                      </a:r>
                      <a:r>
                        <a:rPr sz="2800" b="1" spc="-40" dirty="0">
                          <a:latin typeface="Calibri"/>
                          <a:cs typeface="Calibri"/>
                        </a:rPr>
                        <a:t>t</a:t>
                      </a:r>
                      <a:r>
                        <a:rPr sz="2800" b="1" dirty="0">
                          <a:latin typeface="Calibri"/>
                          <a:cs typeface="Calibri"/>
                        </a:rPr>
                        <a:t>all</a:t>
                      </a:r>
                      <a:endParaRPr sz="2800" b="1">
                        <a:latin typeface="Calibri"/>
                        <a:cs typeface="Calibri"/>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7D1"/>
                    </a:solidFill>
                  </a:tcPr>
                </a:tc>
              </a:tr>
              <a:tr h="944880">
                <a:tc>
                  <a:txBody>
                    <a:bodyPr/>
                    <a:lstStyle/>
                    <a:p>
                      <a:pPr algn="ctr">
                        <a:lnSpc>
                          <a:spcPct val="100000"/>
                        </a:lnSpc>
                        <a:spcBef>
                          <a:spcPts val="185"/>
                        </a:spcBef>
                      </a:pPr>
                      <a:r>
                        <a:rPr sz="2800" b="1" dirty="0">
                          <a:latin typeface="Calibri"/>
                          <a:cs typeface="Calibri"/>
                        </a:rPr>
                        <a:t>t</a:t>
                      </a:r>
                      <a:endParaRPr sz="2800" b="1">
                        <a:latin typeface="Calibri"/>
                        <a:cs typeface="Calibri"/>
                      </a:endParaRPr>
                    </a:p>
                  </a:txBody>
                  <a:tcPr marL="0" marR="0" marT="23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789305" marR="781050" indent="-635" algn="ctr">
                        <a:lnSpc>
                          <a:spcPct val="100000"/>
                        </a:lnSpc>
                        <a:spcBef>
                          <a:spcPts val="185"/>
                        </a:spcBef>
                      </a:pPr>
                      <a:r>
                        <a:rPr sz="2800" b="1" dirty="0">
                          <a:latin typeface="Calibri"/>
                          <a:cs typeface="Calibri"/>
                        </a:rPr>
                        <a:t>Tt  </a:t>
                      </a:r>
                      <a:r>
                        <a:rPr sz="2800" b="1" spc="-215" dirty="0">
                          <a:latin typeface="Calibri"/>
                          <a:cs typeface="Calibri"/>
                        </a:rPr>
                        <a:t>T</a:t>
                      </a:r>
                      <a:r>
                        <a:rPr sz="2800" b="1" dirty="0">
                          <a:latin typeface="Calibri"/>
                          <a:cs typeface="Calibri"/>
                        </a:rPr>
                        <a:t>all</a:t>
                      </a:r>
                      <a:endParaRPr sz="2800" b="1">
                        <a:latin typeface="Calibri"/>
                        <a:cs typeface="Calibri"/>
                      </a:endParaRPr>
                    </a:p>
                  </a:txBody>
                  <a:tcPr marL="0" marR="0" marT="23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marL="609600" marR="601980" indent="302895">
                        <a:lnSpc>
                          <a:spcPct val="100000"/>
                        </a:lnSpc>
                        <a:spcBef>
                          <a:spcPts val="185"/>
                        </a:spcBef>
                      </a:pPr>
                      <a:r>
                        <a:rPr sz="2800" b="1" spc="-45" dirty="0">
                          <a:latin typeface="Calibri"/>
                          <a:cs typeface="Calibri"/>
                        </a:rPr>
                        <a:t>tt  </a:t>
                      </a:r>
                      <a:r>
                        <a:rPr sz="2800" b="1" spc="-5" dirty="0">
                          <a:latin typeface="Calibri"/>
                          <a:cs typeface="Calibri"/>
                        </a:rPr>
                        <a:t>d</a:t>
                      </a:r>
                      <a:r>
                        <a:rPr sz="2800" b="1" spc="-40" dirty="0">
                          <a:latin typeface="Calibri"/>
                          <a:cs typeface="Calibri"/>
                        </a:rPr>
                        <a:t>w</a:t>
                      </a:r>
                      <a:r>
                        <a:rPr sz="2800" b="1" dirty="0">
                          <a:latin typeface="Calibri"/>
                          <a:cs typeface="Calibri"/>
                        </a:rPr>
                        <a:t>arf</a:t>
                      </a:r>
                      <a:endParaRPr sz="2800" b="1">
                        <a:latin typeface="Calibri"/>
                        <a:cs typeface="Calibri"/>
                      </a:endParaRPr>
                    </a:p>
                  </a:txBody>
                  <a:tcPr marL="0" marR="0" marT="23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r>
            </a:tbl>
          </a:graphicData>
        </a:graphic>
      </p:graphicFrame>
      <p:sp>
        <p:nvSpPr>
          <p:cNvPr id="16" name="object 16"/>
          <p:cNvSpPr txBox="1"/>
          <p:nvPr/>
        </p:nvSpPr>
        <p:spPr>
          <a:xfrm>
            <a:off x="331114" y="6183579"/>
            <a:ext cx="2935605"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Phenotypic </a:t>
            </a:r>
            <a:r>
              <a:rPr sz="2800" spc="-20" dirty="0">
                <a:latin typeface="Calibri"/>
                <a:cs typeface="Calibri"/>
              </a:rPr>
              <a:t>ratio</a:t>
            </a:r>
            <a:r>
              <a:rPr sz="2800" spc="20" dirty="0">
                <a:latin typeface="Calibri"/>
                <a:cs typeface="Calibri"/>
              </a:rPr>
              <a:t> </a:t>
            </a:r>
            <a:r>
              <a:rPr sz="2800" spc="-5" dirty="0">
                <a:latin typeface="Calibri"/>
                <a:cs typeface="Calibri"/>
              </a:rPr>
              <a:t>3:1</a:t>
            </a:r>
            <a:endParaRPr sz="2800">
              <a:latin typeface="Calibri"/>
              <a:cs typeface="Calibri"/>
            </a:endParaRPr>
          </a:p>
        </p:txBody>
      </p:sp>
      <p:sp>
        <p:nvSpPr>
          <p:cNvPr id="17" name="object 17"/>
          <p:cNvSpPr txBox="1"/>
          <p:nvPr/>
        </p:nvSpPr>
        <p:spPr>
          <a:xfrm>
            <a:off x="4998846" y="6126276"/>
            <a:ext cx="3154045"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Genotypic </a:t>
            </a:r>
            <a:r>
              <a:rPr sz="2800" spc="-20" dirty="0">
                <a:latin typeface="Calibri"/>
                <a:cs typeface="Calibri"/>
              </a:rPr>
              <a:t>ratio:</a:t>
            </a:r>
            <a:r>
              <a:rPr sz="2800" dirty="0">
                <a:latin typeface="Calibri"/>
                <a:cs typeface="Calibri"/>
              </a:rPr>
              <a:t> </a:t>
            </a:r>
            <a:r>
              <a:rPr sz="2800" spc="-5" dirty="0">
                <a:latin typeface="Calibri"/>
                <a:cs typeface="Calibri"/>
              </a:rPr>
              <a:t>1:2:1</a:t>
            </a:r>
            <a:endParaRPr sz="28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2627" y="915924"/>
            <a:ext cx="2743200" cy="2360676"/>
          </a:xfrm>
          <a:prstGeom prst="rect">
            <a:avLst/>
          </a:prstGeom>
        </p:spPr>
      </p:pic>
      <p:pic>
        <p:nvPicPr>
          <p:cNvPr id="3" name="object 3"/>
          <p:cNvPicPr/>
          <p:nvPr/>
        </p:nvPicPr>
        <p:blipFill>
          <a:blip r:embed="rId3" cstate="print"/>
          <a:stretch>
            <a:fillRect/>
          </a:stretch>
        </p:blipFill>
        <p:spPr>
          <a:xfrm>
            <a:off x="3447288" y="935736"/>
            <a:ext cx="2645664" cy="2417064"/>
          </a:xfrm>
          <a:prstGeom prst="rect">
            <a:avLst/>
          </a:prstGeom>
        </p:spPr>
      </p:pic>
      <p:pic>
        <p:nvPicPr>
          <p:cNvPr id="4" name="object 4"/>
          <p:cNvPicPr/>
          <p:nvPr/>
        </p:nvPicPr>
        <p:blipFill>
          <a:blip r:embed="rId4" cstate="print"/>
          <a:stretch>
            <a:fillRect/>
          </a:stretch>
        </p:blipFill>
        <p:spPr>
          <a:xfrm>
            <a:off x="457200" y="4050626"/>
            <a:ext cx="2743200" cy="2150529"/>
          </a:xfrm>
          <a:prstGeom prst="rect">
            <a:avLst/>
          </a:prstGeom>
        </p:spPr>
      </p:pic>
      <p:pic>
        <p:nvPicPr>
          <p:cNvPr id="5" name="object 5"/>
          <p:cNvPicPr/>
          <p:nvPr/>
        </p:nvPicPr>
        <p:blipFill>
          <a:blip r:embed="rId5" cstate="print"/>
          <a:stretch>
            <a:fillRect/>
          </a:stretch>
        </p:blipFill>
        <p:spPr>
          <a:xfrm>
            <a:off x="3432047" y="3962400"/>
            <a:ext cx="2532888" cy="2238756"/>
          </a:xfrm>
          <a:prstGeom prst="rect">
            <a:avLst/>
          </a:prstGeom>
        </p:spPr>
      </p:pic>
      <p:pic>
        <p:nvPicPr>
          <p:cNvPr id="6" name="object 6"/>
          <p:cNvPicPr/>
          <p:nvPr/>
        </p:nvPicPr>
        <p:blipFill>
          <a:blip r:embed="rId6" cstate="print"/>
          <a:stretch>
            <a:fillRect/>
          </a:stretch>
        </p:blipFill>
        <p:spPr>
          <a:xfrm>
            <a:off x="6295644" y="935736"/>
            <a:ext cx="2619755" cy="2417064"/>
          </a:xfrm>
          <a:prstGeom prst="rect">
            <a:avLst/>
          </a:prstGeom>
        </p:spPr>
      </p:pic>
      <p:pic>
        <p:nvPicPr>
          <p:cNvPr id="7" name="object 7"/>
          <p:cNvPicPr/>
          <p:nvPr/>
        </p:nvPicPr>
        <p:blipFill>
          <a:blip r:embed="rId7" cstate="print"/>
          <a:stretch>
            <a:fillRect/>
          </a:stretch>
        </p:blipFill>
        <p:spPr>
          <a:xfrm>
            <a:off x="6324600" y="3962400"/>
            <a:ext cx="2561844" cy="223875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9384"/>
            <a:ext cx="8529955" cy="1489075"/>
          </a:xfrm>
          <a:prstGeom prst="rect">
            <a:avLst/>
          </a:prstGeom>
        </p:spPr>
        <p:txBody>
          <a:bodyPr vert="horz" wrap="square" lIns="0" tIns="139700" rIns="0" bIns="0" rtlCol="0">
            <a:spAutoFit/>
          </a:bodyPr>
          <a:lstStyle/>
          <a:p>
            <a:pPr marL="457834" algn="ctr">
              <a:lnSpc>
                <a:spcPct val="100000"/>
              </a:lnSpc>
              <a:spcBef>
                <a:spcPts val="1100"/>
              </a:spcBef>
            </a:pPr>
            <a:r>
              <a:rPr sz="4400" i="1" spc="-25" dirty="0"/>
              <a:t>test</a:t>
            </a:r>
            <a:r>
              <a:rPr sz="4400" i="1" spc="-5" dirty="0"/>
              <a:t> </a:t>
            </a:r>
            <a:r>
              <a:rPr sz="4400" i="1" dirty="0"/>
              <a:t>cross</a:t>
            </a:r>
            <a:endParaRPr sz="4400"/>
          </a:p>
          <a:p>
            <a:pPr marL="12700" marR="5080">
              <a:lnSpc>
                <a:spcPct val="80000"/>
              </a:lnSpc>
              <a:spcBef>
                <a:spcPts val="1019"/>
              </a:spcBef>
            </a:pPr>
            <a:r>
              <a:rPr sz="2200" i="1" spc="-55" dirty="0"/>
              <a:t>Test </a:t>
            </a:r>
            <a:r>
              <a:rPr sz="2200" i="1" spc="-5" dirty="0"/>
              <a:t>cross: </a:t>
            </a:r>
            <a:r>
              <a:rPr sz="2200" b="0" i="0" spc="-10" dirty="0">
                <a:latin typeface="Calibri"/>
                <a:cs typeface="Calibri"/>
              </a:rPr>
              <a:t>The </a:t>
            </a:r>
            <a:r>
              <a:rPr sz="2200" b="0" i="0" spc="-15" dirty="0">
                <a:latin typeface="Calibri"/>
                <a:cs typeface="Calibri"/>
              </a:rPr>
              <a:t>cross between </a:t>
            </a:r>
            <a:r>
              <a:rPr sz="2200" b="0" i="0" spc="-10" dirty="0">
                <a:latin typeface="Calibri"/>
                <a:cs typeface="Calibri"/>
              </a:rPr>
              <a:t>hybrid </a:t>
            </a:r>
            <a:r>
              <a:rPr sz="2200" b="0" i="0" spc="-5" dirty="0">
                <a:latin typeface="Calibri"/>
                <a:cs typeface="Calibri"/>
              </a:rPr>
              <a:t>and its </a:t>
            </a:r>
            <a:r>
              <a:rPr sz="2200" b="0" i="0" spc="-15" dirty="0">
                <a:latin typeface="Calibri"/>
                <a:cs typeface="Calibri"/>
              </a:rPr>
              <a:t>homozygous </a:t>
            </a:r>
            <a:r>
              <a:rPr sz="2200" b="0" i="0" spc="-10" dirty="0">
                <a:latin typeface="Calibri"/>
                <a:cs typeface="Calibri"/>
              </a:rPr>
              <a:t>recessive </a:t>
            </a:r>
            <a:r>
              <a:rPr sz="2200" b="0" i="0" spc="-15" dirty="0">
                <a:latin typeface="Calibri"/>
                <a:cs typeface="Calibri"/>
              </a:rPr>
              <a:t>parent </a:t>
            </a:r>
            <a:r>
              <a:rPr sz="2200" b="0" i="0" spc="-5" dirty="0">
                <a:latin typeface="Calibri"/>
                <a:cs typeface="Calibri"/>
              </a:rPr>
              <a:t>I  </a:t>
            </a:r>
            <a:r>
              <a:rPr sz="2200" b="0" i="0" spc="-10" dirty="0">
                <a:latin typeface="Calibri"/>
                <a:cs typeface="Calibri"/>
              </a:rPr>
              <a:t>called </a:t>
            </a:r>
            <a:r>
              <a:rPr sz="2200" b="0" i="0" spc="-15" dirty="0">
                <a:latin typeface="Calibri"/>
                <a:cs typeface="Calibri"/>
              </a:rPr>
              <a:t>test </a:t>
            </a:r>
            <a:r>
              <a:rPr sz="2200" b="0" i="0" spc="-10" dirty="0">
                <a:latin typeface="Calibri"/>
                <a:cs typeface="Calibri"/>
              </a:rPr>
              <a:t>cross. </a:t>
            </a:r>
            <a:r>
              <a:rPr sz="2200" b="0" i="0" spc="-5" dirty="0">
                <a:latin typeface="Calibri"/>
                <a:cs typeface="Calibri"/>
              </a:rPr>
              <a:t>It is </a:t>
            </a:r>
            <a:r>
              <a:rPr sz="2200" b="0" i="0" spc="-10" dirty="0">
                <a:latin typeface="Calibri"/>
                <a:cs typeface="Calibri"/>
              </a:rPr>
              <a:t>used </a:t>
            </a:r>
            <a:r>
              <a:rPr sz="2200" b="0" i="0" spc="-20" dirty="0">
                <a:latin typeface="Calibri"/>
                <a:cs typeface="Calibri"/>
              </a:rPr>
              <a:t>to </a:t>
            </a:r>
            <a:r>
              <a:rPr sz="2200" b="0" i="0" spc="-5" dirty="0">
                <a:latin typeface="Calibri"/>
                <a:cs typeface="Calibri"/>
              </a:rPr>
              <a:t>identify the </a:t>
            </a:r>
            <a:r>
              <a:rPr sz="2200" b="0" i="0" spc="-10" dirty="0">
                <a:latin typeface="Calibri"/>
                <a:cs typeface="Calibri"/>
              </a:rPr>
              <a:t>genotype </a:t>
            </a:r>
            <a:r>
              <a:rPr sz="2200" b="0" i="0" spc="-5" dirty="0">
                <a:latin typeface="Calibri"/>
                <a:cs typeface="Calibri"/>
              </a:rPr>
              <a:t>of the</a:t>
            </a:r>
            <a:r>
              <a:rPr sz="2200" b="0" i="0" spc="170" dirty="0">
                <a:latin typeface="Calibri"/>
                <a:cs typeface="Calibri"/>
              </a:rPr>
              <a:t> </a:t>
            </a:r>
            <a:r>
              <a:rPr sz="2200" b="0" i="0" spc="-10" dirty="0">
                <a:latin typeface="Calibri"/>
                <a:cs typeface="Calibri"/>
              </a:rPr>
              <a:t>hybrid.</a:t>
            </a:r>
            <a:endParaRPr sz="2200">
              <a:latin typeface="Calibri"/>
              <a:cs typeface="Calibri"/>
            </a:endParaRPr>
          </a:p>
        </p:txBody>
      </p:sp>
      <p:sp>
        <p:nvSpPr>
          <p:cNvPr id="3" name="object 3"/>
          <p:cNvSpPr txBox="1"/>
          <p:nvPr/>
        </p:nvSpPr>
        <p:spPr>
          <a:xfrm>
            <a:off x="1602994" y="2144394"/>
            <a:ext cx="1218565" cy="695960"/>
          </a:xfrm>
          <a:prstGeom prst="rect">
            <a:avLst/>
          </a:prstGeom>
        </p:spPr>
        <p:txBody>
          <a:bodyPr vert="horz" wrap="square" lIns="0" tIns="12065" rIns="0" bIns="0" rtlCol="0">
            <a:spAutoFit/>
          </a:bodyPr>
          <a:lstStyle/>
          <a:p>
            <a:pPr marL="12700">
              <a:lnSpc>
                <a:spcPct val="100000"/>
              </a:lnSpc>
              <a:spcBef>
                <a:spcPts val="95"/>
              </a:spcBef>
            </a:pPr>
            <a:r>
              <a:rPr sz="2200" spc="-10" dirty="0">
                <a:latin typeface="Calibri"/>
                <a:cs typeface="Calibri"/>
              </a:rPr>
              <a:t>Hybrid</a:t>
            </a:r>
            <a:r>
              <a:rPr sz="2200" spc="-50" dirty="0">
                <a:latin typeface="Calibri"/>
                <a:cs typeface="Calibri"/>
              </a:rPr>
              <a:t> Tall</a:t>
            </a:r>
            <a:endParaRPr sz="2200">
              <a:latin typeface="Calibri"/>
              <a:cs typeface="Calibri"/>
            </a:endParaRPr>
          </a:p>
          <a:p>
            <a:pPr marL="634365">
              <a:lnSpc>
                <a:spcPct val="100000"/>
              </a:lnSpc>
            </a:pPr>
            <a:r>
              <a:rPr sz="2200" spc="-10" dirty="0">
                <a:latin typeface="Calibri"/>
                <a:cs typeface="Calibri"/>
              </a:rPr>
              <a:t>Tt</a:t>
            </a:r>
            <a:endParaRPr sz="2200">
              <a:latin typeface="Calibri"/>
              <a:cs typeface="Calibri"/>
            </a:endParaRPr>
          </a:p>
        </p:txBody>
      </p:sp>
      <p:sp>
        <p:nvSpPr>
          <p:cNvPr id="4" name="object 4"/>
          <p:cNvSpPr txBox="1"/>
          <p:nvPr/>
        </p:nvSpPr>
        <p:spPr>
          <a:xfrm>
            <a:off x="3872893" y="2144394"/>
            <a:ext cx="170180"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Calibri"/>
                <a:cs typeface="Calibri"/>
              </a:rPr>
              <a:t>X</a:t>
            </a:r>
            <a:endParaRPr sz="2200">
              <a:latin typeface="Calibri"/>
              <a:cs typeface="Calibri"/>
            </a:endParaRPr>
          </a:p>
        </p:txBody>
      </p:sp>
      <p:sp>
        <p:nvSpPr>
          <p:cNvPr id="5" name="object 5"/>
          <p:cNvSpPr txBox="1"/>
          <p:nvPr/>
        </p:nvSpPr>
        <p:spPr>
          <a:xfrm>
            <a:off x="4904782" y="2144394"/>
            <a:ext cx="1862455" cy="695960"/>
          </a:xfrm>
          <a:prstGeom prst="rect">
            <a:avLst/>
          </a:prstGeom>
        </p:spPr>
        <p:txBody>
          <a:bodyPr vert="horz" wrap="square" lIns="0" tIns="12065" rIns="0" bIns="0" rtlCol="0">
            <a:spAutoFit/>
          </a:bodyPr>
          <a:lstStyle/>
          <a:p>
            <a:pPr algn="ctr">
              <a:lnSpc>
                <a:spcPct val="100000"/>
              </a:lnSpc>
              <a:spcBef>
                <a:spcPts val="95"/>
              </a:spcBef>
            </a:pPr>
            <a:r>
              <a:rPr sz="2200" spc="-15" dirty="0">
                <a:latin typeface="Calibri"/>
                <a:cs typeface="Calibri"/>
              </a:rPr>
              <a:t>Recessive </a:t>
            </a:r>
            <a:r>
              <a:rPr sz="2200" spc="-10" dirty="0">
                <a:latin typeface="Calibri"/>
                <a:cs typeface="Calibri"/>
              </a:rPr>
              <a:t>Dwarf</a:t>
            </a:r>
            <a:endParaRPr sz="2200">
              <a:latin typeface="Calibri"/>
              <a:cs typeface="Calibri"/>
            </a:endParaRPr>
          </a:p>
          <a:p>
            <a:pPr marR="381000" algn="ctr">
              <a:lnSpc>
                <a:spcPct val="100000"/>
              </a:lnSpc>
            </a:pPr>
            <a:r>
              <a:rPr sz="2200" spc="-45" dirty="0">
                <a:latin typeface="Calibri"/>
                <a:cs typeface="Calibri"/>
              </a:rPr>
              <a:t>tt</a:t>
            </a:r>
            <a:endParaRPr sz="2200">
              <a:latin typeface="Calibri"/>
              <a:cs typeface="Calibri"/>
            </a:endParaRPr>
          </a:p>
        </p:txBody>
      </p:sp>
      <p:sp>
        <p:nvSpPr>
          <p:cNvPr id="6" name="object 6"/>
          <p:cNvSpPr txBox="1"/>
          <p:nvPr/>
        </p:nvSpPr>
        <p:spPr>
          <a:xfrm>
            <a:off x="78739" y="2479674"/>
            <a:ext cx="1092200" cy="360680"/>
          </a:xfrm>
          <a:prstGeom prst="rect">
            <a:avLst/>
          </a:prstGeom>
        </p:spPr>
        <p:txBody>
          <a:bodyPr vert="horz" wrap="square" lIns="0" tIns="12065" rIns="0" bIns="0" rtlCol="0">
            <a:spAutoFit/>
          </a:bodyPr>
          <a:lstStyle/>
          <a:p>
            <a:pPr marL="12700">
              <a:lnSpc>
                <a:spcPct val="100000"/>
              </a:lnSpc>
              <a:spcBef>
                <a:spcPts val="95"/>
              </a:spcBef>
            </a:pPr>
            <a:r>
              <a:rPr sz="2200" spc="-10" dirty="0">
                <a:latin typeface="Calibri"/>
                <a:cs typeface="Calibri"/>
              </a:rPr>
              <a:t>genotype</a:t>
            </a:r>
            <a:endParaRPr sz="2200">
              <a:latin typeface="Calibri"/>
              <a:cs typeface="Calibri"/>
            </a:endParaRPr>
          </a:p>
        </p:txBody>
      </p:sp>
      <p:sp>
        <p:nvSpPr>
          <p:cNvPr id="7" name="object 7"/>
          <p:cNvSpPr txBox="1"/>
          <p:nvPr/>
        </p:nvSpPr>
        <p:spPr>
          <a:xfrm>
            <a:off x="78739" y="3083179"/>
            <a:ext cx="1032510"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Calibri"/>
                <a:cs typeface="Calibri"/>
              </a:rPr>
              <a:t>Gam</a:t>
            </a:r>
            <a:r>
              <a:rPr sz="2200" spc="-25" dirty="0">
                <a:latin typeface="Calibri"/>
                <a:cs typeface="Calibri"/>
              </a:rPr>
              <a:t>e</a:t>
            </a:r>
            <a:r>
              <a:rPr sz="2200" spc="-35" dirty="0">
                <a:latin typeface="Calibri"/>
                <a:cs typeface="Calibri"/>
              </a:rPr>
              <a:t>t</a:t>
            </a:r>
            <a:r>
              <a:rPr sz="2200" spc="-5" dirty="0">
                <a:latin typeface="Calibri"/>
                <a:cs typeface="Calibri"/>
              </a:rPr>
              <a:t>es</a:t>
            </a:r>
            <a:endParaRPr sz="2200">
              <a:latin typeface="Calibri"/>
              <a:cs typeface="Calibri"/>
            </a:endParaRPr>
          </a:p>
        </p:txBody>
      </p:sp>
      <p:sp>
        <p:nvSpPr>
          <p:cNvPr id="8" name="object 8"/>
          <p:cNvSpPr txBox="1"/>
          <p:nvPr/>
        </p:nvSpPr>
        <p:spPr>
          <a:xfrm>
            <a:off x="2288794" y="3083179"/>
            <a:ext cx="161925"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Calibri"/>
                <a:cs typeface="Calibri"/>
              </a:rPr>
              <a:t>T</a:t>
            </a:r>
            <a:endParaRPr sz="2200">
              <a:latin typeface="Calibri"/>
              <a:cs typeface="Calibri"/>
            </a:endParaRPr>
          </a:p>
        </p:txBody>
      </p:sp>
      <p:sp>
        <p:nvSpPr>
          <p:cNvPr id="9" name="object 9"/>
          <p:cNvSpPr txBox="1"/>
          <p:nvPr/>
        </p:nvSpPr>
        <p:spPr>
          <a:xfrm>
            <a:off x="3330066" y="3083179"/>
            <a:ext cx="119380"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Calibri"/>
                <a:cs typeface="Calibri"/>
              </a:rPr>
              <a:t>t</a:t>
            </a:r>
            <a:endParaRPr sz="2200">
              <a:latin typeface="Calibri"/>
              <a:cs typeface="Calibri"/>
            </a:endParaRPr>
          </a:p>
        </p:txBody>
      </p:sp>
      <p:sp>
        <p:nvSpPr>
          <p:cNvPr id="10" name="object 10"/>
          <p:cNvSpPr txBox="1"/>
          <p:nvPr/>
        </p:nvSpPr>
        <p:spPr>
          <a:xfrm>
            <a:off x="5604128" y="3083179"/>
            <a:ext cx="119380"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Calibri"/>
                <a:cs typeface="Calibri"/>
              </a:rPr>
              <a:t>t</a:t>
            </a:r>
            <a:endParaRPr sz="2200">
              <a:latin typeface="Calibri"/>
              <a:cs typeface="Calibri"/>
            </a:endParaRPr>
          </a:p>
        </p:txBody>
      </p:sp>
      <p:sp>
        <p:nvSpPr>
          <p:cNvPr id="11" name="object 11"/>
          <p:cNvSpPr txBox="1"/>
          <p:nvPr/>
        </p:nvSpPr>
        <p:spPr>
          <a:xfrm>
            <a:off x="2238501" y="4759833"/>
            <a:ext cx="401955" cy="695960"/>
          </a:xfrm>
          <a:prstGeom prst="rect">
            <a:avLst/>
          </a:prstGeom>
        </p:spPr>
        <p:txBody>
          <a:bodyPr vert="horz" wrap="square" lIns="0" tIns="12065" rIns="0" bIns="0" rtlCol="0">
            <a:spAutoFit/>
          </a:bodyPr>
          <a:lstStyle/>
          <a:p>
            <a:pPr marL="100965">
              <a:lnSpc>
                <a:spcPct val="100000"/>
              </a:lnSpc>
              <a:spcBef>
                <a:spcPts val="95"/>
              </a:spcBef>
            </a:pPr>
            <a:r>
              <a:rPr sz="2200" spc="-10" dirty="0">
                <a:latin typeface="Calibri"/>
                <a:cs typeface="Calibri"/>
              </a:rPr>
              <a:t>Tt</a:t>
            </a:r>
            <a:endParaRPr sz="2200">
              <a:latin typeface="Calibri"/>
              <a:cs typeface="Calibri"/>
            </a:endParaRPr>
          </a:p>
          <a:p>
            <a:pPr marL="12700">
              <a:lnSpc>
                <a:spcPct val="100000"/>
              </a:lnSpc>
            </a:pPr>
            <a:r>
              <a:rPr sz="2200" spc="-180" dirty="0">
                <a:latin typeface="Calibri"/>
                <a:cs typeface="Calibri"/>
              </a:rPr>
              <a:t>T</a:t>
            </a:r>
            <a:r>
              <a:rPr sz="2200" spc="-5" dirty="0">
                <a:latin typeface="Calibri"/>
                <a:cs typeface="Calibri"/>
              </a:rPr>
              <a:t>all</a:t>
            </a:r>
            <a:endParaRPr sz="2200">
              <a:latin typeface="Calibri"/>
              <a:cs typeface="Calibri"/>
            </a:endParaRPr>
          </a:p>
        </p:txBody>
      </p:sp>
      <p:sp>
        <p:nvSpPr>
          <p:cNvPr id="12" name="object 12"/>
          <p:cNvSpPr txBox="1"/>
          <p:nvPr/>
        </p:nvSpPr>
        <p:spPr>
          <a:xfrm>
            <a:off x="5337576" y="4759833"/>
            <a:ext cx="709930" cy="695960"/>
          </a:xfrm>
          <a:prstGeom prst="rect">
            <a:avLst/>
          </a:prstGeom>
        </p:spPr>
        <p:txBody>
          <a:bodyPr vert="horz" wrap="square" lIns="0" tIns="12065" rIns="0" bIns="0" rtlCol="0">
            <a:spAutoFit/>
          </a:bodyPr>
          <a:lstStyle/>
          <a:p>
            <a:pPr marR="42545" algn="ctr">
              <a:lnSpc>
                <a:spcPct val="100000"/>
              </a:lnSpc>
              <a:spcBef>
                <a:spcPts val="95"/>
              </a:spcBef>
            </a:pPr>
            <a:r>
              <a:rPr sz="2200" spc="-45" dirty="0">
                <a:latin typeface="Calibri"/>
                <a:cs typeface="Calibri"/>
              </a:rPr>
              <a:t>tt</a:t>
            </a:r>
            <a:endParaRPr sz="2200">
              <a:latin typeface="Calibri"/>
              <a:cs typeface="Calibri"/>
            </a:endParaRPr>
          </a:p>
          <a:p>
            <a:pPr algn="ctr">
              <a:lnSpc>
                <a:spcPct val="100000"/>
              </a:lnSpc>
            </a:pPr>
            <a:r>
              <a:rPr sz="2200" spc="-10" dirty="0">
                <a:latin typeface="Calibri"/>
                <a:cs typeface="Calibri"/>
              </a:rPr>
              <a:t>Dwarf</a:t>
            </a:r>
            <a:endParaRPr sz="2200">
              <a:latin typeface="Calibri"/>
              <a:cs typeface="Calibri"/>
            </a:endParaRPr>
          </a:p>
        </p:txBody>
      </p:sp>
      <p:sp>
        <p:nvSpPr>
          <p:cNvPr id="13" name="object 13"/>
          <p:cNvSpPr txBox="1"/>
          <p:nvPr/>
        </p:nvSpPr>
        <p:spPr>
          <a:xfrm>
            <a:off x="78739" y="5766003"/>
            <a:ext cx="2573655"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Calibri"/>
                <a:cs typeface="Calibri"/>
              </a:rPr>
              <a:t>Phenotypic </a:t>
            </a:r>
            <a:r>
              <a:rPr sz="2200" spc="-15" dirty="0">
                <a:latin typeface="Calibri"/>
                <a:cs typeface="Calibri"/>
              </a:rPr>
              <a:t>ratio: </a:t>
            </a:r>
            <a:r>
              <a:rPr sz="2200" spc="-5" dirty="0">
                <a:latin typeface="Calibri"/>
                <a:cs typeface="Calibri"/>
              </a:rPr>
              <a:t>1 :</a:t>
            </a:r>
            <a:r>
              <a:rPr sz="2200" spc="-25" dirty="0">
                <a:latin typeface="Calibri"/>
                <a:cs typeface="Calibri"/>
              </a:rPr>
              <a:t> </a:t>
            </a:r>
            <a:r>
              <a:rPr sz="2200" spc="-5" dirty="0">
                <a:latin typeface="Calibri"/>
                <a:cs typeface="Calibri"/>
              </a:rPr>
              <a:t>1</a:t>
            </a:r>
            <a:endParaRPr sz="2200">
              <a:latin typeface="Calibri"/>
              <a:cs typeface="Calibri"/>
            </a:endParaRPr>
          </a:p>
        </p:txBody>
      </p:sp>
      <p:sp>
        <p:nvSpPr>
          <p:cNvPr id="14" name="object 14"/>
          <p:cNvSpPr txBox="1"/>
          <p:nvPr/>
        </p:nvSpPr>
        <p:spPr>
          <a:xfrm>
            <a:off x="4338882" y="5766003"/>
            <a:ext cx="2350135" cy="360680"/>
          </a:xfrm>
          <a:prstGeom prst="rect">
            <a:avLst/>
          </a:prstGeom>
        </p:spPr>
        <p:txBody>
          <a:bodyPr vert="horz" wrap="square" lIns="0" tIns="12065" rIns="0" bIns="0" rtlCol="0">
            <a:spAutoFit/>
          </a:bodyPr>
          <a:lstStyle/>
          <a:p>
            <a:pPr marL="12700">
              <a:lnSpc>
                <a:spcPct val="100000"/>
              </a:lnSpc>
              <a:spcBef>
                <a:spcPts val="95"/>
              </a:spcBef>
            </a:pPr>
            <a:r>
              <a:rPr sz="2200" spc="-10" dirty="0">
                <a:latin typeface="Calibri"/>
                <a:cs typeface="Calibri"/>
              </a:rPr>
              <a:t>genotypic </a:t>
            </a:r>
            <a:r>
              <a:rPr sz="2200" spc="-15" dirty="0">
                <a:latin typeface="Calibri"/>
                <a:cs typeface="Calibri"/>
              </a:rPr>
              <a:t>ratio: </a:t>
            </a:r>
            <a:r>
              <a:rPr sz="2200" spc="-5" dirty="0">
                <a:latin typeface="Calibri"/>
                <a:cs typeface="Calibri"/>
              </a:rPr>
              <a:t>1 :</a:t>
            </a:r>
            <a:r>
              <a:rPr sz="2200" dirty="0">
                <a:latin typeface="Calibri"/>
                <a:cs typeface="Calibri"/>
              </a:rPr>
              <a:t> </a:t>
            </a:r>
            <a:r>
              <a:rPr sz="2200" spc="-5" dirty="0">
                <a:latin typeface="Calibri"/>
                <a:cs typeface="Calibri"/>
              </a:rPr>
              <a:t>1</a:t>
            </a:r>
            <a:endParaRPr sz="2200">
              <a:latin typeface="Calibri"/>
              <a:cs typeface="Calibri"/>
            </a:endParaRPr>
          </a:p>
        </p:txBody>
      </p:sp>
      <p:sp>
        <p:nvSpPr>
          <p:cNvPr id="15" name="object 15"/>
          <p:cNvSpPr/>
          <p:nvPr/>
        </p:nvSpPr>
        <p:spPr>
          <a:xfrm>
            <a:off x="2417064" y="3459479"/>
            <a:ext cx="3285490" cy="1054100"/>
          </a:xfrm>
          <a:custGeom>
            <a:avLst/>
            <a:gdLst/>
            <a:ahLst/>
            <a:cxnLst/>
            <a:rect l="l" t="t" r="r" b="b"/>
            <a:pathLst>
              <a:path w="3285490" h="1054100">
                <a:moveTo>
                  <a:pt x="0" y="0"/>
                </a:moveTo>
                <a:lnTo>
                  <a:pt x="0" y="942721"/>
                </a:lnTo>
              </a:path>
              <a:path w="3285490" h="1054100">
                <a:moveTo>
                  <a:pt x="0" y="921512"/>
                </a:moveTo>
                <a:lnTo>
                  <a:pt x="3168904" y="0"/>
                </a:lnTo>
              </a:path>
              <a:path w="3285490" h="1054100">
                <a:moveTo>
                  <a:pt x="1225296" y="4572"/>
                </a:moveTo>
                <a:lnTo>
                  <a:pt x="3143631" y="1053592"/>
                </a:lnTo>
              </a:path>
              <a:path w="3285490" h="1054100">
                <a:moveTo>
                  <a:pt x="3285236" y="0"/>
                </a:moveTo>
                <a:lnTo>
                  <a:pt x="3168396" y="921512"/>
                </a:lnTo>
              </a:path>
            </a:pathLst>
          </a:custGeom>
          <a:ln w="9144">
            <a:solidFill>
              <a:srgbClr val="497DBA"/>
            </a:solidFill>
          </a:ln>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Define and design a test-cross"/>
          <p:cNvPicPr>
            <a:picLocks noChangeAspect="1" noChangeArrowheads="1"/>
          </p:cNvPicPr>
          <p:nvPr/>
        </p:nvPicPr>
        <p:blipFill>
          <a:blip r:embed="rId2"/>
          <a:srcRect/>
          <a:stretch>
            <a:fillRect/>
          </a:stretch>
        </p:blipFill>
        <p:spPr bwMode="auto">
          <a:xfrm>
            <a:off x="155575" y="228600"/>
            <a:ext cx="8836025" cy="6477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AutoShape 2" descr="What is emasculation in plants? - Quo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4148" name="AutoShape 4" descr="What is emasculation in plants? - Quo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4153" name="Picture 9"/>
          <p:cNvPicPr>
            <a:picLocks noChangeAspect="1" noChangeArrowheads="1"/>
          </p:cNvPicPr>
          <p:nvPr/>
        </p:nvPicPr>
        <p:blipFill>
          <a:blip r:embed="rId2"/>
          <a:srcRect/>
          <a:stretch>
            <a:fillRect/>
          </a:stretch>
        </p:blipFill>
        <p:spPr bwMode="auto">
          <a:xfrm>
            <a:off x="228600" y="90488"/>
            <a:ext cx="8686800" cy="6677025"/>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AutoShape 2" descr="Exercise 1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5173" name="Picture 5"/>
          <p:cNvPicPr>
            <a:picLocks noChangeAspect="1" noChangeArrowheads="1"/>
          </p:cNvPicPr>
          <p:nvPr/>
        </p:nvPicPr>
        <p:blipFill>
          <a:blip r:embed="rId2"/>
          <a:srcRect/>
          <a:stretch>
            <a:fillRect/>
          </a:stretch>
        </p:blipFill>
        <p:spPr bwMode="auto">
          <a:xfrm>
            <a:off x="152400" y="176213"/>
            <a:ext cx="4548014" cy="6376987"/>
          </a:xfrm>
          <a:prstGeom prst="rect">
            <a:avLst/>
          </a:prstGeom>
          <a:noFill/>
          <a:ln w="9525">
            <a:noFill/>
            <a:miter lim="800000"/>
            <a:headEnd/>
            <a:tailEnd/>
          </a:ln>
          <a:effectLst/>
        </p:spPr>
      </p:pic>
      <p:pic>
        <p:nvPicPr>
          <p:cNvPr id="135174" name="Picture 6"/>
          <p:cNvPicPr>
            <a:picLocks noChangeAspect="1" noChangeArrowheads="1"/>
          </p:cNvPicPr>
          <p:nvPr/>
        </p:nvPicPr>
        <p:blipFill>
          <a:blip r:embed="rId3"/>
          <a:srcRect/>
          <a:stretch>
            <a:fillRect/>
          </a:stretch>
        </p:blipFill>
        <p:spPr bwMode="auto">
          <a:xfrm>
            <a:off x="4800600" y="228600"/>
            <a:ext cx="4180900" cy="63246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194" name="Picture 2" descr="The Gene Drive Dilemma: We Can Alter Entire Species, but Should We ..."/>
          <p:cNvPicPr>
            <a:picLocks noChangeAspect="1" noChangeArrowheads="1"/>
          </p:cNvPicPr>
          <p:nvPr/>
        </p:nvPicPr>
        <p:blipFill>
          <a:blip r:embed="rId2"/>
          <a:srcRect/>
          <a:stretch>
            <a:fillRect/>
          </a:stretch>
        </p:blipFill>
        <p:spPr bwMode="auto">
          <a:xfrm>
            <a:off x="228600" y="228600"/>
            <a:ext cx="8574258" cy="6477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2" name="Picture 2" descr="Monohybrid Cross: Mendel's experiment, procedure, conclusion"/>
          <p:cNvPicPr>
            <a:picLocks noChangeAspect="1" noChangeArrowheads="1"/>
          </p:cNvPicPr>
          <p:nvPr/>
        </p:nvPicPr>
        <p:blipFill>
          <a:blip r:embed="rId2"/>
          <a:srcRect/>
          <a:stretch>
            <a:fillRect/>
          </a:stretch>
        </p:blipFill>
        <p:spPr bwMode="auto">
          <a:xfrm>
            <a:off x="688975" y="990601"/>
            <a:ext cx="7083425" cy="4190999"/>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6" name="Picture 2" descr="20_02"/>
          <p:cNvPicPr>
            <a:picLocks noChangeAspect="1" noChangeArrowheads="1"/>
          </p:cNvPicPr>
          <p:nvPr/>
        </p:nvPicPr>
        <p:blipFill>
          <a:blip r:embed="rId2"/>
          <a:srcRect/>
          <a:stretch>
            <a:fillRect/>
          </a:stretch>
        </p:blipFill>
        <p:spPr bwMode="auto">
          <a:xfrm>
            <a:off x="155574" y="579437"/>
            <a:ext cx="8531226" cy="5592763"/>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31140" y="0"/>
            <a:ext cx="7011034" cy="1196975"/>
          </a:xfrm>
          <a:prstGeom prst="rect">
            <a:avLst/>
          </a:prstGeom>
        </p:spPr>
        <p:txBody>
          <a:bodyPr vert="horz" wrap="square" lIns="0" tIns="12700" rIns="0" bIns="0" rtlCol="0">
            <a:spAutoFit/>
          </a:bodyPr>
          <a:lstStyle/>
          <a:p>
            <a:pPr marL="12700" marR="5080">
              <a:lnSpc>
                <a:spcPct val="120100"/>
              </a:lnSpc>
              <a:spcBef>
                <a:spcPts val="100"/>
              </a:spcBef>
              <a:buFont typeface="Arial"/>
              <a:buChar char="•"/>
              <a:tabLst>
                <a:tab pos="354965" algn="l"/>
                <a:tab pos="355600" algn="l"/>
              </a:tabLst>
            </a:pPr>
            <a:r>
              <a:rPr sz="3200" b="1" spc="-10" dirty="0">
                <a:latin typeface="Calibri"/>
                <a:cs typeface="Calibri"/>
              </a:rPr>
              <a:t>Incomplete </a:t>
            </a:r>
            <a:r>
              <a:rPr sz="3200" b="1" dirty="0">
                <a:latin typeface="Calibri"/>
                <a:cs typeface="Calibri"/>
              </a:rPr>
              <a:t>dominance: Ex </a:t>
            </a:r>
            <a:r>
              <a:rPr sz="3200" b="1" spc="-15" dirty="0">
                <a:latin typeface="Calibri"/>
                <a:cs typeface="Calibri"/>
              </a:rPr>
              <a:t>snapdragon.  </a:t>
            </a:r>
            <a:r>
              <a:rPr sz="3200" b="1" dirty="0">
                <a:latin typeface="Calibri"/>
                <a:cs typeface="Calibri"/>
              </a:rPr>
              <a:t>( </a:t>
            </a:r>
            <a:r>
              <a:rPr sz="3200" b="1" spc="-5" dirty="0">
                <a:latin typeface="Calibri"/>
                <a:cs typeface="Calibri"/>
              </a:rPr>
              <a:t>Dog </a:t>
            </a:r>
            <a:r>
              <a:rPr sz="3200" b="1" spc="-10" dirty="0">
                <a:latin typeface="Calibri"/>
                <a:cs typeface="Calibri"/>
              </a:rPr>
              <a:t>flower</a:t>
            </a:r>
            <a:r>
              <a:rPr sz="3200" b="1" spc="-15" dirty="0">
                <a:latin typeface="Calibri"/>
                <a:cs typeface="Calibri"/>
              </a:rPr>
              <a:t> </a:t>
            </a:r>
            <a:r>
              <a:rPr sz="3200" b="1" spc="-5" dirty="0">
                <a:latin typeface="Calibri"/>
                <a:cs typeface="Calibri"/>
              </a:rPr>
              <a:t>plant)</a:t>
            </a:r>
            <a:endParaRPr sz="3200">
              <a:latin typeface="Calibri"/>
              <a:cs typeface="Calibri"/>
            </a:endParaRPr>
          </a:p>
        </p:txBody>
      </p:sp>
      <p:pic>
        <p:nvPicPr>
          <p:cNvPr id="3" name="object 3"/>
          <p:cNvPicPr/>
          <p:nvPr/>
        </p:nvPicPr>
        <p:blipFill>
          <a:blip r:embed="rId2" cstate="print"/>
          <a:stretch>
            <a:fillRect/>
          </a:stretch>
        </p:blipFill>
        <p:spPr>
          <a:xfrm>
            <a:off x="457200" y="2106167"/>
            <a:ext cx="2619756" cy="2484119"/>
          </a:xfrm>
          <a:prstGeom prst="rect">
            <a:avLst/>
          </a:prstGeom>
        </p:spPr>
      </p:pic>
      <p:pic>
        <p:nvPicPr>
          <p:cNvPr id="4" name="object 4"/>
          <p:cNvPicPr/>
          <p:nvPr/>
        </p:nvPicPr>
        <p:blipFill>
          <a:blip r:embed="rId3" cstate="print"/>
          <a:stretch>
            <a:fillRect/>
          </a:stretch>
        </p:blipFill>
        <p:spPr>
          <a:xfrm>
            <a:off x="6472428" y="1828800"/>
            <a:ext cx="2260092" cy="3124200"/>
          </a:xfrm>
          <a:prstGeom prst="rect">
            <a:avLst/>
          </a:prstGeom>
        </p:spPr>
      </p:pic>
      <p:pic>
        <p:nvPicPr>
          <p:cNvPr id="5" name="object 5"/>
          <p:cNvPicPr/>
          <p:nvPr/>
        </p:nvPicPr>
        <p:blipFill>
          <a:blip r:embed="rId4" cstate="print"/>
          <a:stretch>
            <a:fillRect/>
          </a:stretch>
        </p:blipFill>
        <p:spPr>
          <a:xfrm>
            <a:off x="3465576" y="3962400"/>
            <a:ext cx="2657855" cy="265785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31140" y="0"/>
            <a:ext cx="7696200" cy="1196975"/>
          </a:xfrm>
          <a:prstGeom prst="rect">
            <a:avLst/>
          </a:prstGeom>
        </p:spPr>
        <p:txBody>
          <a:bodyPr vert="horz" wrap="square" lIns="0" tIns="12700" rIns="0" bIns="0" rtlCol="0">
            <a:spAutoFit/>
          </a:bodyPr>
          <a:lstStyle/>
          <a:p>
            <a:pPr marL="12700" marR="5080">
              <a:lnSpc>
                <a:spcPct val="120100"/>
              </a:lnSpc>
              <a:spcBef>
                <a:spcPts val="100"/>
              </a:spcBef>
              <a:buFont typeface="Arial"/>
              <a:buChar char="•"/>
              <a:tabLst>
                <a:tab pos="354965" algn="l"/>
                <a:tab pos="355600" algn="l"/>
              </a:tabLst>
            </a:pPr>
            <a:r>
              <a:rPr sz="3200" b="1" spc="-10" dirty="0">
                <a:latin typeface="Calibri"/>
                <a:cs typeface="Calibri"/>
              </a:rPr>
              <a:t>Incomplete </a:t>
            </a:r>
            <a:r>
              <a:rPr sz="3200" b="1" dirty="0">
                <a:latin typeface="Calibri"/>
                <a:cs typeface="Calibri"/>
              </a:rPr>
              <a:t>dominance: Ex </a:t>
            </a:r>
            <a:r>
              <a:rPr sz="3200" b="1" spc="-10" dirty="0">
                <a:latin typeface="Calibri"/>
                <a:cs typeface="Calibri"/>
              </a:rPr>
              <a:t>mirabilas </a:t>
            </a:r>
            <a:r>
              <a:rPr sz="3200" b="1" spc="-5" dirty="0">
                <a:latin typeface="Calibri"/>
                <a:cs typeface="Calibri"/>
              </a:rPr>
              <a:t>jalapa.  </a:t>
            </a:r>
            <a:r>
              <a:rPr sz="3200" b="1" dirty="0">
                <a:latin typeface="Calibri"/>
                <a:cs typeface="Calibri"/>
              </a:rPr>
              <a:t>( 4 o </a:t>
            </a:r>
            <a:r>
              <a:rPr sz="3200" b="1" spc="-5" dirty="0">
                <a:latin typeface="Calibri"/>
                <a:cs typeface="Calibri"/>
              </a:rPr>
              <a:t>clock</a:t>
            </a:r>
            <a:r>
              <a:rPr sz="3200" b="1" spc="-15" dirty="0">
                <a:latin typeface="Calibri"/>
                <a:cs typeface="Calibri"/>
              </a:rPr>
              <a:t> </a:t>
            </a:r>
            <a:r>
              <a:rPr sz="3200" b="1" spc="-5" dirty="0">
                <a:latin typeface="Calibri"/>
                <a:cs typeface="Calibri"/>
              </a:rPr>
              <a:t>plant)</a:t>
            </a:r>
            <a:endParaRPr sz="3200">
              <a:latin typeface="Calibri"/>
              <a:cs typeface="Calibri"/>
            </a:endParaRPr>
          </a:p>
        </p:txBody>
      </p:sp>
      <p:pic>
        <p:nvPicPr>
          <p:cNvPr id="3" name="object 3"/>
          <p:cNvPicPr/>
          <p:nvPr/>
        </p:nvPicPr>
        <p:blipFill>
          <a:blip r:embed="rId2" cstate="print"/>
          <a:stretch>
            <a:fillRect/>
          </a:stretch>
        </p:blipFill>
        <p:spPr>
          <a:xfrm>
            <a:off x="6172200" y="1912620"/>
            <a:ext cx="2971800" cy="2574035"/>
          </a:xfrm>
          <a:prstGeom prst="rect">
            <a:avLst/>
          </a:prstGeom>
        </p:spPr>
      </p:pic>
      <p:pic>
        <p:nvPicPr>
          <p:cNvPr id="4" name="object 4"/>
          <p:cNvPicPr/>
          <p:nvPr/>
        </p:nvPicPr>
        <p:blipFill>
          <a:blip r:embed="rId3" cstate="print"/>
          <a:stretch>
            <a:fillRect/>
          </a:stretch>
        </p:blipFill>
        <p:spPr>
          <a:xfrm>
            <a:off x="35051" y="2209800"/>
            <a:ext cx="2685288" cy="2560320"/>
          </a:xfrm>
          <a:prstGeom prst="rect">
            <a:avLst/>
          </a:prstGeom>
        </p:spPr>
      </p:pic>
      <p:pic>
        <p:nvPicPr>
          <p:cNvPr id="5" name="object 5"/>
          <p:cNvPicPr/>
          <p:nvPr/>
        </p:nvPicPr>
        <p:blipFill>
          <a:blip r:embed="rId4" cstate="print"/>
          <a:stretch>
            <a:fillRect/>
          </a:stretch>
        </p:blipFill>
        <p:spPr>
          <a:xfrm>
            <a:off x="2895600" y="4482083"/>
            <a:ext cx="3048000" cy="237591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6276" y="183591"/>
            <a:ext cx="6241924" cy="635000"/>
          </a:xfrm>
          <a:prstGeom prst="rect">
            <a:avLst/>
          </a:prstGeom>
        </p:spPr>
        <p:txBody>
          <a:bodyPr vert="horz" wrap="square" lIns="0" tIns="12065" rIns="0" bIns="0" rtlCol="0">
            <a:spAutoFit/>
          </a:bodyPr>
          <a:lstStyle/>
          <a:p>
            <a:pPr marL="12700" algn="ctr">
              <a:lnSpc>
                <a:spcPct val="100000"/>
              </a:lnSpc>
              <a:spcBef>
                <a:spcPts val="95"/>
              </a:spcBef>
            </a:pPr>
            <a:r>
              <a:rPr sz="4000" i="1" spc="-10" dirty="0"/>
              <a:t>Incomlpet</a:t>
            </a:r>
            <a:r>
              <a:rPr sz="4000" i="1" spc="-70" dirty="0"/>
              <a:t> </a:t>
            </a:r>
            <a:r>
              <a:rPr sz="4000" i="1" spc="-5" dirty="0"/>
              <a:t>dominance:</a:t>
            </a:r>
            <a:endParaRPr sz="4000"/>
          </a:p>
        </p:txBody>
      </p:sp>
      <p:sp>
        <p:nvSpPr>
          <p:cNvPr id="3" name="object 3"/>
          <p:cNvSpPr txBox="1"/>
          <p:nvPr/>
        </p:nvSpPr>
        <p:spPr>
          <a:xfrm>
            <a:off x="535940" y="1071117"/>
            <a:ext cx="7635240" cy="4635500"/>
          </a:xfrm>
          <a:prstGeom prst="rect">
            <a:avLst/>
          </a:prstGeom>
        </p:spPr>
        <p:txBody>
          <a:bodyPr vert="horz" wrap="square" lIns="0" tIns="12700" rIns="0" bIns="0" rtlCol="0">
            <a:spAutoFit/>
          </a:bodyPr>
          <a:lstStyle/>
          <a:p>
            <a:pPr marL="355600" marR="1522730" indent="-342900" algn="just">
              <a:lnSpc>
                <a:spcPct val="100000"/>
              </a:lnSpc>
              <a:spcBef>
                <a:spcPts val="100"/>
              </a:spcBef>
              <a:buFont typeface="Arial"/>
              <a:buChar char="•"/>
              <a:tabLst>
                <a:tab pos="355600" algn="l"/>
              </a:tabLst>
            </a:pPr>
            <a:r>
              <a:rPr sz="3600" spc="-10" dirty="0">
                <a:latin typeface="Calibri"/>
                <a:cs typeface="Calibri"/>
              </a:rPr>
              <a:t>Correns </a:t>
            </a:r>
            <a:r>
              <a:rPr sz="3600" spc="-15" dirty="0">
                <a:latin typeface="Calibri"/>
                <a:cs typeface="Calibri"/>
              </a:rPr>
              <a:t>discovered Incomplete  </a:t>
            </a:r>
            <a:r>
              <a:rPr sz="3600" dirty="0">
                <a:latin typeface="Calibri"/>
                <a:cs typeface="Calibri"/>
              </a:rPr>
              <a:t>dominance in </a:t>
            </a:r>
            <a:r>
              <a:rPr sz="3600" spc="-10" dirty="0">
                <a:latin typeface="Calibri"/>
                <a:cs typeface="Calibri"/>
              </a:rPr>
              <a:t>merabilis</a:t>
            </a:r>
            <a:r>
              <a:rPr sz="3600" spc="-130" dirty="0">
                <a:latin typeface="Calibri"/>
                <a:cs typeface="Calibri"/>
              </a:rPr>
              <a:t> </a:t>
            </a:r>
            <a:r>
              <a:rPr sz="3600" dirty="0">
                <a:latin typeface="Calibri"/>
                <a:cs typeface="Calibri"/>
              </a:rPr>
              <a:t>jalapa.</a:t>
            </a:r>
            <a:endParaRPr sz="3600">
              <a:latin typeface="Calibri"/>
              <a:cs typeface="Calibri"/>
            </a:endParaRPr>
          </a:p>
          <a:p>
            <a:pPr marL="355600" marR="5080" indent="-342900" algn="just">
              <a:lnSpc>
                <a:spcPct val="100000"/>
              </a:lnSpc>
              <a:spcBef>
                <a:spcPts val="865"/>
              </a:spcBef>
              <a:buFont typeface="Arial"/>
              <a:buChar char="•"/>
              <a:tabLst>
                <a:tab pos="355600" algn="l"/>
              </a:tabLst>
            </a:pPr>
            <a:r>
              <a:rPr sz="3600" dirty="0">
                <a:latin typeface="Calibri"/>
                <a:cs typeface="Calibri"/>
              </a:rPr>
              <a:t>It is also </a:t>
            </a:r>
            <a:r>
              <a:rPr sz="3600" spc="-5" dirty="0">
                <a:latin typeface="Calibri"/>
                <a:cs typeface="Calibri"/>
              </a:rPr>
              <a:t>called </a:t>
            </a:r>
            <a:r>
              <a:rPr sz="3600" dirty="0">
                <a:latin typeface="Calibri"/>
                <a:cs typeface="Calibri"/>
              </a:rPr>
              <a:t>partial dominance,</a:t>
            </a:r>
            <a:r>
              <a:rPr sz="3600" spc="-150" dirty="0">
                <a:latin typeface="Calibri"/>
                <a:cs typeface="Calibri"/>
              </a:rPr>
              <a:t> </a:t>
            </a:r>
            <a:r>
              <a:rPr sz="3600" spc="-5" dirty="0">
                <a:latin typeface="Calibri"/>
                <a:cs typeface="Calibri"/>
              </a:rPr>
              <a:t>semi  </a:t>
            </a:r>
            <a:r>
              <a:rPr sz="3600" dirty="0">
                <a:latin typeface="Calibri"/>
                <a:cs typeface="Calibri"/>
              </a:rPr>
              <a:t>dominance.</a:t>
            </a:r>
            <a:endParaRPr sz="3600">
              <a:latin typeface="Calibri"/>
              <a:cs typeface="Calibri"/>
            </a:endParaRPr>
          </a:p>
          <a:p>
            <a:pPr marL="355600" marR="645160" indent="-342900" algn="just">
              <a:lnSpc>
                <a:spcPct val="100000"/>
              </a:lnSpc>
              <a:spcBef>
                <a:spcPts val="865"/>
              </a:spcBef>
              <a:buFont typeface="Arial"/>
              <a:buChar char="•"/>
              <a:tabLst>
                <a:tab pos="355600" algn="l"/>
              </a:tabLst>
            </a:pPr>
            <a:r>
              <a:rPr sz="3600" spc="-5" dirty="0">
                <a:latin typeface="Calibri"/>
                <a:cs typeface="Calibri"/>
              </a:rPr>
              <a:t>The inheritance </a:t>
            </a:r>
            <a:r>
              <a:rPr sz="3600" dirty="0">
                <a:latin typeface="Calibri"/>
                <a:cs typeface="Calibri"/>
              </a:rPr>
              <a:t>in which allele </a:t>
            </a:r>
            <a:r>
              <a:rPr sz="3600" spc="-25" dirty="0">
                <a:latin typeface="Calibri"/>
                <a:cs typeface="Calibri"/>
              </a:rPr>
              <a:t>for </a:t>
            </a:r>
            <a:r>
              <a:rPr sz="3600" dirty="0">
                <a:latin typeface="Calibri"/>
                <a:cs typeface="Calibri"/>
              </a:rPr>
              <a:t>a  </a:t>
            </a:r>
            <a:r>
              <a:rPr sz="3600" spc="-5" dirty="0">
                <a:latin typeface="Calibri"/>
                <a:cs typeface="Calibri"/>
              </a:rPr>
              <a:t>specific </a:t>
            </a:r>
            <a:r>
              <a:rPr sz="3600" spc="-10" dirty="0">
                <a:latin typeface="Calibri"/>
                <a:cs typeface="Calibri"/>
              </a:rPr>
              <a:t>character </a:t>
            </a:r>
            <a:r>
              <a:rPr sz="3600" dirty="0">
                <a:latin typeface="Calibri"/>
                <a:cs typeface="Calibri"/>
              </a:rPr>
              <a:t>is not </a:t>
            </a:r>
            <a:r>
              <a:rPr sz="3600" spc="-10" dirty="0">
                <a:latin typeface="Calibri"/>
                <a:cs typeface="Calibri"/>
              </a:rPr>
              <a:t>completely  </a:t>
            </a:r>
            <a:r>
              <a:rPr sz="3600" spc="-5" dirty="0">
                <a:latin typeface="Calibri"/>
                <a:cs typeface="Calibri"/>
              </a:rPr>
              <a:t>dominant </a:t>
            </a:r>
            <a:r>
              <a:rPr sz="3600" spc="-15" dirty="0">
                <a:latin typeface="Calibri"/>
                <a:cs typeface="Calibri"/>
              </a:rPr>
              <a:t>over </a:t>
            </a:r>
            <a:r>
              <a:rPr sz="3600" spc="-10" dirty="0">
                <a:latin typeface="Calibri"/>
                <a:cs typeface="Calibri"/>
              </a:rPr>
              <a:t>other </a:t>
            </a:r>
            <a:r>
              <a:rPr sz="3600" dirty="0">
                <a:latin typeface="Calibri"/>
                <a:cs typeface="Calibri"/>
              </a:rPr>
              <a:t>allele is</a:t>
            </a:r>
            <a:r>
              <a:rPr sz="3600" spc="-65" dirty="0">
                <a:latin typeface="Calibri"/>
                <a:cs typeface="Calibri"/>
              </a:rPr>
              <a:t> </a:t>
            </a:r>
            <a:r>
              <a:rPr sz="3600" spc="-5" dirty="0">
                <a:latin typeface="Calibri"/>
                <a:cs typeface="Calibri"/>
              </a:rPr>
              <a:t>called  </a:t>
            </a:r>
            <a:r>
              <a:rPr sz="3600" spc="-10" dirty="0">
                <a:latin typeface="Calibri"/>
                <a:cs typeface="Calibri"/>
              </a:rPr>
              <a:t>Incomplete</a:t>
            </a:r>
            <a:r>
              <a:rPr sz="3600" spc="-30" dirty="0">
                <a:latin typeface="Calibri"/>
                <a:cs typeface="Calibri"/>
              </a:rPr>
              <a:t> </a:t>
            </a:r>
            <a:r>
              <a:rPr sz="3600" dirty="0">
                <a:latin typeface="Calibri"/>
                <a:cs typeface="Calibri"/>
              </a:rPr>
              <a:t>dominance.</a:t>
            </a:r>
            <a:endParaRPr sz="36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5940" y="616965"/>
            <a:ext cx="7979409" cy="5293995"/>
          </a:xfrm>
          <a:prstGeom prst="rect">
            <a:avLst/>
          </a:prstGeom>
        </p:spPr>
        <p:txBody>
          <a:bodyPr vert="horz" wrap="square" lIns="0" tIns="13335" rIns="0" bIns="0" rtlCol="0">
            <a:spAutoFit/>
          </a:bodyPr>
          <a:lstStyle/>
          <a:p>
            <a:pPr marL="355600" marR="5080" indent="-342900">
              <a:lnSpc>
                <a:spcPct val="100000"/>
              </a:lnSpc>
              <a:spcBef>
                <a:spcPts val="105"/>
              </a:spcBef>
              <a:buFont typeface="Arial"/>
              <a:buChar char="•"/>
              <a:tabLst>
                <a:tab pos="354965" algn="l"/>
                <a:tab pos="355600" algn="l"/>
              </a:tabLst>
            </a:pPr>
            <a:r>
              <a:rPr sz="3200" b="1" spc="-5" dirty="0">
                <a:latin typeface="Calibri"/>
                <a:cs typeface="Calibri"/>
              </a:rPr>
              <a:t>Genetics </a:t>
            </a:r>
            <a:r>
              <a:rPr sz="3200" dirty="0">
                <a:latin typeface="Calibri"/>
                <a:cs typeface="Calibri"/>
              </a:rPr>
              <a:t>is the </a:t>
            </a:r>
            <a:r>
              <a:rPr sz="3200" spc="-10" dirty="0">
                <a:latin typeface="Calibri"/>
                <a:cs typeface="Calibri"/>
              </a:rPr>
              <a:t>branch </a:t>
            </a:r>
            <a:r>
              <a:rPr sz="3200" spc="-5" dirty="0">
                <a:latin typeface="Calibri"/>
                <a:cs typeface="Calibri"/>
              </a:rPr>
              <a:t>of </a:t>
            </a:r>
            <a:r>
              <a:rPr sz="3200" spc="-25" dirty="0">
                <a:latin typeface="Calibri"/>
                <a:cs typeface="Calibri"/>
              </a:rPr>
              <a:t>life </a:t>
            </a:r>
            <a:r>
              <a:rPr sz="3200" spc="-5" dirty="0">
                <a:latin typeface="Calibri"/>
                <a:cs typeface="Calibri"/>
              </a:rPr>
              <a:t>science </a:t>
            </a:r>
            <a:r>
              <a:rPr sz="3200" spc="-10" dirty="0">
                <a:latin typeface="Calibri"/>
                <a:cs typeface="Calibri"/>
              </a:rPr>
              <a:t>that  </a:t>
            </a:r>
            <a:r>
              <a:rPr sz="3200" spc="-5" dirty="0">
                <a:latin typeface="Calibri"/>
                <a:cs typeface="Calibri"/>
              </a:rPr>
              <a:t>deals </a:t>
            </a:r>
            <a:r>
              <a:rPr sz="3200" dirty="0">
                <a:latin typeface="Calibri"/>
                <a:cs typeface="Calibri"/>
              </a:rPr>
              <a:t>with the </a:t>
            </a:r>
            <a:r>
              <a:rPr sz="3200" spc="-5" dirty="0">
                <a:latin typeface="Calibri"/>
                <a:cs typeface="Calibri"/>
              </a:rPr>
              <a:t>study of heredity </a:t>
            </a:r>
            <a:r>
              <a:rPr sz="3200" dirty="0">
                <a:latin typeface="Calibri"/>
                <a:cs typeface="Calibri"/>
              </a:rPr>
              <a:t>and</a:t>
            </a:r>
            <a:r>
              <a:rPr sz="3200" spc="-15" dirty="0">
                <a:latin typeface="Calibri"/>
                <a:cs typeface="Calibri"/>
              </a:rPr>
              <a:t> </a:t>
            </a:r>
            <a:r>
              <a:rPr sz="3200" spc="-5" dirty="0">
                <a:latin typeface="Calibri"/>
                <a:cs typeface="Calibri"/>
              </a:rPr>
              <a:t>variation.</a:t>
            </a:r>
            <a:endParaRPr sz="3200">
              <a:latin typeface="Calibri"/>
              <a:cs typeface="Calibri"/>
            </a:endParaRPr>
          </a:p>
          <a:p>
            <a:pPr marL="355600" marR="180975" indent="-342900">
              <a:lnSpc>
                <a:spcPct val="100000"/>
              </a:lnSpc>
              <a:spcBef>
                <a:spcPts val="765"/>
              </a:spcBef>
              <a:buFont typeface="Arial"/>
              <a:buChar char="•"/>
              <a:tabLst>
                <a:tab pos="927100" algn="l"/>
                <a:tab pos="927735" algn="l"/>
              </a:tabLst>
            </a:pPr>
            <a:r>
              <a:rPr dirty="0"/>
              <a:t>	</a:t>
            </a:r>
            <a:r>
              <a:rPr sz="3200" b="1" i="1" spc="-5" dirty="0">
                <a:latin typeface="Calibri"/>
                <a:cs typeface="Calibri"/>
              </a:rPr>
              <a:t>Heredity </a:t>
            </a:r>
            <a:r>
              <a:rPr sz="3200" dirty="0">
                <a:latin typeface="Calibri"/>
                <a:cs typeface="Calibri"/>
              </a:rPr>
              <a:t>is the </a:t>
            </a:r>
            <a:r>
              <a:rPr sz="3200" spc="-10" dirty="0">
                <a:latin typeface="Calibri"/>
                <a:cs typeface="Calibri"/>
              </a:rPr>
              <a:t>transmission </a:t>
            </a:r>
            <a:r>
              <a:rPr sz="3200" dirty="0">
                <a:latin typeface="Calibri"/>
                <a:cs typeface="Calibri"/>
              </a:rPr>
              <a:t>of </a:t>
            </a:r>
            <a:r>
              <a:rPr sz="3200" spc="-15" dirty="0">
                <a:latin typeface="Calibri"/>
                <a:cs typeface="Calibri"/>
              </a:rPr>
              <a:t>characters  from </a:t>
            </a:r>
            <a:r>
              <a:rPr sz="3200" spc="-10" dirty="0">
                <a:latin typeface="Calibri"/>
                <a:cs typeface="Calibri"/>
              </a:rPr>
              <a:t>parents </a:t>
            </a:r>
            <a:r>
              <a:rPr sz="3200" spc="-20" dirty="0">
                <a:latin typeface="Calibri"/>
                <a:cs typeface="Calibri"/>
              </a:rPr>
              <a:t>to </a:t>
            </a:r>
            <a:r>
              <a:rPr sz="3200" dirty="0">
                <a:latin typeface="Calibri"/>
                <a:cs typeface="Calibri"/>
              </a:rPr>
              <a:t>their</a:t>
            </a:r>
            <a:r>
              <a:rPr sz="3200" spc="25" dirty="0">
                <a:latin typeface="Calibri"/>
                <a:cs typeface="Calibri"/>
              </a:rPr>
              <a:t> </a:t>
            </a:r>
            <a:r>
              <a:rPr sz="3200" spc="-15" dirty="0">
                <a:latin typeface="Calibri"/>
                <a:cs typeface="Calibri"/>
              </a:rPr>
              <a:t>offsprings.</a:t>
            </a:r>
            <a:endParaRPr sz="3200">
              <a:latin typeface="Calibri"/>
              <a:cs typeface="Calibri"/>
            </a:endParaRPr>
          </a:p>
          <a:p>
            <a:pPr marL="355600" marR="854710" indent="-342900">
              <a:lnSpc>
                <a:spcPct val="100000"/>
              </a:lnSpc>
              <a:spcBef>
                <a:spcPts val="770"/>
              </a:spcBef>
              <a:buFont typeface="Arial"/>
              <a:buChar char="•"/>
              <a:tabLst>
                <a:tab pos="927100" algn="l"/>
                <a:tab pos="927735" algn="l"/>
              </a:tabLst>
            </a:pPr>
            <a:r>
              <a:rPr dirty="0"/>
              <a:t>	</a:t>
            </a:r>
            <a:r>
              <a:rPr sz="3200" b="1" i="1" spc="-15" dirty="0">
                <a:latin typeface="Calibri"/>
                <a:cs typeface="Calibri"/>
              </a:rPr>
              <a:t>Variation </a:t>
            </a:r>
            <a:r>
              <a:rPr sz="3200" dirty="0">
                <a:latin typeface="Calibri"/>
                <a:cs typeface="Calibri"/>
              </a:rPr>
              <a:t>is the </a:t>
            </a:r>
            <a:r>
              <a:rPr sz="3200" spc="-20" dirty="0">
                <a:latin typeface="Calibri"/>
                <a:cs typeface="Calibri"/>
              </a:rPr>
              <a:t>difference </a:t>
            </a:r>
            <a:r>
              <a:rPr sz="3200" dirty="0">
                <a:latin typeface="Calibri"/>
                <a:cs typeface="Calibri"/>
              </a:rPr>
              <a:t>among</a:t>
            </a:r>
            <a:r>
              <a:rPr sz="3200" spc="-50" dirty="0">
                <a:latin typeface="Calibri"/>
                <a:cs typeface="Calibri"/>
              </a:rPr>
              <a:t> </a:t>
            </a:r>
            <a:r>
              <a:rPr sz="3200" dirty="0">
                <a:latin typeface="Calibri"/>
                <a:cs typeface="Calibri"/>
              </a:rPr>
              <a:t>the  </a:t>
            </a:r>
            <a:r>
              <a:rPr sz="3200" spc="-10" dirty="0">
                <a:latin typeface="Calibri"/>
                <a:cs typeface="Calibri"/>
              </a:rPr>
              <a:t>offsprings </a:t>
            </a:r>
            <a:r>
              <a:rPr sz="3200" dirty="0">
                <a:latin typeface="Calibri"/>
                <a:cs typeface="Calibri"/>
              </a:rPr>
              <a:t>and </a:t>
            </a:r>
            <a:r>
              <a:rPr sz="3200" spc="-5" dirty="0">
                <a:latin typeface="Calibri"/>
                <a:cs typeface="Calibri"/>
              </a:rPr>
              <a:t>with </a:t>
            </a:r>
            <a:r>
              <a:rPr sz="3200" dirty="0">
                <a:latin typeface="Calibri"/>
                <a:cs typeface="Calibri"/>
              </a:rPr>
              <a:t>their</a:t>
            </a:r>
            <a:r>
              <a:rPr sz="3200" spc="35" dirty="0">
                <a:latin typeface="Calibri"/>
                <a:cs typeface="Calibri"/>
              </a:rPr>
              <a:t> </a:t>
            </a:r>
            <a:r>
              <a:rPr sz="3200" spc="-15" dirty="0">
                <a:latin typeface="Calibri"/>
                <a:cs typeface="Calibri"/>
              </a:rPr>
              <a:t>parents.</a:t>
            </a:r>
            <a:endParaRPr sz="3200">
              <a:latin typeface="Calibri"/>
              <a:cs typeface="Calibri"/>
            </a:endParaRPr>
          </a:p>
          <a:p>
            <a:pPr marL="355600" marR="55880" indent="-342900">
              <a:lnSpc>
                <a:spcPct val="100000"/>
              </a:lnSpc>
              <a:spcBef>
                <a:spcPts val="770"/>
              </a:spcBef>
              <a:buFont typeface="Arial"/>
              <a:buChar char="•"/>
              <a:tabLst>
                <a:tab pos="354965" algn="l"/>
                <a:tab pos="355600" algn="l"/>
              </a:tabLst>
            </a:pPr>
            <a:r>
              <a:rPr sz="3200" b="1" dirty="0">
                <a:latin typeface="Calibri"/>
                <a:cs typeface="Calibri"/>
              </a:rPr>
              <a:t>Heriditary </a:t>
            </a:r>
            <a:r>
              <a:rPr sz="3200" b="1" spc="-10" dirty="0">
                <a:latin typeface="Calibri"/>
                <a:cs typeface="Calibri"/>
              </a:rPr>
              <a:t>variations</a:t>
            </a:r>
            <a:r>
              <a:rPr sz="3200" spc="-10" dirty="0">
                <a:latin typeface="Calibri"/>
                <a:cs typeface="Calibri"/>
              </a:rPr>
              <a:t>: </a:t>
            </a:r>
            <a:r>
              <a:rPr sz="3200" spc="-5" dirty="0">
                <a:latin typeface="Calibri"/>
                <a:cs typeface="Calibri"/>
              </a:rPr>
              <a:t>These </a:t>
            </a:r>
            <a:r>
              <a:rPr sz="3200" spc="-15" dirty="0">
                <a:latin typeface="Calibri"/>
                <a:cs typeface="Calibri"/>
              </a:rPr>
              <a:t>are </a:t>
            </a:r>
            <a:r>
              <a:rPr sz="3200" spc="-10" dirty="0">
                <a:latin typeface="Calibri"/>
                <a:cs typeface="Calibri"/>
              </a:rPr>
              <a:t>genetical </a:t>
            </a:r>
            <a:r>
              <a:rPr sz="3200" dirty="0">
                <a:latin typeface="Calibri"/>
                <a:cs typeface="Calibri"/>
              </a:rPr>
              <a:t>and  </a:t>
            </a:r>
            <a:r>
              <a:rPr sz="3200" spc="-5" dirty="0">
                <a:latin typeface="Calibri"/>
                <a:cs typeface="Calibri"/>
              </a:rPr>
              <a:t>inheritable.</a:t>
            </a:r>
            <a:endParaRPr sz="3200">
              <a:latin typeface="Calibri"/>
              <a:cs typeface="Calibri"/>
            </a:endParaRPr>
          </a:p>
          <a:p>
            <a:pPr marL="355600" marR="193040" indent="-342900">
              <a:lnSpc>
                <a:spcPct val="100000"/>
              </a:lnSpc>
              <a:spcBef>
                <a:spcPts val="770"/>
              </a:spcBef>
              <a:buFont typeface="Arial"/>
              <a:buChar char="•"/>
              <a:tabLst>
                <a:tab pos="354965" algn="l"/>
                <a:tab pos="355600" algn="l"/>
              </a:tabLst>
            </a:pPr>
            <a:r>
              <a:rPr sz="3200" b="1" spc="-10" dirty="0">
                <a:latin typeface="Calibri"/>
                <a:cs typeface="Calibri"/>
              </a:rPr>
              <a:t>Environmental </a:t>
            </a:r>
            <a:r>
              <a:rPr sz="3200" b="1" spc="-5" dirty="0">
                <a:latin typeface="Calibri"/>
                <a:cs typeface="Calibri"/>
              </a:rPr>
              <a:t>variation: </a:t>
            </a:r>
            <a:r>
              <a:rPr sz="3200" spc="-5" dirty="0">
                <a:latin typeface="Calibri"/>
                <a:cs typeface="Calibri"/>
              </a:rPr>
              <a:t>These </a:t>
            </a:r>
            <a:r>
              <a:rPr sz="3200" spc="-15" dirty="0">
                <a:latin typeface="Calibri"/>
                <a:cs typeface="Calibri"/>
              </a:rPr>
              <a:t>are</a:t>
            </a:r>
            <a:r>
              <a:rPr sz="3200" spc="-160" dirty="0">
                <a:latin typeface="Calibri"/>
                <a:cs typeface="Calibri"/>
              </a:rPr>
              <a:t> </a:t>
            </a:r>
            <a:r>
              <a:rPr sz="3200" spc="-5" dirty="0">
                <a:latin typeface="Calibri"/>
                <a:cs typeface="Calibri"/>
              </a:rPr>
              <a:t>aquaired  </a:t>
            </a:r>
            <a:r>
              <a:rPr sz="3200" dirty="0">
                <a:latin typeface="Calibri"/>
                <a:cs typeface="Calibri"/>
              </a:rPr>
              <a:t>and </a:t>
            </a:r>
            <a:r>
              <a:rPr sz="3200" spc="-5" dirty="0">
                <a:latin typeface="Calibri"/>
                <a:cs typeface="Calibri"/>
              </a:rPr>
              <a:t>non</a:t>
            </a:r>
            <a:r>
              <a:rPr sz="3200" spc="20" dirty="0">
                <a:latin typeface="Calibri"/>
                <a:cs typeface="Calibri"/>
              </a:rPr>
              <a:t> </a:t>
            </a:r>
            <a:r>
              <a:rPr sz="3200" spc="-5" dirty="0">
                <a:latin typeface="Calibri"/>
                <a:cs typeface="Calibri"/>
              </a:rPr>
              <a:t>heritable.</a:t>
            </a:r>
            <a:endParaRPr sz="3200">
              <a:latin typeface="Calibri"/>
              <a:cs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31140" y="56832"/>
            <a:ext cx="2710180" cy="2440940"/>
          </a:xfrm>
          <a:prstGeom prst="rect">
            <a:avLst/>
          </a:prstGeom>
        </p:spPr>
        <p:txBody>
          <a:bodyPr vert="horz" wrap="square" lIns="0" tIns="113664" rIns="0" bIns="0" rtlCol="0">
            <a:spAutoFit/>
          </a:bodyPr>
          <a:lstStyle/>
          <a:p>
            <a:pPr marL="355600" indent="-342900">
              <a:lnSpc>
                <a:spcPct val="100000"/>
              </a:lnSpc>
              <a:spcBef>
                <a:spcPts val="894"/>
              </a:spcBef>
              <a:buFont typeface="Arial"/>
              <a:buChar char="•"/>
              <a:tabLst>
                <a:tab pos="354965" algn="l"/>
                <a:tab pos="355600" algn="l"/>
              </a:tabLst>
            </a:pPr>
            <a:r>
              <a:rPr sz="3300" spc="-25" dirty="0">
                <a:latin typeface="Calibri"/>
                <a:cs typeface="Calibri"/>
              </a:rPr>
              <a:t>Parent:</a:t>
            </a:r>
            <a:endParaRPr sz="3300">
              <a:latin typeface="Calibri"/>
              <a:cs typeface="Calibri"/>
            </a:endParaRPr>
          </a:p>
          <a:p>
            <a:pPr marL="355600" indent="-342900">
              <a:lnSpc>
                <a:spcPct val="100000"/>
              </a:lnSpc>
              <a:spcBef>
                <a:spcPts val="795"/>
              </a:spcBef>
              <a:buFont typeface="Arial"/>
              <a:buChar char="•"/>
              <a:tabLst>
                <a:tab pos="354965" algn="l"/>
                <a:tab pos="355600" algn="l"/>
              </a:tabLst>
            </a:pPr>
            <a:r>
              <a:rPr sz="3300" spc="-5" dirty="0">
                <a:latin typeface="Calibri"/>
                <a:cs typeface="Calibri"/>
              </a:rPr>
              <a:t>Genotype.</a:t>
            </a:r>
            <a:endParaRPr sz="3300">
              <a:latin typeface="Calibri"/>
              <a:cs typeface="Calibri"/>
            </a:endParaRPr>
          </a:p>
          <a:p>
            <a:pPr marL="355600" indent="-342900">
              <a:lnSpc>
                <a:spcPct val="100000"/>
              </a:lnSpc>
              <a:spcBef>
                <a:spcPts val="790"/>
              </a:spcBef>
              <a:buFont typeface="Arial"/>
              <a:buChar char="•"/>
              <a:tabLst>
                <a:tab pos="354965" algn="l"/>
                <a:tab pos="355600" algn="l"/>
              </a:tabLst>
            </a:pPr>
            <a:r>
              <a:rPr sz="3300" spc="-10" dirty="0">
                <a:latin typeface="Calibri"/>
                <a:cs typeface="Calibri"/>
              </a:rPr>
              <a:t>Gametes</a:t>
            </a:r>
            <a:endParaRPr sz="3300">
              <a:latin typeface="Calibri"/>
              <a:cs typeface="Calibri"/>
            </a:endParaRPr>
          </a:p>
          <a:p>
            <a:pPr marL="355600" indent="-342900">
              <a:lnSpc>
                <a:spcPct val="100000"/>
              </a:lnSpc>
              <a:spcBef>
                <a:spcPts val="795"/>
              </a:spcBef>
              <a:buFont typeface="Arial"/>
              <a:buChar char="•"/>
              <a:tabLst>
                <a:tab pos="354965" algn="l"/>
                <a:tab pos="355600" algn="l"/>
              </a:tabLst>
            </a:pPr>
            <a:r>
              <a:rPr sz="3300" spc="-5" dirty="0">
                <a:latin typeface="Calibri"/>
                <a:cs typeface="Calibri"/>
              </a:rPr>
              <a:t>F1</a:t>
            </a:r>
            <a:r>
              <a:rPr sz="3300" spc="-80" dirty="0">
                <a:latin typeface="Calibri"/>
                <a:cs typeface="Calibri"/>
              </a:rPr>
              <a:t> </a:t>
            </a:r>
            <a:r>
              <a:rPr sz="3300" spc="-15" dirty="0">
                <a:latin typeface="Calibri"/>
                <a:cs typeface="Calibri"/>
              </a:rPr>
              <a:t>generation</a:t>
            </a:r>
            <a:endParaRPr sz="3300">
              <a:latin typeface="Calibri"/>
              <a:cs typeface="Calibri"/>
            </a:endParaRPr>
          </a:p>
        </p:txBody>
      </p:sp>
      <p:sp>
        <p:nvSpPr>
          <p:cNvPr id="3" name="object 3"/>
          <p:cNvSpPr txBox="1"/>
          <p:nvPr/>
        </p:nvSpPr>
        <p:spPr>
          <a:xfrm>
            <a:off x="3130377" y="56832"/>
            <a:ext cx="748665" cy="1837055"/>
          </a:xfrm>
          <a:prstGeom prst="rect">
            <a:avLst/>
          </a:prstGeom>
        </p:spPr>
        <p:txBody>
          <a:bodyPr vert="horz" wrap="square" lIns="0" tIns="113664" rIns="0" bIns="0" rtlCol="0">
            <a:spAutoFit/>
          </a:bodyPr>
          <a:lstStyle/>
          <a:p>
            <a:pPr marL="12700">
              <a:lnSpc>
                <a:spcPct val="100000"/>
              </a:lnSpc>
              <a:spcBef>
                <a:spcPts val="894"/>
              </a:spcBef>
            </a:pPr>
            <a:r>
              <a:rPr sz="3300" spc="-20" dirty="0">
                <a:latin typeface="Calibri"/>
                <a:cs typeface="Calibri"/>
              </a:rPr>
              <a:t>Red</a:t>
            </a:r>
            <a:endParaRPr sz="3300">
              <a:latin typeface="Calibri"/>
              <a:cs typeface="Calibri"/>
            </a:endParaRPr>
          </a:p>
          <a:p>
            <a:pPr marL="428625" marR="5080" indent="-148590">
              <a:lnSpc>
                <a:spcPct val="120000"/>
              </a:lnSpc>
            </a:pPr>
            <a:r>
              <a:rPr sz="3300" dirty="0">
                <a:latin typeface="Calibri"/>
                <a:cs typeface="Calibri"/>
              </a:rPr>
              <a:t>RR  R</a:t>
            </a:r>
            <a:endParaRPr sz="3300">
              <a:latin typeface="Calibri"/>
              <a:cs typeface="Calibri"/>
            </a:endParaRPr>
          </a:p>
        </p:txBody>
      </p:sp>
      <p:sp>
        <p:nvSpPr>
          <p:cNvPr id="4" name="object 4"/>
          <p:cNvSpPr txBox="1"/>
          <p:nvPr/>
        </p:nvSpPr>
        <p:spPr>
          <a:xfrm>
            <a:off x="4731126" y="157683"/>
            <a:ext cx="243204" cy="528955"/>
          </a:xfrm>
          <a:prstGeom prst="rect">
            <a:avLst/>
          </a:prstGeom>
        </p:spPr>
        <p:txBody>
          <a:bodyPr vert="horz" wrap="square" lIns="0" tIns="12700" rIns="0" bIns="0" rtlCol="0">
            <a:spAutoFit/>
          </a:bodyPr>
          <a:lstStyle/>
          <a:p>
            <a:pPr marL="12700">
              <a:lnSpc>
                <a:spcPct val="100000"/>
              </a:lnSpc>
              <a:spcBef>
                <a:spcPts val="100"/>
              </a:spcBef>
            </a:pPr>
            <a:r>
              <a:rPr sz="3300" dirty="0">
                <a:latin typeface="Calibri"/>
                <a:cs typeface="Calibri"/>
              </a:rPr>
              <a:t>X</a:t>
            </a:r>
            <a:endParaRPr sz="3300">
              <a:latin typeface="Calibri"/>
              <a:cs typeface="Calibri"/>
            </a:endParaRPr>
          </a:p>
        </p:txBody>
      </p:sp>
      <p:sp>
        <p:nvSpPr>
          <p:cNvPr id="5" name="object 5"/>
          <p:cNvSpPr txBox="1">
            <a:spLocks noGrp="1"/>
          </p:cNvSpPr>
          <p:nvPr>
            <p:ph type="title"/>
          </p:nvPr>
        </p:nvSpPr>
        <p:spPr>
          <a:xfrm>
            <a:off x="5410200" y="56832"/>
            <a:ext cx="3200400" cy="1841658"/>
          </a:xfrm>
          <a:prstGeom prst="rect">
            <a:avLst/>
          </a:prstGeom>
        </p:spPr>
        <p:txBody>
          <a:bodyPr vert="horz" wrap="square" lIns="0" tIns="13335" rIns="0" bIns="0" rtlCol="0">
            <a:spAutoFit/>
          </a:bodyPr>
          <a:lstStyle/>
          <a:p>
            <a:pPr marL="58419" marR="5080" indent="-46355">
              <a:lnSpc>
                <a:spcPct val="120000"/>
              </a:lnSpc>
              <a:spcBef>
                <a:spcPts val="105"/>
              </a:spcBef>
            </a:pPr>
            <a:r>
              <a:rPr sz="3300" b="0" i="0">
                <a:latin typeface="Calibri"/>
                <a:cs typeface="Calibri"/>
              </a:rPr>
              <a:t>Whi</a:t>
            </a:r>
            <a:r>
              <a:rPr sz="3300" b="0" i="0" spc="-40">
                <a:latin typeface="Calibri"/>
                <a:cs typeface="Calibri"/>
              </a:rPr>
              <a:t>t</a:t>
            </a:r>
            <a:r>
              <a:rPr sz="3300" b="0" i="0">
                <a:latin typeface="Calibri"/>
                <a:cs typeface="Calibri"/>
              </a:rPr>
              <a:t>e  </a:t>
            </a:r>
            <a:r>
              <a:rPr lang="en-US" sz="3300" b="0" i="0" dirty="0" smtClean="0">
                <a:latin typeface="Calibri"/>
                <a:cs typeface="Calibri"/>
              </a:rPr>
              <a:t/>
            </a:r>
            <a:br>
              <a:rPr lang="en-US" sz="3300" b="0" i="0" dirty="0" smtClean="0">
                <a:latin typeface="Calibri"/>
                <a:cs typeface="Calibri"/>
              </a:rPr>
            </a:br>
            <a:r>
              <a:rPr sz="3300" b="0" i="0" smtClean="0">
                <a:latin typeface="Calibri"/>
                <a:cs typeface="Calibri"/>
              </a:rPr>
              <a:t>WW  </a:t>
            </a:r>
            <a:r>
              <a:rPr lang="en-US" sz="3300" b="0" i="0" dirty="0" smtClean="0">
                <a:latin typeface="Calibri"/>
                <a:cs typeface="Calibri"/>
              </a:rPr>
              <a:t/>
            </a:r>
            <a:br>
              <a:rPr lang="en-US" sz="3300" b="0" i="0" dirty="0" smtClean="0">
                <a:latin typeface="Calibri"/>
                <a:cs typeface="Calibri"/>
              </a:rPr>
            </a:br>
            <a:r>
              <a:rPr sz="3300" b="0" i="0" smtClean="0">
                <a:latin typeface="Calibri"/>
                <a:cs typeface="Calibri"/>
              </a:rPr>
              <a:t>W</a:t>
            </a:r>
            <a:endParaRPr sz="3300">
              <a:latin typeface="Calibri"/>
              <a:cs typeface="Calibri"/>
            </a:endParaRPr>
          </a:p>
        </p:txBody>
      </p:sp>
      <p:sp>
        <p:nvSpPr>
          <p:cNvPr id="9" name="object 9"/>
          <p:cNvSpPr txBox="1">
            <a:spLocks noGrp="1"/>
          </p:cNvSpPr>
          <p:nvPr>
            <p:ph idx="1"/>
          </p:nvPr>
        </p:nvSpPr>
        <p:spPr>
          <a:xfrm>
            <a:off x="457200" y="2240280"/>
            <a:ext cx="5181600" cy="3963906"/>
          </a:xfrm>
          <a:prstGeom prst="rect">
            <a:avLst/>
          </a:prstGeom>
        </p:spPr>
        <p:txBody>
          <a:bodyPr vert="horz" wrap="square" lIns="0" tIns="113030" rIns="0" bIns="0" rtlCol="0">
            <a:spAutoFit/>
          </a:bodyPr>
          <a:lstStyle/>
          <a:p>
            <a:pPr marR="5080" algn="r">
              <a:lnSpc>
                <a:spcPct val="100000"/>
              </a:lnSpc>
              <a:spcBef>
                <a:spcPts val="890"/>
              </a:spcBef>
            </a:pPr>
            <a:r>
              <a:rPr spc="-15" dirty="0"/>
              <a:t>RW</a:t>
            </a:r>
          </a:p>
          <a:p>
            <a:pPr marL="508000" indent="-342900">
              <a:lnSpc>
                <a:spcPct val="100000"/>
              </a:lnSpc>
              <a:spcBef>
                <a:spcPts val="790"/>
              </a:spcBef>
              <a:buFont typeface="Arial"/>
              <a:buChar char="•"/>
              <a:tabLst>
                <a:tab pos="507365" algn="l"/>
                <a:tab pos="508000" algn="l"/>
              </a:tabLst>
            </a:pPr>
            <a:r>
              <a:rPr lang="en-US" spc="-10" dirty="0" smtClean="0"/>
              <a:t>                        </a:t>
            </a:r>
            <a:r>
              <a:rPr spc="-10" smtClean="0"/>
              <a:t>selfpollination</a:t>
            </a:r>
            <a:endParaRPr spc="-10" dirty="0"/>
          </a:p>
          <a:p>
            <a:pPr marL="508000" indent="-342900">
              <a:lnSpc>
                <a:spcPct val="100000"/>
              </a:lnSpc>
              <a:spcBef>
                <a:spcPts val="795"/>
              </a:spcBef>
              <a:buFont typeface="Arial"/>
              <a:buChar char="•"/>
              <a:tabLst>
                <a:tab pos="507365" algn="l"/>
                <a:tab pos="508000" algn="l"/>
              </a:tabLst>
            </a:pPr>
            <a:r>
              <a:rPr spc="-5" dirty="0"/>
              <a:t>F2</a:t>
            </a:r>
            <a:r>
              <a:rPr spc="-10" dirty="0"/>
              <a:t> </a:t>
            </a:r>
            <a:r>
              <a:rPr spc="-15" dirty="0"/>
              <a:t>generation</a:t>
            </a:r>
          </a:p>
          <a:p>
            <a:pPr marL="12700" marR="1903730">
              <a:lnSpc>
                <a:spcPct val="100000"/>
              </a:lnSpc>
              <a:spcBef>
                <a:spcPts val="3135"/>
              </a:spcBef>
            </a:pPr>
            <a:r>
              <a:rPr sz="3200" spc="-5" dirty="0"/>
              <a:t>The phenotypic </a:t>
            </a:r>
            <a:r>
              <a:rPr sz="3200" spc="-20" dirty="0"/>
              <a:t>ratio  </a:t>
            </a:r>
            <a:r>
              <a:rPr sz="3200" dirty="0"/>
              <a:t>is</a:t>
            </a:r>
            <a:r>
              <a:rPr sz="3200" spc="-15" dirty="0"/>
              <a:t> </a:t>
            </a:r>
            <a:r>
              <a:rPr sz="3200" spc="-5" dirty="0"/>
              <a:t>1:2:1.</a:t>
            </a:r>
            <a:endParaRPr sz="3200"/>
          </a:p>
          <a:p>
            <a:pPr marL="12700" marR="1795145">
              <a:lnSpc>
                <a:spcPct val="100000"/>
              </a:lnSpc>
            </a:pPr>
            <a:r>
              <a:rPr sz="3200" spc="-5" dirty="0"/>
              <a:t>The genotypic </a:t>
            </a:r>
            <a:r>
              <a:rPr sz="3200" spc="-20" dirty="0"/>
              <a:t>ratio </a:t>
            </a:r>
            <a:r>
              <a:rPr sz="3200" dirty="0"/>
              <a:t>is  </a:t>
            </a:r>
            <a:r>
              <a:rPr sz="3200" spc="-5" dirty="0"/>
              <a:t>1:2:1</a:t>
            </a:r>
            <a:endParaRPr sz="3200"/>
          </a:p>
        </p:txBody>
      </p:sp>
      <p:sp>
        <p:nvSpPr>
          <p:cNvPr id="6" name="object 6"/>
          <p:cNvSpPr txBox="1"/>
          <p:nvPr/>
        </p:nvSpPr>
        <p:spPr>
          <a:xfrm>
            <a:off x="4056687" y="1969134"/>
            <a:ext cx="748665" cy="528320"/>
          </a:xfrm>
          <a:prstGeom prst="rect">
            <a:avLst/>
          </a:prstGeom>
        </p:spPr>
        <p:txBody>
          <a:bodyPr vert="horz" wrap="square" lIns="0" tIns="12700" rIns="0" bIns="0" rtlCol="0">
            <a:spAutoFit/>
          </a:bodyPr>
          <a:lstStyle/>
          <a:p>
            <a:pPr marL="12700">
              <a:lnSpc>
                <a:spcPct val="100000"/>
              </a:lnSpc>
              <a:spcBef>
                <a:spcPts val="100"/>
              </a:spcBef>
            </a:pPr>
            <a:r>
              <a:rPr sz="3300" dirty="0">
                <a:latin typeface="Calibri"/>
                <a:cs typeface="Calibri"/>
              </a:rPr>
              <a:t>Pi</a:t>
            </a:r>
            <a:r>
              <a:rPr sz="3300" spc="-10" dirty="0">
                <a:latin typeface="Calibri"/>
                <a:cs typeface="Calibri"/>
              </a:rPr>
              <a:t>n</a:t>
            </a:r>
            <a:r>
              <a:rPr sz="3300" dirty="0">
                <a:latin typeface="Calibri"/>
                <a:cs typeface="Calibri"/>
              </a:rPr>
              <a:t>k</a:t>
            </a:r>
            <a:endParaRPr sz="3300">
              <a:latin typeface="Calibri"/>
              <a:cs typeface="Calibri"/>
            </a:endParaRPr>
          </a:p>
        </p:txBody>
      </p:sp>
      <p:sp>
        <p:nvSpPr>
          <p:cNvPr id="7" name="object 7"/>
          <p:cNvSpPr txBox="1"/>
          <p:nvPr/>
        </p:nvSpPr>
        <p:spPr>
          <a:xfrm>
            <a:off x="5065917" y="1969134"/>
            <a:ext cx="1412240" cy="528320"/>
          </a:xfrm>
          <a:prstGeom prst="rect">
            <a:avLst/>
          </a:prstGeom>
        </p:spPr>
        <p:txBody>
          <a:bodyPr vert="horz" wrap="square" lIns="0" tIns="12700" rIns="0" bIns="0" rtlCol="0">
            <a:spAutoFit/>
          </a:bodyPr>
          <a:lstStyle/>
          <a:p>
            <a:pPr marL="12700">
              <a:lnSpc>
                <a:spcPct val="100000"/>
              </a:lnSpc>
              <a:spcBef>
                <a:spcPts val="100"/>
              </a:spcBef>
            </a:pPr>
            <a:r>
              <a:rPr sz="3300" spc="-5" dirty="0">
                <a:latin typeface="Calibri"/>
                <a:cs typeface="Calibri"/>
              </a:rPr>
              <a:t>(Hy</a:t>
            </a:r>
            <a:r>
              <a:rPr sz="3300" spc="-15" dirty="0">
                <a:latin typeface="Calibri"/>
                <a:cs typeface="Calibri"/>
              </a:rPr>
              <a:t>b</a:t>
            </a:r>
            <a:r>
              <a:rPr sz="3300" dirty="0">
                <a:latin typeface="Calibri"/>
                <a:cs typeface="Calibri"/>
              </a:rPr>
              <a:t>rid)</a:t>
            </a:r>
            <a:endParaRPr sz="3300">
              <a:latin typeface="Calibri"/>
              <a:cs typeface="Calibri"/>
            </a:endParaRPr>
          </a:p>
        </p:txBody>
      </p:sp>
      <p:graphicFrame>
        <p:nvGraphicFramePr>
          <p:cNvPr id="8" name="object 8"/>
          <p:cNvGraphicFramePr>
            <a:graphicFrameLocks noGrp="1"/>
          </p:cNvGraphicFramePr>
          <p:nvPr/>
        </p:nvGraphicFramePr>
        <p:xfrm>
          <a:off x="3733800" y="3535681"/>
          <a:ext cx="5105400" cy="2712719"/>
        </p:xfrm>
        <a:graphic>
          <a:graphicData uri="http://schemas.openxmlformats.org/drawingml/2006/table">
            <a:tbl>
              <a:tblPr firstRow="1" bandRow="1">
                <a:tableStyleId>{2D5ABB26-0587-4C30-8999-92F81FD0307C}</a:tableStyleId>
              </a:tblPr>
              <a:tblGrid>
                <a:gridCol w="1701800"/>
                <a:gridCol w="1701800"/>
                <a:gridCol w="1701800"/>
              </a:tblGrid>
              <a:tr h="579119">
                <a:tc>
                  <a:txBody>
                    <a:bodyPr/>
                    <a:lstStyle/>
                    <a:p>
                      <a:pPr marL="635" algn="ctr">
                        <a:lnSpc>
                          <a:spcPct val="100000"/>
                        </a:lnSpc>
                        <a:spcBef>
                          <a:spcPts val="165"/>
                        </a:spcBef>
                      </a:pPr>
                      <a:r>
                        <a:rPr sz="3200" b="1" spc="-15" dirty="0">
                          <a:solidFill>
                            <a:srgbClr val="FFFFFF"/>
                          </a:solidFill>
                          <a:latin typeface="Calibri"/>
                          <a:cs typeface="Calibri"/>
                        </a:rPr>
                        <a:t>Gametes</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2D050"/>
                    </a:solidFill>
                  </a:tcPr>
                </a:tc>
                <a:tc>
                  <a:txBody>
                    <a:bodyPr/>
                    <a:lstStyle/>
                    <a:p>
                      <a:pPr marL="1905" algn="ctr">
                        <a:lnSpc>
                          <a:spcPct val="100000"/>
                        </a:lnSpc>
                        <a:spcBef>
                          <a:spcPts val="165"/>
                        </a:spcBef>
                      </a:pPr>
                      <a:r>
                        <a:rPr sz="3200" b="1" dirty="0">
                          <a:solidFill>
                            <a:srgbClr val="FFFFFF"/>
                          </a:solidFill>
                          <a:latin typeface="Calibri"/>
                          <a:cs typeface="Calibri"/>
                        </a:rPr>
                        <a:t>R</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2D050"/>
                    </a:solidFill>
                  </a:tcPr>
                </a:tc>
                <a:tc>
                  <a:txBody>
                    <a:bodyPr/>
                    <a:lstStyle/>
                    <a:p>
                      <a:pPr marL="2540" algn="ctr">
                        <a:lnSpc>
                          <a:spcPct val="100000"/>
                        </a:lnSpc>
                        <a:spcBef>
                          <a:spcPts val="165"/>
                        </a:spcBef>
                      </a:pPr>
                      <a:r>
                        <a:rPr sz="3200" b="1" dirty="0">
                          <a:solidFill>
                            <a:srgbClr val="FFFFFF"/>
                          </a:solidFill>
                          <a:latin typeface="Calibri"/>
                          <a:cs typeface="Calibri"/>
                        </a:rPr>
                        <a:t>W</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2D050"/>
                    </a:solidFill>
                  </a:tcPr>
                </a:tc>
              </a:tr>
              <a:tr h="1066800">
                <a:tc>
                  <a:txBody>
                    <a:bodyPr/>
                    <a:lstStyle/>
                    <a:p>
                      <a:pPr algn="ctr">
                        <a:lnSpc>
                          <a:spcPct val="100000"/>
                        </a:lnSpc>
                        <a:spcBef>
                          <a:spcPts val="165"/>
                        </a:spcBef>
                      </a:pPr>
                      <a:r>
                        <a:rPr sz="3200" dirty="0">
                          <a:latin typeface="Calibri"/>
                          <a:cs typeface="Calibri"/>
                        </a:rPr>
                        <a:t>R</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4"/>
                    </a:solidFill>
                  </a:tcPr>
                </a:tc>
                <a:tc>
                  <a:txBody>
                    <a:bodyPr/>
                    <a:lstStyle/>
                    <a:p>
                      <a:pPr marL="1270" algn="ctr">
                        <a:lnSpc>
                          <a:spcPct val="100000"/>
                        </a:lnSpc>
                        <a:spcBef>
                          <a:spcPts val="165"/>
                        </a:spcBef>
                      </a:pPr>
                      <a:r>
                        <a:rPr sz="3200" dirty="0">
                          <a:latin typeface="Calibri"/>
                          <a:cs typeface="Calibri"/>
                        </a:rPr>
                        <a:t>RR</a:t>
                      </a:r>
                      <a:endParaRPr sz="3200">
                        <a:latin typeface="Calibri"/>
                        <a:cs typeface="Calibri"/>
                      </a:endParaRPr>
                    </a:p>
                    <a:p>
                      <a:pPr marL="635" algn="ctr">
                        <a:lnSpc>
                          <a:spcPct val="100000"/>
                        </a:lnSpc>
                      </a:pPr>
                      <a:r>
                        <a:rPr sz="3200" spc="-20" dirty="0">
                          <a:latin typeface="Calibri"/>
                          <a:cs typeface="Calibri"/>
                        </a:rPr>
                        <a:t>Red</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4"/>
                    </a:solidFill>
                  </a:tcPr>
                </a:tc>
                <a:tc>
                  <a:txBody>
                    <a:bodyPr/>
                    <a:lstStyle/>
                    <a:p>
                      <a:pPr marL="560705">
                        <a:lnSpc>
                          <a:spcPct val="100000"/>
                        </a:lnSpc>
                        <a:spcBef>
                          <a:spcPts val="165"/>
                        </a:spcBef>
                      </a:pPr>
                      <a:r>
                        <a:rPr sz="3200" spc="-25" dirty="0">
                          <a:latin typeface="Calibri"/>
                          <a:cs typeface="Calibri"/>
                        </a:rPr>
                        <a:t>RW</a:t>
                      </a:r>
                      <a:endParaRPr sz="3200">
                        <a:latin typeface="Calibri"/>
                        <a:cs typeface="Calibri"/>
                      </a:endParaRPr>
                    </a:p>
                    <a:p>
                      <a:pPr marL="501015">
                        <a:lnSpc>
                          <a:spcPct val="100000"/>
                        </a:lnSpc>
                      </a:pPr>
                      <a:r>
                        <a:rPr sz="3200" dirty="0">
                          <a:latin typeface="Calibri"/>
                          <a:cs typeface="Calibri"/>
                        </a:rPr>
                        <a:t>Pink</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4"/>
                    </a:solidFill>
                  </a:tcPr>
                </a:tc>
              </a:tr>
              <a:tr h="1066800">
                <a:tc>
                  <a:txBody>
                    <a:bodyPr/>
                    <a:lstStyle/>
                    <a:p>
                      <a:pPr marL="635" algn="ctr">
                        <a:lnSpc>
                          <a:spcPct val="100000"/>
                        </a:lnSpc>
                        <a:spcBef>
                          <a:spcPts val="170"/>
                        </a:spcBef>
                      </a:pPr>
                      <a:r>
                        <a:rPr sz="3200" dirty="0">
                          <a:latin typeface="Calibri"/>
                          <a:cs typeface="Calibri"/>
                        </a:rPr>
                        <a:t>W</a:t>
                      </a:r>
                      <a:endParaRPr sz="3200">
                        <a:latin typeface="Calibri"/>
                        <a:cs typeface="Calibri"/>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4"/>
                    </a:solidFill>
                  </a:tcPr>
                </a:tc>
                <a:tc>
                  <a:txBody>
                    <a:bodyPr/>
                    <a:lstStyle/>
                    <a:p>
                      <a:pPr marL="560070">
                        <a:lnSpc>
                          <a:spcPct val="100000"/>
                        </a:lnSpc>
                        <a:spcBef>
                          <a:spcPts val="170"/>
                        </a:spcBef>
                      </a:pPr>
                      <a:r>
                        <a:rPr sz="3200" spc="-25" dirty="0">
                          <a:latin typeface="Calibri"/>
                          <a:cs typeface="Calibri"/>
                        </a:rPr>
                        <a:t>RW</a:t>
                      </a:r>
                      <a:endParaRPr sz="3200">
                        <a:latin typeface="Calibri"/>
                        <a:cs typeface="Calibri"/>
                      </a:endParaRPr>
                    </a:p>
                    <a:p>
                      <a:pPr marL="501015">
                        <a:lnSpc>
                          <a:spcPct val="100000"/>
                        </a:lnSpc>
                      </a:pPr>
                      <a:r>
                        <a:rPr sz="3200" dirty="0">
                          <a:latin typeface="Calibri"/>
                          <a:cs typeface="Calibri"/>
                        </a:rPr>
                        <a:t>Pink</a:t>
                      </a:r>
                      <a:endParaRPr sz="3200">
                        <a:latin typeface="Calibri"/>
                        <a:cs typeface="Calibri"/>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4"/>
                    </a:solidFill>
                  </a:tcPr>
                </a:tc>
                <a:tc>
                  <a:txBody>
                    <a:bodyPr/>
                    <a:lstStyle/>
                    <a:p>
                      <a:pPr marL="488950">
                        <a:lnSpc>
                          <a:spcPct val="100000"/>
                        </a:lnSpc>
                        <a:spcBef>
                          <a:spcPts val="170"/>
                        </a:spcBef>
                      </a:pPr>
                      <a:r>
                        <a:rPr sz="3200" spc="5" dirty="0">
                          <a:latin typeface="Calibri"/>
                          <a:cs typeface="Calibri"/>
                        </a:rPr>
                        <a:t>WW</a:t>
                      </a:r>
                      <a:endParaRPr sz="3200">
                        <a:latin typeface="Calibri"/>
                        <a:cs typeface="Calibri"/>
                      </a:endParaRPr>
                    </a:p>
                    <a:p>
                      <a:pPr marL="385445">
                        <a:lnSpc>
                          <a:spcPct val="100000"/>
                        </a:lnSpc>
                      </a:pPr>
                      <a:r>
                        <a:rPr sz="3200" spc="-10" dirty="0">
                          <a:latin typeface="Calibri"/>
                          <a:cs typeface="Calibri"/>
                        </a:rPr>
                        <a:t>white</a:t>
                      </a:r>
                      <a:endParaRPr sz="3200">
                        <a:latin typeface="Calibri"/>
                        <a:cs typeface="Calibri"/>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4"/>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339" y="5283"/>
            <a:ext cx="8815705" cy="6912149"/>
          </a:xfrm>
          <a:prstGeom prst="rect">
            <a:avLst/>
          </a:prstGeom>
        </p:spPr>
        <p:txBody>
          <a:bodyPr vert="horz" wrap="square" lIns="0" tIns="12700" rIns="0" bIns="0" rtlCol="0">
            <a:spAutoFit/>
          </a:bodyPr>
          <a:lstStyle/>
          <a:p>
            <a:pPr marL="381000" marR="576580" indent="-342900" algn="just">
              <a:lnSpc>
                <a:spcPct val="100000"/>
              </a:lnSpc>
              <a:spcBef>
                <a:spcPts val="100"/>
              </a:spcBef>
              <a:buFont typeface="Arial"/>
              <a:buChar char="•"/>
              <a:tabLst>
                <a:tab pos="380365" algn="l"/>
                <a:tab pos="381000" algn="l"/>
              </a:tabLst>
            </a:pPr>
            <a:r>
              <a:rPr lang="en-US" sz="3300" b="1" spc="-10" dirty="0">
                <a:latin typeface="Calibri"/>
                <a:cs typeface="Calibri"/>
              </a:rPr>
              <a:t>C</a:t>
            </a:r>
            <a:r>
              <a:rPr sz="3300" b="1" spc="-10" smtClean="0">
                <a:latin typeface="Calibri"/>
                <a:cs typeface="Calibri"/>
              </a:rPr>
              <a:t>o-dominance</a:t>
            </a:r>
            <a:r>
              <a:rPr sz="3300" spc="-10">
                <a:latin typeface="Calibri"/>
                <a:cs typeface="Calibri"/>
              </a:rPr>
              <a:t>: </a:t>
            </a:r>
            <a:endParaRPr lang="en-US" sz="3300" spc="-10" dirty="0" smtClean="0">
              <a:latin typeface="Calibri"/>
              <a:cs typeface="Calibri"/>
            </a:endParaRPr>
          </a:p>
          <a:p>
            <a:pPr marL="381000" marR="576580" indent="-342900" algn="just">
              <a:lnSpc>
                <a:spcPct val="100000"/>
              </a:lnSpc>
              <a:spcBef>
                <a:spcPts val="100"/>
              </a:spcBef>
              <a:buFont typeface="Arial"/>
              <a:buChar char="•"/>
              <a:tabLst>
                <a:tab pos="380365" algn="l"/>
                <a:tab pos="381000" algn="l"/>
              </a:tabLst>
            </a:pPr>
            <a:r>
              <a:rPr sz="3300" smtClean="0">
                <a:latin typeface="Calibri"/>
                <a:cs typeface="Calibri"/>
              </a:rPr>
              <a:t>Both </a:t>
            </a:r>
            <a:r>
              <a:rPr sz="3300" dirty="0">
                <a:latin typeface="Calibri"/>
                <a:cs typeface="Calibri"/>
              </a:rPr>
              <a:t>the alleles </a:t>
            </a:r>
            <a:r>
              <a:rPr sz="3300" spc="-30" dirty="0">
                <a:latin typeface="Calibri"/>
                <a:cs typeface="Calibri"/>
              </a:rPr>
              <a:t>for </a:t>
            </a:r>
            <a:r>
              <a:rPr sz="3300" dirty="0">
                <a:latin typeface="Calibri"/>
                <a:cs typeface="Calibri"/>
              </a:rPr>
              <a:t>a </a:t>
            </a:r>
            <a:r>
              <a:rPr sz="3300" spc="-15" dirty="0">
                <a:latin typeface="Calibri"/>
                <a:cs typeface="Calibri"/>
              </a:rPr>
              <a:t>character  are </a:t>
            </a:r>
            <a:r>
              <a:rPr sz="3300" spc="-10" dirty="0">
                <a:latin typeface="Calibri"/>
                <a:cs typeface="Calibri"/>
              </a:rPr>
              <a:t>dominant </a:t>
            </a:r>
            <a:r>
              <a:rPr sz="3300" dirty="0">
                <a:latin typeface="Calibri"/>
                <a:cs typeface="Calibri"/>
              </a:rPr>
              <a:t>and </a:t>
            </a:r>
            <a:r>
              <a:rPr sz="3300" spc="-20" dirty="0">
                <a:latin typeface="Calibri"/>
                <a:cs typeface="Calibri"/>
              </a:rPr>
              <a:t>express </a:t>
            </a:r>
            <a:r>
              <a:rPr sz="3300" dirty="0">
                <a:latin typeface="Calibri"/>
                <a:cs typeface="Calibri"/>
              </a:rPr>
              <a:t>its </a:t>
            </a:r>
            <a:r>
              <a:rPr sz="3300" spc="-5" dirty="0">
                <a:latin typeface="Calibri"/>
                <a:cs typeface="Calibri"/>
              </a:rPr>
              <a:t>full </a:t>
            </a:r>
            <a:r>
              <a:rPr sz="3300" spc="-15" dirty="0">
                <a:latin typeface="Calibri"/>
                <a:cs typeface="Calibri"/>
              </a:rPr>
              <a:t>character </a:t>
            </a:r>
            <a:r>
              <a:rPr sz="3300" dirty="0">
                <a:latin typeface="Calibri"/>
                <a:cs typeface="Calibri"/>
              </a:rPr>
              <a:t>is  </a:t>
            </a:r>
            <a:r>
              <a:rPr sz="3300" spc="-5" dirty="0">
                <a:latin typeface="Calibri"/>
                <a:cs typeface="Calibri"/>
              </a:rPr>
              <a:t>called</a:t>
            </a:r>
            <a:r>
              <a:rPr sz="3300" spc="-10" dirty="0">
                <a:latin typeface="Calibri"/>
                <a:cs typeface="Calibri"/>
              </a:rPr>
              <a:t> co-dominance.</a:t>
            </a:r>
            <a:endParaRPr sz="3300">
              <a:latin typeface="Calibri"/>
              <a:cs typeface="Calibri"/>
            </a:endParaRPr>
          </a:p>
          <a:p>
            <a:pPr marL="381000" indent="-342900" algn="just">
              <a:lnSpc>
                <a:spcPct val="100000"/>
              </a:lnSpc>
              <a:spcBef>
                <a:spcPts val="795"/>
              </a:spcBef>
              <a:buFont typeface="Arial"/>
              <a:buChar char="•"/>
              <a:tabLst>
                <a:tab pos="380365" algn="l"/>
                <a:tab pos="381000" algn="l"/>
              </a:tabLst>
            </a:pPr>
            <a:r>
              <a:rPr sz="3300" spc="-5" dirty="0">
                <a:latin typeface="Calibri"/>
                <a:cs typeface="Calibri"/>
              </a:rPr>
              <a:t>Ex </a:t>
            </a:r>
            <a:r>
              <a:rPr sz="3300" dirty="0">
                <a:latin typeface="Calibri"/>
                <a:cs typeface="Calibri"/>
              </a:rPr>
              <a:t>AB </a:t>
            </a:r>
            <a:r>
              <a:rPr sz="3300" spc="-5" dirty="0">
                <a:latin typeface="Calibri"/>
                <a:cs typeface="Calibri"/>
              </a:rPr>
              <a:t>blood </a:t>
            </a:r>
            <a:r>
              <a:rPr sz="3300" spc="-15" dirty="0">
                <a:latin typeface="Calibri"/>
                <a:cs typeface="Calibri"/>
              </a:rPr>
              <a:t>group </a:t>
            </a:r>
            <a:r>
              <a:rPr sz="3300" spc="-5" dirty="0">
                <a:latin typeface="Calibri"/>
                <a:cs typeface="Calibri"/>
              </a:rPr>
              <a:t>of human</a:t>
            </a:r>
            <a:r>
              <a:rPr sz="3300" spc="30" dirty="0">
                <a:latin typeface="Calibri"/>
                <a:cs typeface="Calibri"/>
              </a:rPr>
              <a:t> </a:t>
            </a:r>
            <a:r>
              <a:rPr sz="3300" spc="-10" dirty="0">
                <a:latin typeface="Calibri"/>
                <a:cs typeface="Calibri"/>
              </a:rPr>
              <a:t>being.</a:t>
            </a:r>
            <a:endParaRPr sz="3300">
              <a:latin typeface="Calibri"/>
              <a:cs typeface="Calibri"/>
            </a:endParaRPr>
          </a:p>
          <a:p>
            <a:pPr marL="381000" marR="30480" indent="-342900" algn="just">
              <a:lnSpc>
                <a:spcPct val="100000"/>
              </a:lnSpc>
              <a:spcBef>
                <a:spcPts val="795"/>
              </a:spcBef>
              <a:buFont typeface="Arial"/>
              <a:buChar char="•"/>
              <a:tabLst>
                <a:tab pos="380365" algn="l"/>
                <a:tab pos="381000" algn="l"/>
              </a:tabLst>
            </a:pPr>
            <a:r>
              <a:rPr sz="3300" dirty="0">
                <a:latin typeface="Calibri"/>
                <a:cs typeface="Calibri"/>
              </a:rPr>
              <a:t>Blood </a:t>
            </a:r>
            <a:r>
              <a:rPr sz="3300" spc="-15" dirty="0">
                <a:latin typeface="Calibri"/>
                <a:cs typeface="Calibri"/>
              </a:rPr>
              <a:t>group </a:t>
            </a:r>
            <a:r>
              <a:rPr sz="3300" dirty="0">
                <a:latin typeface="Calibri"/>
                <a:cs typeface="Calibri"/>
              </a:rPr>
              <a:t>in </a:t>
            </a:r>
            <a:r>
              <a:rPr sz="3300" spc="-5" dirty="0">
                <a:latin typeface="Calibri"/>
                <a:cs typeface="Calibri"/>
              </a:rPr>
              <a:t>humans </a:t>
            </a:r>
            <a:r>
              <a:rPr sz="3300" spc="-15" dirty="0">
                <a:latin typeface="Calibri"/>
                <a:cs typeface="Calibri"/>
              </a:rPr>
              <a:t>are controlled </a:t>
            </a:r>
            <a:r>
              <a:rPr sz="3300" spc="-10" dirty="0">
                <a:latin typeface="Calibri"/>
                <a:cs typeface="Calibri"/>
              </a:rPr>
              <a:t>by </a:t>
            </a:r>
            <a:r>
              <a:rPr sz="3300" dirty="0">
                <a:latin typeface="Calibri"/>
                <a:cs typeface="Calibri"/>
              </a:rPr>
              <a:t>3 alleles  </a:t>
            </a:r>
            <a:r>
              <a:rPr sz="3300" spc="-5" dirty="0">
                <a:latin typeface="Calibri"/>
                <a:cs typeface="Calibri"/>
              </a:rPr>
              <a:t>of </a:t>
            </a:r>
            <a:r>
              <a:rPr sz="3300" dirty="0">
                <a:latin typeface="Calibri"/>
                <a:cs typeface="Calibri"/>
              </a:rPr>
              <a:t>a </a:t>
            </a:r>
            <a:r>
              <a:rPr sz="3300" spc="-10" dirty="0">
                <a:latin typeface="Calibri"/>
                <a:cs typeface="Calibri"/>
              </a:rPr>
              <a:t>gene </a:t>
            </a:r>
            <a:r>
              <a:rPr sz="3300" dirty="0">
                <a:latin typeface="Calibri"/>
                <a:cs typeface="Calibri"/>
              </a:rPr>
              <a:t>I.</a:t>
            </a:r>
            <a:endParaRPr sz="3300">
              <a:latin typeface="Calibri"/>
              <a:cs typeface="Calibri"/>
            </a:endParaRPr>
          </a:p>
          <a:p>
            <a:pPr marL="381000" indent="-342900" algn="just">
              <a:lnSpc>
                <a:spcPct val="100000"/>
              </a:lnSpc>
              <a:spcBef>
                <a:spcPts val="869"/>
              </a:spcBef>
              <a:buFont typeface="Arial"/>
              <a:buChar char="•"/>
              <a:tabLst>
                <a:tab pos="380365" algn="l"/>
                <a:tab pos="381000" algn="l"/>
                <a:tab pos="2451735" algn="l"/>
              </a:tabLst>
            </a:pPr>
            <a:r>
              <a:rPr sz="3300" spc="-15" dirty="0">
                <a:latin typeface="Calibri"/>
                <a:cs typeface="Calibri"/>
              </a:rPr>
              <a:t>They</a:t>
            </a:r>
            <a:r>
              <a:rPr sz="3300" spc="5" dirty="0">
                <a:latin typeface="Calibri"/>
                <a:cs typeface="Calibri"/>
              </a:rPr>
              <a:t> </a:t>
            </a:r>
            <a:r>
              <a:rPr sz="3300" spc="-20" dirty="0">
                <a:latin typeface="Calibri"/>
                <a:cs typeface="Calibri"/>
              </a:rPr>
              <a:t>are</a:t>
            </a:r>
            <a:r>
              <a:rPr sz="3300" spc="10" dirty="0">
                <a:latin typeface="Calibri"/>
                <a:cs typeface="Calibri"/>
              </a:rPr>
              <a:t> </a:t>
            </a:r>
            <a:r>
              <a:rPr sz="3300" spc="5" dirty="0">
                <a:latin typeface="Calibri"/>
                <a:cs typeface="Calibri"/>
              </a:rPr>
              <a:t>I</a:t>
            </a:r>
            <a:r>
              <a:rPr sz="4350" spc="7" baseline="24904" dirty="0">
                <a:latin typeface="Calibri"/>
                <a:cs typeface="Calibri"/>
              </a:rPr>
              <a:t>A	</a:t>
            </a:r>
            <a:r>
              <a:rPr sz="3300" spc="5" dirty="0">
                <a:latin typeface="Calibri"/>
                <a:cs typeface="Calibri"/>
              </a:rPr>
              <a:t>I</a:t>
            </a:r>
            <a:r>
              <a:rPr sz="4350" spc="7" baseline="24904" dirty="0">
                <a:latin typeface="Calibri"/>
                <a:cs typeface="Calibri"/>
              </a:rPr>
              <a:t>B </a:t>
            </a:r>
            <a:r>
              <a:rPr sz="3300" dirty="0">
                <a:latin typeface="Calibri"/>
                <a:cs typeface="Calibri"/>
              </a:rPr>
              <a:t>and</a:t>
            </a:r>
            <a:r>
              <a:rPr sz="3300" spc="100" dirty="0">
                <a:latin typeface="Calibri"/>
                <a:cs typeface="Calibri"/>
              </a:rPr>
              <a:t> </a:t>
            </a:r>
            <a:r>
              <a:rPr sz="3700" dirty="0">
                <a:latin typeface="Calibri"/>
                <a:cs typeface="Calibri"/>
              </a:rPr>
              <a:t>i</a:t>
            </a:r>
            <a:r>
              <a:rPr sz="3300" dirty="0">
                <a:latin typeface="Calibri"/>
                <a:cs typeface="Calibri"/>
              </a:rPr>
              <a:t>.</a:t>
            </a:r>
            <a:endParaRPr sz="3300">
              <a:latin typeface="Calibri"/>
              <a:cs typeface="Calibri"/>
            </a:endParaRPr>
          </a:p>
          <a:p>
            <a:pPr marL="381000" indent="-342900" algn="just">
              <a:lnSpc>
                <a:spcPct val="100000"/>
              </a:lnSpc>
              <a:spcBef>
                <a:spcPts val="810"/>
              </a:spcBef>
              <a:buFont typeface="Arial"/>
              <a:buChar char="•"/>
              <a:tabLst>
                <a:tab pos="380365" algn="l"/>
                <a:tab pos="381000" algn="l"/>
              </a:tabLst>
            </a:pPr>
            <a:r>
              <a:rPr sz="3300" spc="-5" dirty="0">
                <a:latin typeface="Calibri"/>
                <a:cs typeface="Calibri"/>
              </a:rPr>
              <a:t>The </a:t>
            </a:r>
            <a:r>
              <a:rPr sz="3300" dirty="0">
                <a:latin typeface="Calibri"/>
                <a:cs typeface="Calibri"/>
              </a:rPr>
              <a:t>ABO </a:t>
            </a:r>
            <a:r>
              <a:rPr sz="3300" spc="-5" dirty="0">
                <a:latin typeface="Calibri"/>
                <a:cs typeface="Calibri"/>
              </a:rPr>
              <a:t>locus </a:t>
            </a:r>
            <a:r>
              <a:rPr sz="3300" dirty="0">
                <a:latin typeface="Calibri"/>
                <a:cs typeface="Calibri"/>
              </a:rPr>
              <a:t>is </a:t>
            </a:r>
            <a:r>
              <a:rPr sz="3300" spc="-15" dirty="0">
                <a:latin typeface="Calibri"/>
                <a:cs typeface="Calibri"/>
              </a:rPr>
              <a:t>located </a:t>
            </a:r>
            <a:r>
              <a:rPr sz="3300" spc="-5" dirty="0">
                <a:latin typeface="Calibri"/>
                <a:cs typeface="Calibri"/>
              </a:rPr>
              <a:t>on </a:t>
            </a:r>
            <a:r>
              <a:rPr sz="3300" spc="-10" dirty="0">
                <a:latin typeface="Calibri"/>
                <a:cs typeface="Calibri"/>
              </a:rPr>
              <a:t>chromosome</a:t>
            </a:r>
            <a:r>
              <a:rPr sz="3300" spc="40" dirty="0">
                <a:latin typeface="Calibri"/>
                <a:cs typeface="Calibri"/>
              </a:rPr>
              <a:t> </a:t>
            </a:r>
            <a:r>
              <a:rPr sz="3300" spc="-10" dirty="0">
                <a:latin typeface="Calibri"/>
                <a:cs typeface="Calibri"/>
              </a:rPr>
              <a:t>9.</a:t>
            </a:r>
            <a:endParaRPr sz="3300">
              <a:latin typeface="Calibri"/>
              <a:cs typeface="Calibri"/>
            </a:endParaRPr>
          </a:p>
          <a:p>
            <a:pPr marL="381000" indent="-342900" algn="just">
              <a:lnSpc>
                <a:spcPct val="100000"/>
              </a:lnSpc>
              <a:spcBef>
                <a:spcPts val="795"/>
              </a:spcBef>
              <a:buFont typeface="Arial"/>
              <a:buChar char="•"/>
              <a:tabLst>
                <a:tab pos="380365" algn="l"/>
                <a:tab pos="381000" algn="l"/>
                <a:tab pos="890905" algn="l"/>
              </a:tabLst>
            </a:pPr>
            <a:r>
              <a:rPr sz="3300" spc="5" dirty="0">
                <a:latin typeface="Calibri"/>
                <a:cs typeface="Calibri"/>
              </a:rPr>
              <a:t>I</a:t>
            </a:r>
            <a:r>
              <a:rPr sz="4350" b="1" spc="7" baseline="24904" dirty="0">
                <a:latin typeface="Calibri"/>
                <a:cs typeface="Calibri"/>
              </a:rPr>
              <a:t>A	</a:t>
            </a:r>
            <a:r>
              <a:rPr sz="3300" dirty="0">
                <a:latin typeface="Calibri"/>
                <a:cs typeface="Calibri"/>
              </a:rPr>
              <a:t>is </a:t>
            </a:r>
            <a:r>
              <a:rPr sz="3300" spc="-5" dirty="0">
                <a:latin typeface="Calibri"/>
                <a:cs typeface="Calibri"/>
              </a:rPr>
              <a:t>responsible </a:t>
            </a:r>
            <a:r>
              <a:rPr sz="3300" spc="-30" dirty="0">
                <a:latin typeface="Calibri"/>
                <a:cs typeface="Calibri"/>
              </a:rPr>
              <a:t>for </a:t>
            </a:r>
            <a:r>
              <a:rPr sz="3300" spc="-10" dirty="0">
                <a:latin typeface="Calibri"/>
                <a:cs typeface="Calibri"/>
              </a:rPr>
              <a:t>production </a:t>
            </a:r>
            <a:r>
              <a:rPr sz="3300" spc="-5" dirty="0">
                <a:latin typeface="Calibri"/>
                <a:cs typeface="Calibri"/>
              </a:rPr>
              <a:t>of </a:t>
            </a:r>
            <a:r>
              <a:rPr sz="3300" spc="-10" dirty="0">
                <a:latin typeface="Calibri"/>
                <a:cs typeface="Calibri"/>
              </a:rPr>
              <a:t>antigen</a:t>
            </a:r>
            <a:r>
              <a:rPr sz="3300" spc="40" dirty="0">
                <a:latin typeface="Calibri"/>
                <a:cs typeface="Calibri"/>
              </a:rPr>
              <a:t> </a:t>
            </a:r>
            <a:r>
              <a:rPr sz="3300" spc="10" dirty="0">
                <a:latin typeface="Calibri"/>
                <a:cs typeface="Calibri"/>
              </a:rPr>
              <a:t>–A.</a:t>
            </a:r>
            <a:endParaRPr sz="3300">
              <a:latin typeface="Calibri"/>
              <a:cs typeface="Calibri"/>
            </a:endParaRPr>
          </a:p>
          <a:p>
            <a:pPr marL="381000" indent="-342900" algn="just">
              <a:lnSpc>
                <a:spcPct val="100000"/>
              </a:lnSpc>
              <a:spcBef>
                <a:spcPts val="795"/>
              </a:spcBef>
              <a:buFont typeface="Arial"/>
              <a:buChar char="•"/>
              <a:tabLst>
                <a:tab pos="380365" algn="l"/>
                <a:tab pos="381000" algn="l"/>
                <a:tab pos="875665" algn="l"/>
              </a:tabLst>
            </a:pPr>
            <a:r>
              <a:rPr sz="3300" spc="5" dirty="0">
                <a:latin typeface="Calibri"/>
                <a:cs typeface="Calibri"/>
              </a:rPr>
              <a:t>I</a:t>
            </a:r>
            <a:r>
              <a:rPr sz="4350" b="1" spc="7" baseline="24904" dirty="0">
                <a:latin typeface="Calibri"/>
                <a:cs typeface="Calibri"/>
              </a:rPr>
              <a:t>B	</a:t>
            </a:r>
            <a:r>
              <a:rPr sz="3300" dirty="0">
                <a:latin typeface="Calibri"/>
                <a:cs typeface="Calibri"/>
              </a:rPr>
              <a:t>is </a:t>
            </a:r>
            <a:r>
              <a:rPr sz="3300" spc="-10" dirty="0">
                <a:latin typeface="Calibri"/>
                <a:cs typeface="Calibri"/>
              </a:rPr>
              <a:t>responsible </a:t>
            </a:r>
            <a:r>
              <a:rPr sz="3300" spc="-25" dirty="0">
                <a:latin typeface="Calibri"/>
                <a:cs typeface="Calibri"/>
              </a:rPr>
              <a:t>for </a:t>
            </a:r>
            <a:r>
              <a:rPr sz="3300" spc="-10" dirty="0">
                <a:latin typeface="Calibri"/>
                <a:cs typeface="Calibri"/>
              </a:rPr>
              <a:t>production </a:t>
            </a:r>
            <a:r>
              <a:rPr sz="3300" spc="-5" dirty="0">
                <a:latin typeface="Calibri"/>
                <a:cs typeface="Calibri"/>
              </a:rPr>
              <a:t>of </a:t>
            </a:r>
            <a:r>
              <a:rPr sz="3300" spc="-10" dirty="0">
                <a:latin typeface="Calibri"/>
                <a:cs typeface="Calibri"/>
              </a:rPr>
              <a:t>antigen</a:t>
            </a:r>
            <a:r>
              <a:rPr sz="3300" spc="90" dirty="0">
                <a:latin typeface="Calibri"/>
                <a:cs typeface="Calibri"/>
              </a:rPr>
              <a:t> </a:t>
            </a:r>
            <a:r>
              <a:rPr sz="3300" dirty="0">
                <a:latin typeface="Calibri"/>
                <a:cs typeface="Calibri"/>
              </a:rPr>
              <a:t>–B.</a:t>
            </a:r>
            <a:endParaRPr sz="3300">
              <a:latin typeface="Calibri"/>
              <a:cs typeface="Calibri"/>
            </a:endParaRPr>
          </a:p>
          <a:p>
            <a:pPr marL="381000" indent="-342900" algn="just">
              <a:lnSpc>
                <a:spcPct val="100000"/>
              </a:lnSpc>
              <a:spcBef>
                <a:spcPts val="790"/>
              </a:spcBef>
              <a:buFont typeface="Arial"/>
              <a:buChar char="•"/>
              <a:tabLst>
                <a:tab pos="380365" algn="l"/>
                <a:tab pos="381000" algn="l"/>
                <a:tab pos="668655" algn="l"/>
              </a:tabLst>
            </a:pPr>
            <a:r>
              <a:rPr sz="3300" dirty="0">
                <a:latin typeface="Calibri"/>
                <a:cs typeface="Calibri"/>
              </a:rPr>
              <a:t>i	</a:t>
            </a:r>
            <a:r>
              <a:rPr sz="3300" spc="-5" dirty="0">
                <a:latin typeface="Calibri"/>
                <a:cs typeface="Calibri"/>
              </a:rPr>
              <a:t>does not </a:t>
            </a:r>
            <a:r>
              <a:rPr sz="3300" spc="-15" dirty="0">
                <a:latin typeface="Calibri"/>
                <a:cs typeface="Calibri"/>
              </a:rPr>
              <a:t>produces </a:t>
            </a:r>
            <a:r>
              <a:rPr sz="3300" spc="-25" dirty="0">
                <a:latin typeface="Calibri"/>
                <a:cs typeface="Calibri"/>
              </a:rPr>
              <a:t>any</a:t>
            </a:r>
            <a:r>
              <a:rPr sz="3300" spc="25" dirty="0">
                <a:latin typeface="Calibri"/>
                <a:cs typeface="Calibri"/>
              </a:rPr>
              <a:t> </a:t>
            </a:r>
            <a:r>
              <a:rPr sz="3300" spc="-15" dirty="0">
                <a:latin typeface="Calibri"/>
                <a:cs typeface="Calibri"/>
              </a:rPr>
              <a:t>antigen.</a:t>
            </a:r>
            <a:endParaRPr sz="330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05740" y="235407"/>
            <a:ext cx="7473950" cy="514350"/>
          </a:xfrm>
          <a:prstGeom prst="rect">
            <a:avLst/>
          </a:prstGeom>
        </p:spPr>
        <p:txBody>
          <a:bodyPr vert="horz" wrap="square" lIns="0" tIns="13335" rIns="0" bIns="0" rtlCol="0">
            <a:spAutoFit/>
          </a:bodyPr>
          <a:lstStyle/>
          <a:p>
            <a:pPr marL="381000" indent="-342900">
              <a:lnSpc>
                <a:spcPct val="100000"/>
              </a:lnSpc>
              <a:spcBef>
                <a:spcPts val="105"/>
              </a:spcBef>
              <a:buFont typeface="Arial"/>
              <a:buChar char="•"/>
              <a:tabLst>
                <a:tab pos="380365" algn="l"/>
                <a:tab pos="381000" algn="l"/>
                <a:tab pos="866775" algn="l"/>
                <a:tab pos="1572260" algn="l"/>
              </a:tabLst>
            </a:pPr>
            <a:r>
              <a:rPr sz="2800" dirty="0">
                <a:latin typeface="Calibri"/>
                <a:cs typeface="Calibri"/>
              </a:rPr>
              <a:t>I</a:t>
            </a:r>
            <a:r>
              <a:rPr sz="4800" baseline="25173" dirty="0">
                <a:latin typeface="Calibri"/>
                <a:cs typeface="Calibri"/>
              </a:rPr>
              <a:t>A	</a:t>
            </a:r>
            <a:r>
              <a:rPr sz="2800" spc="-5" dirty="0">
                <a:latin typeface="Calibri"/>
                <a:cs typeface="Calibri"/>
              </a:rPr>
              <a:t>and	</a:t>
            </a:r>
            <a:r>
              <a:rPr sz="2800" dirty="0">
                <a:latin typeface="Calibri"/>
                <a:cs typeface="Calibri"/>
              </a:rPr>
              <a:t>I</a:t>
            </a:r>
            <a:r>
              <a:rPr sz="4800" baseline="25173" dirty="0">
                <a:latin typeface="Calibri"/>
                <a:cs typeface="Calibri"/>
              </a:rPr>
              <a:t>B </a:t>
            </a:r>
            <a:r>
              <a:rPr sz="2800" spc="-15" dirty="0">
                <a:latin typeface="Calibri"/>
                <a:cs typeface="Calibri"/>
              </a:rPr>
              <a:t>are co-dominant </a:t>
            </a:r>
            <a:r>
              <a:rPr sz="2800" spc="-5" dirty="0">
                <a:latin typeface="Calibri"/>
                <a:cs typeface="Calibri"/>
              </a:rPr>
              <a:t>and </a:t>
            </a:r>
            <a:r>
              <a:rPr sz="2800" spc="-15" dirty="0">
                <a:latin typeface="Calibri"/>
                <a:cs typeface="Calibri"/>
              </a:rPr>
              <a:t>dominant over</a:t>
            </a:r>
            <a:r>
              <a:rPr sz="2800" spc="55" dirty="0">
                <a:latin typeface="Calibri"/>
                <a:cs typeface="Calibri"/>
              </a:rPr>
              <a:t> </a:t>
            </a:r>
            <a:r>
              <a:rPr sz="2800" spc="-10" dirty="0">
                <a:latin typeface="Calibri"/>
                <a:cs typeface="Calibri"/>
              </a:rPr>
              <a:t>i.</a:t>
            </a:r>
            <a:endParaRPr sz="2800">
              <a:latin typeface="Calibri"/>
              <a:cs typeface="Calibri"/>
            </a:endParaRPr>
          </a:p>
        </p:txBody>
      </p:sp>
      <p:graphicFrame>
        <p:nvGraphicFramePr>
          <p:cNvPr id="3" name="object 3"/>
          <p:cNvGraphicFramePr>
            <a:graphicFrameLocks noGrp="1"/>
          </p:cNvGraphicFramePr>
          <p:nvPr/>
        </p:nvGraphicFramePr>
        <p:xfrm>
          <a:off x="374650" y="1670050"/>
          <a:ext cx="8686800" cy="4800598"/>
        </p:xfrm>
        <a:graphic>
          <a:graphicData uri="http://schemas.openxmlformats.org/drawingml/2006/table">
            <a:tbl>
              <a:tblPr firstRow="1" bandRow="1">
                <a:tableStyleId>{2D5ABB26-0587-4C30-8999-92F81FD0307C}</a:tableStyleId>
              </a:tblPr>
              <a:tblGrid>
                <a:gridCol w="2468880"/>
                <a:gridCol w="6217920"/>
              </a:tblGrid>
              <a:tr h="1529079">
                <a:tc>
                  <a:txBody>
                    <a:bodyPr/>
                    <a:lstStyle/>
                    <a:p>
                      <a:pPr marL="575945" marR="569595" indent="44450">
                        <a:lnSpc>
                          <a:spcPct val="100000"/>
                        </a:lnSpc>
                        <a:spcBef>
                          <a:spcPts val="105"/>
                        </a:spcBef>
                      </a:pPr>
                      <a:r>
                        <a:rPr sz="4000" b="1" spc="-5" dirty="0">
                          <a:solidFill>
                            <a:srgbClr val="FFFFFF"/>
                          </a:solidFill>
                          <a:latin typeface="Calibri"/>
                          <a:cs typeface="Calibri"/>
                        </a:rPr>
                        <a:t>Blood  G</a:t>
                      </a:r>
                      <a:r>
                        <a:rPr sz="4000" b="1" spc="-50" dirty="0">
                          <a:solidFill>
                            <a:srgbClr val="FFFFFF"/>
                          </a:solidFill>
                          <a:latin typeface="Calibri"/>
                          <a:cs typeface="Calibri"/>
                        </a:rPr>
                        <a:t>r</a:t>
                      </a:r>
                      <a:r>
                        <a:rPr sz="4000" b="1" dirty="0">
                          <a:solidFill>
                            <a:srgbClr val="FFFFFF"/>
                          </a:solidFill>
                          <a:latin typeface="Calibri"/>
                          <a:cs typeface="Calibri"/>
                        </a:rPr>
                        <a:t>oup</a:t>
                      </a:r>
                      <a:endParaRPr sz="4000">
                        <a:latin typeface="Calibri"/>
                        <a:cs typeface="Calibri"/>
                      </a:endParaRPr>
                    </a:p>
                  </a:txBody>
                  <a:tcPr marL="0" marR="0" marT="133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bg1"/>
                    </a:solidFill>
                  </a:tcPr>
                </a:tc>
                <a:tc>
                  <a:txBody>
                    <a:bodyPr/>
                    <a:lstStyle/>
                    <a:p>
                      <a:pPr algn="ctr">
                        <a:lnSpc>
                          <a:spcPct val="100000"/>
                        </a:lnSpc>
                        <a:spcBef>
                          <a:spcPts val="105"/>
                        </a:spcBef>
                      </a:pPr>
                      <a:r>
                        <a:rPr sz="4000" b="1" spc="-10" dirty="0">
                          <a:solidFill>
                            <a:srgbClr val="FFFFFF"/>
                          </a:solidFill>
                          <a:latin typeface="Calibri"/>
                          <a:cs typeface="Calibri"/>
                        </a:rPr>
                        <a:t>Genotype</a:t>
                      </a:r>
                      <a:endParaRPr sz="4000">
                        <a:latin typeface="Calibri"/>
                        <a:cs typeface="Calibri"/>
                      </a:endParaRPr>
                    </a:p>
                  </a:txBody>
                  <a:tcPr marL="0" marR="0" marT="133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bg1"/>
                    </a:solidFill>
                  </a:tcPr>
                </a:tc>
              </a:tr>
              <a:tr h="817880">
                <a:tc>
                  <a:txBody>
                    <a:bodyPr/>
                    <a:lstStyle/>
                    <a:p>
                      <a:pPr algn="ctr">
                        <a:lnSpc>
                          <a:spcPct val="100000"/>
                        </a:lnSpc>
                        <a:spcBef>
                          <a:spcPts val="110"/>
                        </a:spcBef>
                      </a:pPr>
                      <a:r>
                        <a:rPr sz="4000" dirty="0">
                          <a:latin typeface="Calibri"/>
                          <a:cs typeface="Calibri"/>
                        </a:rPr>
                        <a:t>A-</a:t>
                      </a:r>
                      <a:r>
                        <a:rPr sz="4000" spc="-20" dirty="0">
                          <a:latin typeface="Calibri"/>
                          <a:cs typeface="Calibri"/>
                        </a:rPr>
                        <a:t> Group</a:t>
                      </a:r>
                      <a:endParaRPr sz="4000">
                        <a:latin typeface="Calibri"/>
                        <a:cs typeface="Calibri"/>
                      </a:endParaRPr>
                    </a:p>
                  </a:txBody>
                  <a:tcPr marL="0" marR="0" marT="139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B0F0"/>
                    </a:solidFill>
                  </a:tcPr>
                </a:tc>
                <a:tc>
                  <a:txBody>
                    <a:bodyPr/>
                    <a:lstStyle/>
                    <a:p>
                      <a:pPr algn="ctr">
                        <a:lnSpc>
                          <a:spcPct val="100000"/>
                        </a:lnSpc>
                        <a:spcBef>
                          <a:spcPts val="110"/>
                        </a:spcBef>
                      </a:pPr>
                      <a:r>
                        <a:rPr sz="4000" spc="-5" dirty="0">
                          <a:latin typeface="Calibri"/>
                          <a:cs typeface="Calibri"/>
                        </a:rPr>
                        <a:t>I</a:t>
                      </a:r>
                      <a:r>
                        <a:rPr sz="5400" b="1" spc="-7" baseline="24691" dirty="0">
                          <a:latin typeface="Calibri"/>
                          <a:cs typeface="Calibri"/>
                        </a:rPr>
                        <a:t>A</a:t>
                      </a:r>
                      <a:r>
                        <a:rPr sz="4000" spc="-5" dirty="0">
                          <a:latin typeface="Calibri"/>
                          <a:cs typeface="Calibri"/>
                        </a:rPr>
                        <a:t>I</a:t>
                      </a:r>
                      <a:r>
                        <a:rPr sz="5400" b="1" spc="-7" baseline="24691" dirty="0">
                          <a:latin typeface="Calibri"/>
                          <a:cs typeface="Calibri"/>
                        </a:rPr>
                        <a:t>A </a:t>
                      </a:r>
                      <a:r>
                        <a:rPr sz="4000" spc="-5" dirty="0">
                          <a:latin typeface="Calibri"/>
                          <a:cs typeface="Calibri"/>
                        </a:rPr>
                        <a:t>or </a:t>
                      </a:r>
                      <a:r>
                        <a:rPr sz="4000" dirty="0">
                          <a:latin typeface="Calibri"/>
                          <a:cs typeface="Calibri"/>
                        </a:rPr>
                        <a:t>I</a:t>
                      </a:r>
                      <a:r>
                        <a:rPr sz="5400" b="1" baseline="24691" dirty="0">
                          <a:latin typeface="Calibri"/>
                          <a:cs typeface="Calibri"/>
                        </a:rPr>
                        <a:t>A</a:t>
                      </a:r>
                      <a:r>
                        <a:rPr sz="5400" b="1" spc="157" baseline="24691" dirty="0">
                          <a:latin typeface="Calibri"/>
                          <a:cs typeface="Calibri"/>
                        </a:rPr>
                        <a:t> </a:t>
                      </a:r>
                      <a:r>
                        <a:rPr sz="4000" spc="-5" dirty="0">
                          <a:latin typeface="Calibri"/>
                          <a:cs typeface="Calibri"/>
                        </a:rPr>
                        <a:t>i</a:t>
                      </a:r>
                      <a:endParaRPr sz="4000">
                        <a:latin typeface="Calibri"/>
                        <a:cs typeface="Calibri"/>
                      </a:endParaRPr>
                    </a:p>
                  </a:txBody>
                  <a:tcPr marL="0" marR="0" marT="139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B0F0"/>
                    </a:solidFill>
                  </a:tcPr>
                </a:tc>
              </a:tr>
              <a:tr h="817879">
                <a:tc>
                  <a:txBody>
                    <a:bodyPr/>
                    <a:lstStyle/>
                    <a:p>
                      <a:pPr algn="ctr">
                        <a:lnSpc>
                          <a:spcPct val="100000"/>
                        </a:lnSpc>
                        <a:spcBef>
                          <a:spcPts val="110"/>
                        </a:spcBef>
                      </a:pPr>
                      <a:r>
                        <a:rPr sz="4000" spc="-15" dirty="0">
                          <a:latin typeface="Calibri"/>
                          <a:cs typeface="Calibri"/>
                        </a:rPr>
                        <a:t>B-Group</a:t>
                      </a:r>
                      <a:endParaRPr sz="4000">
                        <a:latin typeface="Calibri"/>
                        <a:cs typeface="Calibri"/>
                      </a:endParaRPr>
                    </a:p>
                  </a:txBody>
                  <a:tcPr marL="0" marR="0" marT="139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1905" algn="ctr">
                        <a:lnSpc>
                          <a:spcPct val="100000"/>
                        </a:lnSpc>
                        <a:spcBef>
                          <a:spcPts val="110"/>
                        </a:spcBef>
                      </a:pPr>
                      <a:r>
                        <a:rPr sz="4000" spc="-5" dirty="0">
                          <a:latin typeface="Calibri"/>
                          <a:cs typeface="Calibri"/>
                        </a:rPr>
                        <a:t>I</a:t>
                      </a:r>
                      <a:r>
                        <a:rPr sz="5400" b="1" spc="-7" baseline="24691" dirty="0">
                          <a:latin typeface="Calibri"/>
                          <a:cs typeface="Calibri"/>
                        </a:rPr>
                        <a:t>B</a:t>
                      </a:r>
                      <a:r>
                        <a:rPr sz="4000" spc="-5" dirty="0">
                          <a:latin typeface="Calibri"/>
                          <a:cs typeface="Calibri"/>
                        </a:rPr>
                        <a:t>I</a:t>
                      </a:r>
                      <a:r>
                        <a:rPr sz="5400" b="1" spc="-7" baseline="24691" dirty="0">
                          <a:latin typeface="Calibri"/>
                          <a:cs typeface="Calibri"/>
                        </a:rPr>
                        <a:t>B </a:t>
                      </a:r>
                      <a:r>
                        <a:rPr sz="4000" spc="-5" dirty="0">
                          <a:latin typeface="Calibri"/>
                          <a:cs typeface="Calibri"/>
                        </a:rPr>
                        <a:t>or</a:t>
                      </a:r>
                      <a:r>
                        <a:rPr sz="4000" spc="95" dirty="0">
                          <a:latin typeface="Calibri"/>
                          <a:cs typeface="Calibri"/>
                        </a:rPr>
                        <a:t> </a:t>
                      </a:r>
                      <a:r>
                        <a:rPr sz="4000" spc="-5" dirty="0">
                          <a:latin typeface="Calibri"/>
                          <a:cs typeface="Calibri"/>
                        </a:rPr>
                        <a:t>I</a:t>
                      </a:r>
                      <a:r>
                        <a:rPr sz="5400" b="1" spc="-7" baseline="24691" dirty="0">
                          <a:latin typeface="Calibri"/>
                          <a:cs typeface="Calibri"/>
                        </a:rPr>
                        <a:t>B</a:t>
                      </a:r>
                      <a:r>
                        <a:rPr sz="4000" spc="-5" dirty="0">
                          <a:latin typeface="Calibri"/>
                          <a:cs typeface="Calibri"/>
                        </a:rPr>
                        <a:t>i</a:t>
                      </a:r>
                      <a:endParaRPr sz="4000">
                        <a:latin typeface="Calibri"/>
                        <a:cs typeface="Calibri"/>
                      </a:endParaRPr>
                    </a:p>
                  </a:txBody>
                  <a:tcPr marL="0" marR="0" marT="139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r h="817880">
                <a:tc>
                  <a:txBody>
                    <a:bodyPr/>
                    <a:lstStyle/>
                    <a:p>
                      <a:pPr algn="ctr">
                        <a:lnSpc>
                          <a:spcPct val="100000"/>
                        </a:lnSpc>
                        <a:spcBef>
                          <a:spcPts val="110"/>
                        </a:spcBef>
                      </a:pPr>
                      <a:r>
                        <a:rPr sz="4000" spc="-15" dirty="0">
                          <a:latin typeface="Calibri"/>
                          <a:cs typeface="Calibri"/>
                        </a:rPr>
                        <a:t>AB-Group</a:t>
                      </a:r>
                      <a:endParaRPr sz="4000">
                        <a:latin typeface="Calibri"/>
                        <a:cs typeface="Calibri"/>
                      </a:endParaRPr>
                    </a:p>
                  </a:txBody>
                  <a:tcPr marL="0" marR="0" marT="139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algn="ctr">
                        <a:lnSpc>
                          <a:spcPts val="3295"/>
                        </a:lnSpc>
                      </a:pPr>
                      <a:r>
                        <a:rPr sz="6000" spc="-7" baseline="-22222" dirty="0">
                          <a:latin typeface="Calibri"/>
                          <a:cs typeface="Calibri"/>
                        </a:rPr>
                        <a:t>I</a:t>
                      </a:r>
                      <a:r>
                        <a:rPr sz="3600" b="1" spc="-5" dirty="0">
                          <a:latin typeface="Calibri"/>
                          <a:cs typeface="Calibri"/>
                        </a:rPr>
                        <a:t>A</a:t>
                      </a:r>
                      <a:r>
                        <a:rPr sz="6000" spc="-7" baseline="-22222" dirty="0">
                          <a:latin typeface="Calibri"/>
                          <a:cs typeface="Calibri"/>
                        </a:rPr>
                        <a:t>I</a:t>
                      </a:r>
                      <a:r>
                        <a:rPr sz="3600" b="1" spc="-5" dirty="0">
                          <a:latin typeface="Calibri"/>
                          <a:cs typeface="Calibri"/>
                        </a:rPr>
                        <a:t>B</a:t>
                      </a:r>
                      <a:endParaRPr sz="3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r h="817880">
                <a:tc>
                  <a:txBody>
                    <a:bodyPr/>
                    <a:lstStyle/>
                    <a:p>
                      <a:pPr algn="ctr">
                        <a:lnSpc>
                          <a:spcPct val="100000"/>
                        </a:lnSpc>
                        <a:spcBef>
                          <a:spcPts val="115"/>
                        </a:spcBef>
                      </a:pPr>
                      <a:r>
                        <a:rPr sz="4000" spc="-15" dirty="0">
                          <a:latin typeface="Calibri"/>
                          <a:cs typeface="Calibri"/>
                        </a:rPr>
                        <a:t>O-Group</a:t>
                      </a:r>
                      <a:endParaRPr sz="4000">
                        <a:latin typeface="Calibri"/>
                        <a:cs typeface="Calibri"/>
                      </a:endParaRPr>
                    </a:p>
                  </a:txBody>
                  <a:tcPr marL="0" marR="0" marT="146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algn="ctr">
                        <a:lnSpc>
                          <a:spcPct val="100000"/>
                        </a:lnSpc>
                        <a:spcBef>
                          <a:spcPts val="115"/>
                        </a:spcBef>
                      </a:pPr>
                      <a:r>
                        <a:rPr sz="4000" spc="-15" dirty="0">
                          <a:latin typeface="Calibri"/>
                          <a:cs typeface="Calibri"/>
                        </a:rPr>
                        <a:t>ii</a:t>
                      </a:r>
                      <a:endParaRPr sz="4000">
                        <a:latin typeface="Calibri"/>
                        <a:cs typeface="Calibri"/>
                      </a:endParaRPr>
                    </a:p>
                  </a:txBody>
                  <a:tcPr marL="0" marR="0" marT="146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3627" y="457200"/>
            <a:ext cx="7624573" cy="504452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alpha val="93000"/>
          </a:schemeClr>
        </a:solidFill>
        <a:effectLst/>
      </p:bgPr>
    </p:bg>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74650" y="222250"/>
          <a:ext cx="8229600" cy="6370314"/>
        </p:xfrm>
        <a:graphic>
          <a:graphicData uri="http://schemas.openxmlformats.org/drawingml/2006/table">
            <a:tbl>
              <a:tblPr firstRow="1" bandRow="1">
                <a:tableStyleId>{2D5ABB26-0587-4C30-8999-92F81FD0307C}</a:tableStyleId>
              </a:tblPr>
              <a:tblGrid>
                <a:gridCol w="2743200"/>
                <a:gridCol w="2743200"/>
                <a:gridCol w="2743200"/>
              </a:tblGrid>
              <a:tr h="579120">
                <a:tc>
                  <a:txBody>
                    <a:bodyPr/>
                    <a:lstStyle/>
                    <a:p>
                      <a:pPr algn="ctr">
                        <a:lnSpc>
                          <a:spcPct val="100000"/>
                        </a:lnSpc>
                        <a:spcBef>
                          <a:spcPts val="160"/>
                        </a:spcBef>
                      </a:pPr>
                      <a:r>
                        <a:rPr sz="3200" b="1" spc="-25" dirty="0">
                          <a:solidFill>
                            <a:srgbClr val="FFFFFF"/>
                          </a:solidFill>
                          <a:latin typeface="Calibri"/>
                          <a:cs typeface="Calibri"/>
                        </a:rPr>
                        <a:t>Parent</a:t>
                      </a:r>
                      <a:endParaRPr sz="32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c>
                  <a:txBody>
                    <a:bodyPr/>
                    <a:lstStyle/>
                    <a:p>
                      <a:pPr algn="ctr">
                        <a:lnSpc>
                          <a:spcPct val="100000"/>
                        </a:lnSpc>
                        <a:spcBef>
                          <a:spcPts val="160"/>
                        </a:spcBef>
                      </a:pPr>
                      <a:r>
                        <a:rPr sz="3200" b="1" spc="-25" dirty="0">
                          <a:solidFill>
                            <a:srgbClr val="FFFFFF"/>
                          </a:solidFill>
                          <a:latin typeface="Calibri"/>
                          <a:cs typeface="Calibri"/>
                        </a:rPr>
                        <a:t>Parent</a:t>
                      </a:r>
                      <a:endParaRPr sz="32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c>
                  <a:txBody>
                    <a:bodyPr/>
                    <a:lstStyle/>
                    <a:p>
                      <a:pPr marL="1270" algn="ctr">
                        <a:lnSpc>
                          <a:spcPct val="100000"/>
                        </a:lnSpc>
                        <a:spcBef>
                          <a:spcPts val="160"/>
                        </a:spcBef>
                      </a:pPr>
                      <a:r>
                        <a:rPr sz="3200" b="1" spc="-5" dirty="0">
                          <a:solidFill>
                            <a:srgbClr val="FFFFFF"/>
                          </a:solidFill>
                          <a:latin typeface="Calibri"/>
                          <a:cs typeface="Calibri"/>
                        </a:rPr>
                        <a:t>Child</a:t>
                      </a:r>
                      <a:endParaRPr sz="32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r>
              <a:tr h="579119">
                <a:tc>
                  <a:txBody>
                    <a:bodyPr/>
                    <a:lstStyle/>
                    <a:p>
                      <a:pPr algn="ctr">
                        <a:lnSpc>
                          <a:spcPct val="100000"/>
                        </a:lnSpc>
                        <a:spcBef>
                          <a:spcPts val="160"/>
                        </a:spcBef>
                      </a:pPr>
                      <a:r>
                        <a:rPr sz="3200" dirty="0">
                          <a:latin typeface="Calibri"/>
                          <a:cs typeface="Calibri"/>
                        </a:rPr>
                        <a:t>A</a:t>
                      </a:r>
                      <a:r>
                        <a:rPr sz="3200" spc="-5" dirty="0">
                          <a:latin typeface="Calibri"/>
                          <a:cs typeface="Calibri"/>
                        </a:rPr>
                        <a:t> </a:t>
                      </a:r>
                      <a:r>
                        <a:rPr sz="3200" spc="-15" dirty="0">
                          <a:latin typeface="Calibri"/>
                          <a:cs typeface="Calibri"/>
                        </a:rPr>
                        <a:t>group</a:t>
                      </a:r>
                      <a:endParaRPr sz="3200">
                        <a:latin typeface="Calibri"/>
                        <a:cs typeface="Calibri"/>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B0F0"/>
                    </a:solidFill>
                  </a:tcPr>
                </a:tc>
                <a:tc>
                  <a:txBody>
                    <a:bodyPr/>
                    <a:lstStyle/>
                    <a:p>
                      <a:pPr marL="1270" algn="ctr">
                        <a:lnSpc>
                          <a:spcPct val="100000"/>
                        </a:lnSpc>
                        <a:spcBef>
                          <a:spcPts val="160"/>
                        </a:spcBef>
                      </a:pPr>
                      <a:r>
                        <a:rPr sz="3200" dirty="0">
                          <a:latin typeface="Calibri"/>
                          <a:cs typeface="Calibri"/>
                        </a:rPr>
                        <a:t>A</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B0F0"/>
                    </a:solidFill>
                  </a:tcPr>
                </a:tc>
                <a:tc>
                  <a:txBody>
                    <a:bodyPr/>
                    <a:lstStyle/>
                    <a:p>
                      <a:pPr marL="635" algn="ctr">
                        <a:lnSpc>
                          <a:spcPct val="100000"/>
                        </a:lnSpc>
                        <a:spcBef>
                          <a:spcPts val="160"/>
                        </a:spcBef>
                      </a:pPr>
                      <a:r>
                        <a:rPr sz="3200" dirty="0">
                          <a:latin typeface="Calibri"/>
                          <a:cs typeface="Calibri"/>
                        </a:rPr>
                        <a:t>A </a:t>
                      </a:r>
                      <a:r>
                        <a:rPr sz="3200" spc="-5" dirty="0">
                          <a:latin typeface="Calibri"/>
                          <a:cs typeface="Calibri"/>
                        </a:rPr>
                        <a:t>or</a:t>
                      </a:r>
                      <a:r>
                        <a:rPr sz="3200" spc="-30" dirty="0">
                          <a:latin typeface="Calibri"/>
                          <a:cs typeface="Calibri"/>
                        </a:rPr>
                        <a:t> </a:t>
                      </a:r>
                      <a:r>
                        <a:rPr sz="3200" dirty="0">
                          <a:latin typeface="Calibri"/>
                          <a:cs typeface="Calibri"/>
                        </a:rPr>
                        <a:t>O</a:t>
                      </a:r>
                      <a:endParaRPr sz="3200">
                        <a:latin typeface="Calibri"/>
                        <a:cs typeface="Calibri"/>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B0F0"/>
                    </a:solidFill>
                  </a:tcPr>
                </a:tc>
              </a:tr>
              <a:tr h="579120">
                <a:tc>
                  <a:txBody>
                    <a:bodyPr/>
                    <a:lstStyle/>
                    <a:p>
                      <a:pPr algn="ctr">
                        <a:lnSpc>
                          <a:spcPct val="100000"/>
                        </a:lnSpc>
                        <a:spcBef>
                          <a:spcPts val="160"/>
                        </a:spcBef>
                      </a:pPr>
                      <a:r>
                        <a:rPr sz="3200" dirty="0">
                          <a:latin typeface="Calibri"/>
                          <a:cs typeface="Calibri"/>
                        </a:rPr>
                        <a:t>A</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635" algn="ctr">
                        <a:lnSpc>
                          <a:spcPct val="100000"/>
                        </a:lnSpc>
                        <a:spcBef>
                          <a:spcPts val="160"/>
                        </a:spcBef>
                      </a:pPr>
                      <a:r>
                        <a:rPr sz="3200" dirty="0">
                          <a:latin typeface="Calibri"/>
                          <a:cs typeface="Calibri"/>
                        </a:rPr>
                        <a:t>B</a:t>
                      </a:r>
                      <a:r>
                        <a:rPr sz="3200" spc="-15" dirty="0">
                          <a:latin typeface="Calibri"/>
                          <a:cs typeface="Calibri"/>
                        </a:rPr>
                        <a:t> Group</a:t>
                      </a:r>
                      <a:endParaRPr sz="32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1905" algn="ctr">
                        <a:lnSpc>
                          <a:spcPct val="100000"/>
                        </a:lnSpc>
                        <a:spcBef>
                          <a:spcPts val="160"/>
                        </a:spcBef>
                      </a:pPr>
                      <a:r>
                        <a:rPr sz="3200" spc="5" dirty="0">
                          <a:latin typeface="Calibri"/>
                          <a:cs typeface="Calibri"/>
                        </a:rPr>
                        <a:t>A, </a:t>
                      </a:r>
                      <a:r>
                        <a:rPr sz="3200" spc="-30" dirty="0">
                          <a:latin typeface="Calibri"/>
                          <a:cs typeface="Calibri"/>
                        </a:rPr>
                        <a:t>B, </a:t>
                      </a:r>
                      <a:r>
                        <a:rPr sz="3200" dirty="0">
                          <a:latin typeface="Calibri"/>
                          <a:cs typeface="Calibri"/>
                        </a:rPr>
                        <a:t>AB or</a:t>
                      </a:r>
                      <a:r>
                        <a:rPr sz="3200" spc="-15" dirty="0">
                          <a:latin typeface="Calibri"/>
                          <a:cs typeface="Calibri"/>
                        </a:rPr>
                        <a:t> </a:t>
                      </a:r>
                      <a:r>
                        <a:rPr sz="3200" spc="-30" dirty="0">
                          <a:latin typeface="Calibri"/>
                          <a:cs typeface="Calibri"/>
                        </a:rPr>
                        <a:t>O.</a:t>
                      </a:r>
                      <a:endParaRPr sz="32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r h="579119">
                <a:tc>
                  <a:txBody>
                    <a:bodyPr/>
                    <a:lstStyle/>
                    <a:p>
                      <a:pPr algn="ctr">
                        <a:lnSpc>
                          <a:spcPct val="100000"/>
                        </a:lnSpc>
                        <a:spcBef>
                          <a:spcPts val="165"/>
                        </a:spcBef>
                      </a:pPr>
                      <a:r>
                        <a:rPr sz="3200" dirty="0">
                          <a:latin typeface="Calibri"/>
                          <a:cs typeface="Calibri"/>
                        </a:rPr>
                        <a:t>A</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635" algn="ctr">
                        <a:lnSpc>
                          <a:spcPct val="100000"/>
                        </a:lnSpc>
                        <a:spcBef>
                          <a:spcPts val="165"/>
                        </a:spcBef>
                      </a:pPr>
                      <a:r>
                        <a:rPr sz="3200" dirty="0">
                          <a:latin typeface="Calibri"/>
                          <a:cs typeface="Calibri"/>
                        </a:rPr>
                        <a:t>AB</a:t>
                      </a:r>
                      <a:r>
                        <a:rPr sz="3200" spc="-20"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1905" algn="ctr">
                        <a:lnSpc>
                          <a:spcPct val="100000"/>
                        </a:lnSpc>
                        <a:spcBef>
                          <a:spcPts val="165"/>
                        </a:spcBef>
                      </a:pPr>
                      <a:r>
                        <a:rPr sz="3200" spc="5" dirty="0">
                          <a:latin typeface="Calibri"/>
                          <a:cs typeface="Calibri"/>
                        </a:rPr>
                        <a:t>A, </a:t>
                      </a:r>
                      <a:r>
                        <a:rPr sz="3200" dirty="0">
                          <a:latin typeface="Calibri"/>
                          <a:cs typeface="Calibri"/>
                        </a:rPr>
                        <a:t>B </a:t>
                      </a:r>
                      <a:r>
                        <a:rPr sz="3200" spc="-5" dirty="0">
                          <a:latin typeface="Calibri"/>
                          <a:cs typeface="Calibri"/>
                        </a:rPr>
                        <a:t>or</a:t>
                      </a:r>
                      <a:r>
                        <a:rPr sz="3200" spc="-40" dirty="0">
                          <a:latin typeface="Calibri"/>
                          <a:cs typeface="Calibri"/>
                        </a:rPr>
                        <a:t> </a:t>
                      </a:r>
                      <a:r>
                        <a:rPr sz="3200" dirty="0">
                          <a:latin typeface="Calibri"/>
                          <a:cs typeface="Calibri"/>
                        </a:rPr>
                        <a:t>AB</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r h="579120">
                <a:tc>
                  <a:txBody>
                    <a:bodyPr/>
                    <a:lstStyle/>
                    <a:p>
                      <a:pPr algn="ctr">
                        <a:lnSpc>
                          <a:spcPct val="100000"/>
                        </a:lnSpc>
                        <a:spcBef>
                          <a:spcPts val="165"/>
                        </a:spcBef>
                      </a:pPr>
                      <a:r>
                        <a:rPr sz="3200" dirty="0">
                          <a:latin typeface="Calibri"/>
                          <a:cs typeface="Calibri"/>
                        </a:rPr>
                        <a:t>A</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635" algn="ctr">
                        <a:lnSpc>
                          <a:spcPct val="100000"/>
                        </a:lnSpc>
                        <a:spcBef>
                          <a:spcPts val="165"/>
                        </a:spcBef>
                      </a:pPr>
                      <a:r>
                        <a:rPr sz="3200" dirty="0">
                          <a:latin typeface="Calibri"/>
                          <a:cs typeface="Calibri"/>
                        </a:rPr>
                        <a:t>O</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635" algn="ctr">
                        <a:lnSpc>
                          <a:spcPct val="100000"/>
                        </a:lnSpc>
                        <a:spcBef>
                          <a:spcPts val="165"/>
                        </a:spcBef>
                      </a:pPr>
                      <a:r>
                        <a:rPr sz="3200" dirty="0">
                          <a:latin typeface="Calibri"/>
                          <a:cs typeface="Calibri"/>
                        </a:rPr>
                        <a:t>A </a:t>
                      </a:r>
                      <a:r>
                        <a:rPr sz="3200" spc="-5" dirty="0">
                          <a:latin typeface="Calibri"/>
                          <a:cs typeface="Calibri"/>
                        </a:rPr>
                        <a:t>or</a:t>
                      </a:r>
                      <a:r>
                        <a:rPr sz="3200" spc="-25" dirty="0">
                          <a:latin typeface="Calibri"/>
                          <a:cs typeface="Calibri"/>
                        </a:rPr>
                        <a:t> </a:t>
                      </a:r>
                      <a:r>
                        <a:rPr sz="3200" dirty="0">
                          <a:latin typeface="Calibri"/>
                          <a:cs typeface="Calibri"/>
                        </a:rPr>
                        <a:t>O</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r h="579119">
                <a:tc>
                  <a:txBody>
                    <a:bodyPr/>
                    <a:lstStyle/>
                    <a:p>
                      <a:pPr marL="635" algn="ctr">
                        <a:lnSpc>
                          <a:spcPct val="100000"/>
                        </a:lnSpc>
                        <a:spcBef>
                          <a:spcPts val="165"/>
                        </a:spcBef>
                      </a:pPr>
                      <a:r>
                        <a:rPr sz="3200" dirty="0">
                          <a:latin typeface="Calibri"/>
                          <a:cs typeface="Calibri"/>
                        </a:rPr>
                        <a:t>B</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1270" algn="ctr">
                        <a:lnSpc>
                          <a:spcPct val="100000"/>
                        </a:lnSpc>
                        <a:spcBef>
                          <a:spcPts val="165"/>
                        </a:spcBef>
                      </a:pPr>
                      <a:r>
                        <a:rPr sz="3200" dirty="0">
                          <a:latin typeface="Calibri"/>
                          <a:cs typeface="Calibri"/>
                        </a:rPr>
                        <a:t>B</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635" algn="ctr">
                        <a:lnSpc>
                          <a:spcPct val="100000"/>
                        </a:lnSpc>
                        <a:spcBef>
                          <a:spcPts val="165"/>
                        </a:spcBef>
                      </a:pPr>
                      <a:r>
                        <a:rPr sz="3200" dirty="0">
                          <a:latin typeface="Calibri"/>
                          <a:cs typeface="Calibri"/>
                        </a:rPr>
                        <a:t>B or</a:t>
                      </a:r>
                      <a:r>
                        <a:rPr sz="3200" spc="-15" dirty="0">
                          <a:latin typeface="Calibri"/>
                          <a:cs typeface="Calibri"/>
                        </a:rPr>
                        <a:t> </a:t>
                      </a:r>
                      <a:r>
                        <a:rPr sz="3200" dirty="0">
                          <a:latin typeface="Calibri"/>
                          <a:cs typeface="Calibri"/>
                        </a:rPr>
                        <a:t>O</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r h="579119">
                <a:tc>
                  <a:txBody>
                    <a:bodyPr/>
                    <a:lstStyle/>
                    <a:p>
                      <a:pPr algn="ctr">
                        <a:lnSpc>
                          <a:spcPct val="100000"/>
                        </a:lnSpc>
                        <a:spcBef>
                          <a:spcPts val="165"/>
                        </a:spcBef>
                      </a:pPr>
                      <a:r>
                        <a:rPr sz="3200" dirty="0">
                          <a:latin typeface="Calibri"/>
                          <a:cs typeface="Calibri"/>
                        </a:rPr>
                        <a:t>B</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635" algn="ctr">
                        <a:lnSpc>
                          <a:spcPct val="100000"/>
                        </a:lnSpc>
                        <a:spcBef>
                          <a:spcPts val="165"/>
                        </a:spcBef>
                      </a:pPr>
                      <a:r>
                        <a:rPr sz="3200" dirty="0">
                          <a:latin typeface="Calibri"/>
                          <a:cs typeface="Calibri"/>
                        </a:rPr>
                        <a:t>AB</a:t>
                      </a:r>
                      <a:r>
                        <a:rPr sz="3200" spc="-20"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1905" algn="ctr">
                        <a:lnSpc>
                          <a:spcPct val="100000"/>
                        </a:lnSpc>
                        <a:spcBef>
                          <a:spcPts val="165"/>
                        </a:spcBef>
                      </a:pPr>
                      <a:r>
                        <a:rPr sz="3200" spc="5" dirty="0">
                          <a:latin typeface="Calibri"/>
                          <a:cs typeface="Calibri"/>
                        </a:rPr>
                        <a:t>A, </a:t>
                      </a:r>
                      <a:r>
                        <a:rPr sz="3200" dirty="0">
                          <a:latin typeface="Calibri"/>
                          <a:cs typeface="Calibri"/>
                        </a:rPr>
                        <a:t>B </a:t>
                      </a:r>
                      <a:r>
                        <a:rPr sz="3200" spc="-5" dirty="0">
                          <a:latin typeface="Calibri"/>
                          <a:cs typeface="Calibri"/>
                        </a:rPr>
                        <a:t>or</a:t>
                      </a:r>
                      <a:r>
                        <a:rPr sz="3200" spc="-40" dirty="0">
                          <a:latin typeface="Calibri"/>
                          <a:cs typeface="Calibri"/>
                        </a:rPr>
                        <a:t> </a:t>
                      </a:r>
                      <a:r>
                        <a:rPr sz="3200" dirty="0">
                          <a:latin typeface="Calibri"/>
                          <a:cs typeface="Calibri"/>
                        </a:rPr>
                        <a:t>AB</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r h="579120">
                <a:tc>
                  <a:txBody>
                    <a:bodyPr/>
                    <a:lstStyle/>
                    <a:p>
                      <a:pPr algn="ctr">
                        <a:lnSpc>
                          <a:spcPct val="100000"/>
                        </a:lnSpc>
                        <a:spcBef>
                          <a:spcPts val="165"/>
                        </a:spcBef>
                      </a:pPr>
                      <a:r>
                        <a:rPr sz="3200" dirty="0">
                          <a:latin typeface="Calibri"/>
                          <a:cs typeface="Calibri"/>
                        </a:rPr>
                        <a:t>B</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635" algn="ctr">
                        <a:lnSpc>
                          <a:spcPct val="100000"/>
                        </a:lnSpc>
                        <a:spcBef>
                          <a:spcPts val="165"/>
                        </a:spcBef>
                      </a:pPr>
                      <a:r>
                        <a:rPr sz="3200" dirty="0">
                          <a:latin typeface="Calibri"/>
                          <a:cs typeface="Calibri"/>
                        </a:rPr>
                        <a:t>O</a:t>
                      </a:r>
                      <a:r>
                        <a:rPr sz="3200" spc="-15" dirty="0">
                          <a:latin typeface="Calibri"/>
                          <a:cs typeface="Calibri"/>
                        </a:rPr>
                        <a:t> 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algn="ctr">
                        <a:lnSpc>
                          <a:spcPct val="100000"/>
                        </a:lnSpc>
                        <a:spcBef>
                          <a:spcPts val="165"/>
                        </a:spcBef>
                      </a:pPr>
                      <a:r>
                        <a:rPr sz="3200" dirty="0">
                          <a:latin typeface="Calibri"/>
                          <a:cs typeface="Calibri"/>
                        </a:rPr>
                        <a:t>B </a:t>
                      </a:r>
                      <a:r>
                        <a:rPr sz="3200" spc="-5" dirty="0">
                          <a:latin typeface="Calibri"/>
                          <a:cs typeface="Calibri"/>
                        </a:rPr>
                        <a:t>or</a:t>
                      </a:r>
                      <a:r>
                        <a:rPr sz="3200" spc="-15" dirty="0">
                          <a:latin typeface="Calibri"/>
                          <a:cs typeface="Calibri"/>
                        </a:rPr>
                        <a:t> </a:t>
                      </a:r>
                      <a:r>
                        <a:rPr sz="3200" dirty="0">
                          <a:latin typeface="Calibri"/>
                          <a:cs typeface="Calibri"/>
                        </a:rPr>
                        <a:t>O</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r h="579119">
                <a:tc>
                  <a:txBody>
                    <a:bodyPr/>
                    <a:lstStyle/>
                    <a:p>
                      <a:pPr marL="635" algn="ctr">
                        <a:lnSpc>
                          <a:spcPct val="100000"/>
                        </a:lnSpc>
                        <a:spcBef>
                          <a:spcPts val="165"/>
                        </a:spcBef>
                      </a:pPr>
                      <a:r>
                        <a:rPr sz="3200" spc="-5" dirty="0">
                          <a:latin typeface="Calibri"/>
                          <a:cs typeface="Calibri"/>
                        </a:rPr>
                        <a:t>AB</a:t>
                      </a:r>
                      <a:r>
                        <a:rPr sz="3200" spc="-20"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1270" algn="ctr">
                        <a:lnSpc>
                          <a:spcPct val="100000"/>
                        </a:lnSpc>
                        <a:spcBef>
                          <a:spcPts val="165"/>
                        </a:spcBef>
                      </a:pPr>
                      <a:r>
                        <a:rPr sz="3200" dirty="0">
                          <a:latin typeface="Calibri"/>
                          <a:cs typeface="Calibri"/>
                        </a:rPr>
                        <a:t>AB</a:t>
                      </a:r>
                      <a:r>
                        <a:rPr sz="3200" spc="-25" dirty="0">
                          <a:latin typeface="Calibri"/>
                          <a:cs typeface="Calibri"/>
                        </a:rPr>
                        <a:t> </a:t>
                      </a:r>
                      <a:r>
                        <a:rPr sz="3200" spc="-15" dirty="0">
                          <a:latin typeface="Calibri"/>
                          <a:cs typeface="Calibri"/>
                        </a:rPr>
                        <a:t>Group</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1270" algn="ctr">
                        <a:lnSpc>
                          <a:spcPct val="100000"/>
                        </a:lnSpc>
                        <a:spcBef>
                          <a:spcPts val="165"/>
                        </a:spcBef>
                      </a:pPr>
                      <a:r>
                        <a:rPr sz="3200" spc="5" dirty="0">
                          <a:latin typeface="Calibri"/>
                          <a:cs typeface="Calibri"/>
                        </a:rPr>
                        <a:t>A, </a:t>
                      </a:r>
                      <a:r>
                        <a:rPr sz="3200" dirty="0">
                          <a:latin typeface="Calibri"/>
                          <a:cs typeface="Calibri"/>
                        </a:rPr>
                        <a:t>B or</a:t>
                      </a:r>
                      <a:r>
                        <a:rPr sz="3200" spc="-40" dirty="0">
                          <a:latin typeface="Calibri"/>
                          <a:cs typeface="Calibri"/>
                        </a:rPr>
                        <a:t> </a:t>
                      </a:r>
                      <a:r>
                        <a:rPr sz="3200" spc="-5" dirty="0">
                          <a:latin typeface="Calibri"/>
                          <a:cs typeface="Calibri"/>
                        </a:rPr>
                        <a:t>AB</a:t>
                      </a:r>
                      <a:endParaRPr sz="32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r h="579119">
                <a:tc>
                  <a:txBody>
                    <a:bodyPr/>
                    <a:lstStyle/>
                    <a:p>
                      <a:pPr algn="ctr">
                        <a:lnSpc>
                          <a:spcPct val="100000"/>
                        </a:lnSpc>
                        <a:spcBef>
                          <a:spcPts val="170"/>
                        </a:spcBef>
                      </a:pPr>
                      <a:r>
                        <a:rPr sz="3200" dirty="0">
                          <a:latin typeface="Calibri"/>
                          <a:cs typeface="Calibri"/>
                        </a:rPr>
                        <a:t>AB</a:t>
                      </a:r>
                      <a:r>
                        <a:rPr sz="3200" spc="-20" dirty="0">
                          <a:latin typeface="Calibri"/>
                          <a:cs typeface="Calibri"/>
                        </a:rPr>
                        <a:t> </a:t>
                      </a:r>
                      <a:r>
                        <a:rPr sz="3200" spc="-15" dirty="0">
                          <a:latin typeface="Calibri"/>
                          <a:cs typeface="Calibri"/>
                        </a:rPr>
                        <a:t>Group</a:t>
                      </a:r>
                      <a:endParaRPr sz="3200">
                        <a:latin typeface="Calibri"/>
                        <a:cs typeface="Calibri"/>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635" algn="ctr">
                        <a:lnSpc>
                          <a:spcPct val="100000"/>
                        </a:lnSpc>
                        <a:spcBef>
                          <a:spcPts val="170"/>
                        </a:spcBef>
                      </a:pPr>
                      <a:r>
                        <a:rPr sz="3200" dirty="0">
                          <a:latin typeface="Calibri"/>
                          <a:cs typeface="Calibri"/>
                        </a:rPr>
                        <a:t>O</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3175" algn="ctr">
                        <a:lnSpc>
                          <a:spcPct val="100000"/>
                        </a:lnSpc>
                        <a:spcBef>
                          <a:spcPts val="170"/>
                        </a:spcBef>
                      </a:pPr>
                      <a:r>
                        <a:rPr sz="3200" dirty="0">
                          <a:latin typeface="Calibri"/>
                          <a:cs typeface="Calibri"/>
                        </a:rPr>
                        <a:t>A </a:t>
                      </a:r>
                      <a:r>
                        <a:rPr sz="3200" spc="-5" dirty="0">
                          <a:latin typeface="Calibri"/>
                          <a:cs typeface="Calibri"/>
                        </a:rPr>
                        <a:t>or</a:t>
                      </a:r>
                      <a:r>
                        <a:rPr sz="3200" spc="-15" dirty="0">
                          <a:latin typeface="Calibri"/>
                          <a:cs typeface="Calibri"/>
                        </a:rPr>
                        <a:t> </a:t>
                      </a:r>
                      <a:r>
                        <a:rPr sz="3200" dirty="0">
                          <a:latin typeface="Calibri"/>
                          <a:cs typeface="Calibri"/>
                        </a:rPr>
                        <a:t>B</a:t>
                      </a:r>
                      <a:endParaRPr sz="3200">
                        <a:latin typeface="Calibri"/>
                        <a:cs typeface="Calibri"/>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r h="579120">
                <a:tc>
                  <a:txBody>
                    <a:bodyPr/>
                    <a:lstStyle/>
                    <a:p>
                      <a:pPr algn="ctr">
                        <a:lnSpc>
                          <a:spcPct val="100000"/>
                        </a:lnSpc>
                        <a:spcBef>
                          <a:spcPts val="170"/>
                        </a:spcBef>
                      </a:pPr>
                      <a:r>
                        <a:rPr sz="3200" dirty="0">
                          <a:latin typeface="Calibri"/>
                          <a:cs typeface="Calibri"/>
                        </a:rPr>
                        <a:t>O</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635" algn="ctr">
                        <a:lnSpc>
                          <a:spcPct val="100000"/>
                        </a:lnSpc>
                        <a:spcBef>
                          <a:spcPts val="170"/>
                        </a:spcBef>
                      </a:pPr>
                      <a:r>
                        <a:rPr sz="3200" dirty="0">
                          <a:latin typeface="Calibri"/>
                          <a:cs typeface="Calibri"/>
                        </a:rPr>
                        <a:t>O</a:t>
                      </a:r>
                      <a:r>
                        <a:rPr sz="3200" spc="-10" dirty="0">
                          <a:latin typeface="Calibri"/>
                          <a:cs typeface="Calibri"/>
                        </a:rPr>
                        <a:t> </a:t>
                      </a:r>
                      <a:r>
                        <a:rPr sz="3200" spc="-15" dirty="0">
                          <a:latin typeface="Calibri"/>
                          <a:cs typeface="Calibri"/>
                        </a:rPr>
                        <a:t>Group</a:t>
                      </a:r>
                      <a:endParaRPr sz="3200">
                        <a:latin typeface="Calibri"/>
                        <a:cs typeface="Calibri"/>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c>
                  <a:txBody>
                    <a:bodyPr/>
                    <a:lstStyle/>
                    <a:p>
                      <a:pPr marL="1270" algn="ctr">
                        <a:lnSpc>
                          <a:spcPct val="100000"/>
                        </a:lnSpc>
                        <a:spcBef>
                          <a:spcPts val="170"/>
                        </a:spcBef>
                      </a:pPr>
                      <a:r>
                        <a:rPr sz="3200" dirty="0">
                          <a:latin typeface="Calibri"/>
                          <a:cs typeface="Calibri"/>
                        </a:rPr>
                        <a:t>O</a:t>
                      </a:r>
                      <a:endParaRPr sz="3200">
                        <a:latin typeface="Calibri"/>
                        <a:cs typeface="Calibri"/>
                      </a:endParaRPr>
                    </a:p>
                  </a:txBody>
                  <a:tcPr marL="0" marR="0" marT="21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B0F0"/>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286257"/>
            <a:ext cx="8458200" cy="689932"/>
          </a:xfrm>
          <a:prstGeom prst="rect">
            <a:avLst/>
          </a:prstGeom>
        </p:spPr>
        <p:txBody>
          <a:bodyPr vert="horz" wrap="square" lIns="0" tIns="12700" rIns="0" bIns="0" rtlCol="0">
            <a:spAutoFit/>
          </a:bodyPr>
          <a:lstStyle/>
          <a:p>
            <a:pPr marL="12700" algn="ctr">
              <a:lnSpc>
                <a:spcPct val="100000"/>
              </a:lnSpc>
              <a:spcBef>
                <a:spcPts val="100"/>
              </a:spcBef>
            </a:pPr>
            <a:r>
              <a:rPr sz="4400" i="1" spc="-10" dirty="0"/>
              <a:t>Inheritance </a:t>
            </a:r>
            <a:r>
              <a:rPr sz="4400" i="1" spc="-5" dirty="0"/>
              <a:t>of two</a:t>
            </a:r>
            <a:r>
              <a:rPr sz="4400" i="1" spc="-55" dirty="0"/>
              <a:t> </a:t>
            </a:r>
            <a:r>
              <a:rPr sz="4400" i="1" dirty="0"/>
              <a:t>gene:</a:t>
            </a:r>
            <a:endParaRPr sz="4400"/>
          </a:p>
        </p:txBody>
      </p:sp>
      <p:sp>
        <p:nvSpPr>
          <p:cNvPr id="3" name="object 3"/>
          <p:cNvSpPr txBox="1"/>
          <p:nvPr/>
        </p:nvSpPr>
        <p:spPr>
          <a:xfrm>
            <a:off x="523240" y="1106170"/>
            <a:ext cx="8095615" cy="4872990"/>
          </a:xfrm>
          <a:prstGeom prst="rect">
            <a:avLst/>
          </a:prstGeom>
        </p:spPr>
        <p:txBody>
          <a:bodyPr vert="horz" wrap="square" lIns="0" tIns="64135" rIns="0" bIns="0" rtlCol="0">
            <a:spAutoFit/>
          </a:bodyPr>
          <a:lstStyle/>
          <a:p>
            <a:pPr marL="368300" marR="1289685" indent="-342900" algn="just">
              <a:lnSpc>
                <a:spcPts val="3240"/>
              </a:lnSpc>
              <a:spcBef>
                <a:spcPts val="505"/>
              </a:spcBef>
              <a:buFont typeface="Arial"/>
              <a:buChar char="•"/>
              <a:tabLst>
                <a:tab pos="368300" algn="l"/>
              </a:tabLst>
            </a:pPr>
            <a:r>
              <a:rPr sz="3000" b="1" i="1" spc="-20" dirty="0">
                <a:latin typeface="Calibri"/>
                <a:cs typeface="Calibri"/>
              </a:rPr>
              <a:t>Mendel’s </a:t>
            </a:r>
            <a:r>
              <a:rPr sz="3000" b="1" i="1" dirty="0">
                <a:latin typeface="Calibri"/>
                <a:cs typeface="Calibri"/>
              </a:rPr>
              <a:t>2nd law </a:t>
            </a:r>
            <a:r>
              <a:rPr sz="3000" b="1" i="1" spc="-5" dirty="0">
                <a:latin typeface="Calibri"/>
                <a:cs typeface="Calibri"/>
              </a:rPr>
              <a:t>or </a:t>
            </a:r>
            <a:r>
              <a:rPr sz="3000" b="1" i="1" dirty="0">
                <a:latin typeface="Calibri"/>
                <a:cs typeface="Calibri"/>
              </a:rPr>
              <a:t>Law </a:t>
            </a:r>
            <a:r>
              <a:rPr sz="3000" b="1" i="1" spc="-5" dirty="0">
                <a:latin typeface="Calibri"/>
                <a:cs typeface="Calibri"/>
              </a:rPr>
              <a:t>of </a:t>
            </a:r>
            <a:r>
              <a:rPr sz="3000" b="1" i="1" dirty="0">
                <a:latin typeface="Calibri"/>
                <a:cs typeface="Calibri"/>
              </a:rPr>
              <a:t>independent  </a:t>
            </a:r>
            <a:r>
              <a:rPr sz="3000" b="1" i="1" spc="-5" dirty="0">
                <a:latin typeface="Calibri"/>
                <a:cs typeface="Calibri"/>
              </a:rPr>
              <a:t>assortment:</a:t>
            </a:r>
            <a:endParaRPr sz="3000">
              <a:latin typeface="Calibri"/>
              <a:cs typeface="Calibri"/>
            </a:endParaRPr>
          </a:p>
          <a:p>
            <a:pPr marL="368300" marR="1133475" indent="-342900" algn="just">
              <a:lnSpc>
                <a:spcPts val="3240"/>
              </a:lnSpc>
              <a:spcBef>
                <a:spcPts val="725"/>
              </a:spcBef>
              <a:buFont typeface="Arial"/>
              <a:buChar char="•"/>
              <a:tabLst>
                <a:tab pos="368300" algn="l"/>
              </a:tabLst>
            </a:pPr>
            <a:r>
              <a:rPr sz="3000" dirty="0">
                <a:latin typeface="Calibri"/>
                <a:cs typeface="Calibri"/>
              </a:rPr>
              <a:t>It </a:t>
            </a:r>
            <a:r>
              <a:rPr sz="3000" spc="-25" dirty="0">
                <a:latin typeface="Calibri"/>
                <a:cs typeface="Calibri"/>
              </a:rPr>
              <a:t>states </a:t>
            </a:r>
            <a:r>
              <a:rPr sz="3000" spc="-5" dirty="0">
                <a:latin typeface="Calibri"/>
                <a:cs typeface="Calibri"/>
              </a:rPr>
              <a:t>that, </a:t>
            </a:r>
            <a:r>
              <a:rPr sz="3000" spc="-20" dirty="0">
                <a:latin typeface="Calibri"/>
                <a:cs typeface="Calibri"/>
              </a:rPr>
              <a:t>‘factors </a:t>
            </a:r>
            <a:r>
              <a:rPr sz="3000" spc="-25" dirty="0">
                <a:latin typeface="Calibri"/>
                <a:cs typeface="Calibri"/>
              </a:rPr>
              <a:t>for different </a:t>
            </a:r>
            <a:r>
              <a:rPr sz="3000" spc="-15" dirty="0">
                <a:latin typeface="Calibri"/>
                <a:cs typeface="Calibri"/>
              </a:rPr>
              <a:t>pairs </a:t>
            </a:r>
            <a:r>
              <a:rPr sz="3000" spc="-5" dirty="0">
                <a:latin typeface="Calibri"/>
                <a:cs typeface="Calibri"/>
              </a:rPr>
              <a:t>of  </a:t>
            </a:r>
            <a:r>
              <a:rPr sz="3000" spc="-15" dirty="0">
                <a:latin typeface="Calibri"/>
                <a:cs typeface="Calibri"/>
              </a:rPr>
              <a:t>contrasting characters </a:t>
            </a:r>
            <a:r>
              <a:rPr sz="3000" dirty="0">
                <a:latin typeface="Calibri"/>
                <a:cs typeface="Calibri"/>
              </a:rPr>
              <a:t>in a </a:t>
            </a:r>
            <a:r>
              <a:rPr sz="3000" spc="-15" dirty="0">
                <a:latin typeface="Calibri"/>
                <a:cs typeface="Calibri"/>
              </a:rPr>
              <a:t>hybrid </a:t>
            </a:r>
            <a:r>
              <a:rPr sz="3000" spc="-5" dirty="0">
                <a:latin typeface="Calibri"/>
                <a:cs typeface="Calibri"/>
              </a:rPr>
              <a:t>assorted  </a:t>
            </a:r>
            <a:r>
              <a:rPr sz="3000" spc="-10" dirty="0">
                <a:latin typeface="Calibri"/>
                <a:cs typeface="Calibri"/>
              </a:rPr>
              <a:t>(distributed) independently </a:t>
            </a:r>
            <a:r>
              <a:rPr sz="3000" spc="-5" dirty="0">
                <a:latin typeface="Calibri"/>
                <a:cs typeface="Calibri"/>
              </a:rPr>
              <a:t>during </a:t>
            </a:r>
            <a:r>
              <a:rPr sz="3000" spc="-20" dirty="0">
                <a:latin typeface="Calibri"/>
                <a:cs typeface="Calibri"/>
              </a:rPr>
              <a:t>gamete  </a:t>
            </a:r>
            <a:r>
              <a:rPr sz="3000" spc="-10" dirty="0">
                <a:latin typeface="Calibri"/>
                <a:cs typeface="Calibri"/>
              </a:rPr>
              <a:t>formation.</a:t>
            </a:r>
            <a:endParaRPr sz="3000">
              <a:latin typeface="Calibri"/>
              <a:cs typeface="Calibri"/>
            </a:endParaRPr>
          </a:p>
          <a:p>
            <a:pPr marL="939800" algn="just">
              <a:lnSpc>
                <a:spcPts val="3420"/>
              </a:lnSpc>
              <a:spcBef>
                <a:spcPts val="315"/>
              </a:spcBef>
            </a:pPr>
            <a:r>
              <a:rPr sz="3000" spc="-30" dirty="0">
                <a:latin typeface="Calibri"/>
                <a:cs typeface="Calibri"/>
              </a:rPr>
              <a:t>Mendel’s </a:t>
            </a:r>
            <a:r>
              <a:rPr sz="3000" dirty="0">
                <a:latin typeface="Calibri"/>
                <a:cs typeface="Calibri"/>
              </a:rPr>
              <a:t>2</a:t>
            </a:r>
            <a:r>
              <a:rPr sz="3000" baseline="25000" dirty="0">
                <a:latin typeface="Calibri"/>
                <a:cs typeface="Calibri"/>
              </a:rPr>
              <a:t>nd </a:t>
            </a:r>
            <a:r>
              <a:rPr sz="3000" spc="-10" dirty="0">
                <a:latin typeface="Calibri"/>
                <a:cs typeface="Calibri"/>
              </a:rPr>
              <a:t>law </a:t>
            </a:r>
            <a:r>
              <a:rPr sz="3000" spc="-15" dirty="0">
                <a:latin typeface="Calibri"/>
                <a:cs typeface="Calibri"/>
              </a:rPr>
              <a:t>can </a:t>
            </a:r>
            <a:r>
              <a:rPr sz="3000" spc="-5" dirty="0">
                <a:latin typeface="Calibri"/>
                <a:cs typeface="Calibri"/>
              </a:rPr>
              <a:t>be </a:t>
            </a:r>
            <a:r>
              <a:rPr sz="3000" spc="-15" dirty="0">
                <a:latin typeface="Calibri"/>
                <a:cs typeface="Calibri"/>
              </a:rPr>
              <a:t>explained </a:t>
            </a:r>
            <a:r>
              <a:rPr sz="3000" spc="-10" dirty="0">
                <a:latin typeface="Calibri"/>
                <a:cs typeface="Calibri"/>
              </a:rPr>
              <a:t>by</a:t>
            </a:r>
            <a:r>
              <a:rPr sz="3000" spc="220" dirty="0">
                <a:latin typeface="Calibri"/>
                <a:cs typeface="Calibri"/>
              </a:rPr>
              <a:t> </a:t>
            </a:r>
            <a:r>
              <a:rPr sz="3000" spc="-10" dirty="0">
                <a:latin typeface="Calibri"/>
                <a:cs typeface="Calibri"/>
              </a:rPr>
              <a:t>dihybrid</a:t>
            </a:r>
            <a:endParaRPr sz="3000">
              <a:latin typeface="Calibri"/>
              <a:cs typeface="Calibri"/>
            </a:endParaRPr>
          </a:p>
          <a:p>
            <a:pPr marL="25400" algn="just">
              <a:lnSpc>
                <a:spcPts val="3420"/>
              </a:lnSpc>
            </a:pPr>
            <a:r>
              <a:rPr sz="3000" spc="-10" dirty="0">
                <a:latin typeface="Calibri"/>
                <a:cs typeface="Calibri"/>
              </a:rPr>
              <a:t>cross.</a:t>
            </a:r>
            <a:endParaRPr sz="3000">
              <a:latin typeface="Calibri"/>
              <a:cs typeface="Calibri"/>
            </a:endParaRPr>
          </a:p>
          <a:p>
            <a:pPr marL="368300" marR="419100" indent="-342900" algn="just">
              <a:lnSpc>
                <a:spcPct val="90000"/>
              </a:lnSpc>
              <a:spcBef>
                <a:spcPts val="720"/>
              </a:spcBef>
              <a:buFont typeface="Arial"/>
              <a:buChar char="•"/>
              <a:tabLst>
                <a:tab pos="367665" algn="l"/>
                <a:tab pos="368300" algn="l"/>
              </a:tabLst>
            </a:pPr>
            <a:r>
              <a:rPr sz="3000" b="1" spc="-10" dirty="0">
                <a:latin typeface="Calibri"/>
                <a:cs typeface="Calibri"/>
              </a:rPr>
              <a:t>Dihybrid </a:t>
            </a:r>
            <a:r>
              <a:rPr sz="3000" b="1" spc="-15" dirty="0">
                <a:latin typeface="Calibri"/>
                <a:cs typeface="Calibri"/>
              </a:rPr>
              <a:t>cross</a:t>
            </a:r>
            <a:r>
              <a:rPr sz="3000" spc="-15" dirty="0">
                <a:latin typeface="Calibri"/>
                <a:cs typeface="Calibri"/>
              </a:rPr>
              <a:t>: </a:t>
            </a:r>
            <a:r>
              <a:rPr sz="3000" spc="-5" dirty="0">
                <a:latin typeface="Calibri"/>
                <a:cs typeface="Calibri"/>
              </a:rPr>
              <a:t>The </a:t>
            </a:r>
            <a:r>
              <a:rPr sz="3000" spc="-15" dirty="0">
                <a:latin typeface="Calibri"/>
                <a:cs typeface="Calibri"/>
              </a:rPr>
              <a:t>cross </a:t>
            </a:r>
            <a:r>
              <a:rPr sz="3000" spc="-10" dirty="0">
                <a:latin typeface="Calibri"/>
                <a:cs typeface="Calibri"/>
              </a:rPr>
              <a:t>between two </a:t>
            </a:r>
            <a:r>
              <a:rPr sz="3000" spc="-15" dirty="0">
                <a:latin typeface="Calibri"/>
                <a:cs typeface="Calibri"/>
              </a:rPr>
              <a:t>parents,  </a:t>
            </a:r>
            <a:r>
              <a:rPr sz="3000" dirty="0">
                <a:latin typeface="Calibri"/>
                <a:cs typeface="Calibri"/>
              </a:rPr>
              <a:t>which </a:t>
            </a:r>
            <a:r>
              <a:rPr sz="3000" spc="-30" dirty="0">
                <a:latin typeface="Calibri"/>
                <a:cs typeface="Calibri"/>
              </a:rPr>
              <a:t>differs </a:t>
            </a:r>
            <a:r>
              <a:rPr sz="3000" dirty="0">
                <a:latin typeface="Calibri"/>
                <a:cs typeface="Calibri"/>
              </a:rPr>
              <a:t>in </a:t>
            </a:r>
            <a:r>
              <a:rPr sz="3000" spc="-5" dirty="0">
                <a:latin typeface="Calibri"/>
                <a:cs typeface="Calibri"/>
              </a:rPr>
              <a:t>two </a:t>
            </a:r>
            <a:r>
              <a:rPr sz="3000" spc="-15" dirty="0">
                <a:latin typeface="Calibri"/>
                <a:cs typeface="Calibri"/>
              </a:rPr>
              <a:t>pairs </a:t>
            </a:r>
            <a:r>
              <a:rPr sz="3000" spc="-5" dirty="0">
                <a:latin typeface="Calibri"/>
                <a:cs typeface="Calibri"/>
              </a:rPr>
              <a:t>of </a:t>
            </a:r>
            <a:r>
              <a:rPr sz="3000" spc="-15" dirty="0">
                <a:latin typeface="Calibri"/>
                <a:cs typeface="Calibri"/>
              </a:rPr>
              <a:t>contrasting  characters.</a:t>
            </a:r>
            <a:endParaRPr sz="300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err="1" smtClean="0"/>
              <a:t>Dihybrid</a:t>
            </a:r>
            <a:r>
              <a:rPr lang="en-US" b="0" dirty="0" smtClean="0"/>
              <a:t> Cross</a:t>
            </a:r>
            <a:br>
              <a:rPr lang="en-US" b="0" dirty="0" smtClean="0"/>
            </a:br>
            <a:endParaRPr lang="en-US" dirty="0"/>
          </a:p>
        </p:txBody>
      </p:sp>
      <p:sp>
        <p:nvSpPr>
          <p:cNvPr id="3" name="Content Placeholder 2"/>
          <p:cNvSpPr>
            <a:spLocks noGrp="1"/>
          </p:cNvSpPr>
          <p:nvPr>
            <p:ph idx="1"/>
          </p:nvPr>
        </p:nvSpPr>
        <p:spPr>
          <a:xfrm>
            <a:off x="457200" y="1371600"/>
            <a:ext cx="8229600" cy="5084136"/>
          </a:xfrm>
        </p:spPr>
        <p:txBody>
          <a:bodyPr>
            <a:normAutofit/>
          </a:bodyPr>
          <a:lstStyle/>
          <a:p>
            <a:pPr algn="just"/>
            <a:r>
              <a:rPr lang="en-US" dirty="0" smtClean="0"/>
              <a:t>In a </a:t>
            </a:r>
            <a:r>
              <a:rPr lang="en-US" dirty="0" err="1" smtClean="0"/>
              <a:t>dihybrid</a:t>
            </a:r>
            <a:r>
              <a:rPr lang="en-US" dirty="0" smtClean="0"/>
              <a:t> cross experiment, Mendel considered two traits, each having two alleles. He crossed wrinkled-green seed and round-yellow seeds and observed that all the first generation progeny (F1 progeny) were round-yellow. This meant that dominant traits were the round shape and yellow </a:t>
            </a:r>
            <a:r>
              <a:rPr lang="en-US" dirty="0" err="1" smtClean="0"/>
              <a:t>colour</a:t>
            </a:r>
            <a:r>
              <a:rPr lang="en-US" dirty="0" smtClean="0"/>
              <a:t>.</a:t>
            </a:r>
          </a:p>
          <a:p>
            <a:pPr algn="just"/>
            <a:r>
              <a:rPr lang="en-US" dirty="0" smtClean="0"/>
              <a:t>He then self-pollinated the F1 progeny and obtained 4 different traits wrinkled-yellow, round-yellow, wrinkled-green seeds and round-green in the ratio 9:3:3:1.</a:t>
            </a:r>
          </a:p>
          <a:p>
            <a:pPr algn="just"/>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 y="471488"/>
            <a:ext cx="8839200" cy="5915025"/>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324357"/>
            <a:ext cx="8000999" cy="696595"/>
          </a:xfrm>
          <a:prstGeom prst="rect">
            <a:avLst/>
          </a:prstGeom>
        </p:spPr>
        <p:txBody>
          <a:bodyPr vert="horz" wrap="square" lIns="0" tIns="12700" rIns="0" bIns="0" rtlCol="0">
            <a:spAutoFit/>
          </a:bodyPr>
          <a:lstStyle/>
          <a:p>
            <a:pPr marL="12700" algn="ctr">
              <a:lnSpc>
                <a:spcPct val="100000"/>
              </a:lnSpc>
              <a:spcBef>
                <a:spcPts val="100"/>
              </a:spcBef>
            </a:pPr>
            <a:r>
              <a:rPr sz="4400" b="0" i="0" spc="-15" dirty="0">
                <a:latin typeface="Calibri"/>
                <a:cs typeface="Calibri"/>
              </a:rPr>
              <a:t>Dihybrid</a:t>
            </a:r>
            <a:r>
              <a:rPr sz="4400" b="0" i="0" spc="-35" dirty="0">
                <a:latin typeface="Calibri"/>
                <a:cs typeface="Calibri"/>
              </a:rPr>
              <a:t> </a:t>
            </a:r>
            <a:r>
              <a:rPr sz="4400" b="0" i="0" spc="-15" dirty="0">
                <a:latin typeface="Calibri"/>
                <a:cs typeface="Calibri"/>
              </a:rPr>
              <a:t>cross:</a:t>
            </a:r>
            <a:endParaRPr sz="4400">
              <a:latin typeface="Calibri"/>
              <a:cs typeface="Calibri"/>
            </a:endParaRPr>
          </a:p>
        </p:txBody>
      </p:sp>
      <p:sp>
        <p:nvSpPr>
          <p:cNvPr id="3" name="object 3"/>
          <p:cNvSpPr txBox="1"/>
          <p:nvPr/>
        </p:nvSpPr>
        <p:spPr>
          <a:xfrm>
            <a:off x="193039" y="926617"/>
            <a:ext cx="1588770" cy="1244600"/>
          </a:xfrm>
          <a:prstGeom prst="rect">
            <a:avLst/>
          </a:prstGeom>
        </p:spPr>
        <p:txBody>
          <a:bodyPr vert="horz" wrap="square" lIns="0" tIns="12700" rIns="0" bIns="0" rtlCol="0">
            <a:spAutoFit/>
          </a:bodyPr>
          <a:lstStyle/>
          <a:p>
            <a:pPr marL="12700" marR="5080" indent="27305">
              <a:lnSpc>
                <a:spcPct val="142800"/>
              </a:lnSpc>
              <a:spcBef>
                <a:spcPts val="100"/>
              </a:spcBef>
            </a:pPr>
            <a:r>
              <a:rPr sz="2800" spc="-25" dirty="0">
                <a:latin typeface="Calibri"/>
                <a:cs typeface="Calibri"/>
              </a:rPr>
              <a:t>Parents  </a:t>
            </a:r>
            <a:r>
              <a:rPr sz="2800" spc="-10" dirty="0">
                <a:latin typeface="Calibri"/>
                <a:cs typeface="Calibri"/>
              </a:rPr>
              <a:t>phe</a:t>
            </a:r>
            <a:r>
              <a:rPr sz="2800" spc="-20" dirty="0">
                <a:latin typeface="Calibri"/>
                <a:cs typeface="Calibri"/>
              </a:rPr>
              <a:t>n</a:t>
            </a:r>
            <a:r>
              <a:rPr sz="2800" spc="-10" dirty="0">
                <a:latin typeface="Calibri"/>
                <a:cs typeface="Calibri"/>
              </a:rPr>
              <a:t>oty</a:t>
            </a:r>
            <a:r>
              <a:rPr sz="2800" spc="-15" dirty="0">
                <a:latin typeface="Calibri"/>
                <a:cs typeface="Calibri"/>
              </a:rPr>
              <a:t>p</a:t>
            </a:r>
            <a:r>
              <a:rPr sz="2800" spc="-5" dirty="0">
                <a:latin typeface="Calibri"/>
                <a:cs typeface="Calibri"/>
              </a:rPr>
              <a:t>e</a:t>
            </a:r>
            <a:endParaRPr sz="2800">
              <a:latin typeface="Calibri"/>
              <a:cs typeface="Calibri"/>
            </a:endParaRPr>
          </a:p>
        </p:txBody>
      </p:sp>
      <p:sp>
        <p:nvSpPr>
          <p:cNvPr id="4" name="object 4"/>
          <p:cNvSpPr txBox="1"/>
          <p:nvPr/>
        </p:nvSpPr>
        <p:spPr>
          <a:xfrm>
            <a:off x="3277870" y="1719198"/>
            <a:ext cx="1967864" cy="452120"/>
          </a:xfrm>
          <a:prstGeom prst="rect">
            <a:avLst/>
          </a:prstGeom>
        </p:spPr>
        <p:txBody>
          <a:bodyPr vert="horz" wrap="square" lIns="0" tIns="12065" rIns="0" bIns="0" rtlCol="0">
            <a:spAutoFit/>
          </a:bodyPr>
          <a:lstStyle/>
          <a:p>
            <a:pPr marL="12700">
              <a:lnSpc>
                <a:spcPct val="100000"/>
              </a:lnSpc>
              <a:spcBef>
                <a:spcPts val="95"/>
              </a:spcBef>
            </a:pPr>
            <a:r>
              <a:rPr sz="2800" spc="-20" dirty="0">
                <a:latin typeface="Calibri"/>
                <a:cs typeface="Calibri"/>
              </a:rPr>
              <a:t>Round</a:t>
            </a:r>
            <a:r>
              <a:rPr sz="2800" spc="-40" dirty="0">
                <a:latin typeface="Calibri"/>
                <a:cs typeface="Calibri"/>
              </a:rPr>
              <a:t> Yellow</a:t>
            </a:r>
            <a:endParaRPr sz="2800">
              <a:latin typeface="Calibri"/>
              <a:cs typeface="Calibri"/>
            </a:endParaRPr>
          </a:p>
        </p:txBody>
      </p:sp>
      <p:sp>
        <p:nvSpPr>
          <p:cNvPr id="5" name="object 5"/>
          <p:cNvSpPr txBox="1"/>
          <p:nvPr/>
        </p:nvSpPr>
        <p:spPr>
          <a:xfrm>
            <a:off x="6525006" y="1719198"/>
            <a:ext cx="2293620" cy="452120"/>
          </a:xfrm>
          <a:prstGeom prst="rect">
            <a:avLst/>
          </a:prstGeom>
        </p:spPr>
        <p:txBody>
          <a:bodyPr vert="horz" wrap="square" lIns="0" tIns="12065" rIns="0" bIns="0" rtlCol="0">
            <a:spAutoFit/>
          </a:bodyPr>
          <a:lstStyle/>
          <a:p>
            <a:pPr marL="12700">
              <a:lnSpc>
                <a:spcPct val="100000"/>
              </a:lnSpc>
              <a:spcBef>
                <a:spcPts val="95"/>
              </a:spcBef>
            </a:pPr>
            <a:r>
              <a:rPr sz="2800" spc="-20" dirty="0">
                <a:latin typeface="Calibri"/>
                <a:cs typeface="Calibri"/>
              </a:rPr>
              <a:t>Wrinkled</a:t>
            </a:r>
            <a:r>
              <a:rPr sz="2800" spc="-45" dirty="0">
                <a:latin typeface="Calibri"/>
                <a:cs typeface="Calibri"/>
              </a:rPr>
              <a:t> </a:t>
            </a:r>
            <a:r>
              <a:rPr sz="2800" spc="-10" dirty="0">
                <a:latin typeface="Calibri"/>
                <a:cs typeface="Calibri"/>
              </a:rPr>
              <a:t>Green</a:t>
            </a:r>
            <a:endParaRPr sz="2800">
              <a:latin typeface="Calibri"/>
              <a:cs typeface="Calibri"/>
            </a:endParaRPr>
          </a:p>
        </p:txBody>
      </p:sp>
      <p:sp>
        <p:nvSpPr>
          <p:cNvPr id="6" name="object 6"/>
          <p:cNvSpPr txBox="1"/>
          <p:nvPr/>
        </p:nvSpPr>
        <p:spPr>
          <a:xfrm>
            <a:off x="258572" y="2445207"/>
            <a:ext cx="1383665"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genotype</a:t>
            </a:r>
            <a:endParaRPr sz="2800">
              <a:latin typeface="Calibri"/>
              <a:cs typeface="Calibri"/>
            </a:endParaRPr>
          </a:p>
        </p:txBody>
      </p:sp>
      <p:sp>
        <p:nvSpPr>
          <p:cNvPr id="7" name="object 7"/>
          <p:cNvSpPr txBox="1"/>
          <p:nvPr/>
        </p:nvSpPr>
        <p:spPr>
          <a:xfrm>
            <a:off x="3781171" y="2288281"/>
            <a:ext cx="857885" cy="1416685"/>
          </a:xfrm>
          <a:prstGeom prst="rect">
            <a:avLst/>
          </a:prstGeom>
        </p:spPr>
        <p:txBody>
          <a:bodyPr vert="horz" wrap="square" lIns="0" tIns="179705" rIns="0" bIns="0" rtlCol="0">
            <a:spAutoFit/>
          </a:bodyPr>
          <a:lstStyle/>
          <a:p>
            <a:pPr marL="12700">
              <a:lnSpc>
                <a:spcPct val="100000"/>
              </a:lnSpc>
              <a:spcBef>
                <a:spcPts val="1415"/>
              </a:spcBef>
            </a:pPr>
            <a:r>
              <a:rPr sz="3200" dirty="0">
                <a:latin typeface="Calibri"/>
                <a:cs typeface="Calibri"/>
              </a:rPr>
              <a:t>R</a:t>
            </a:r>
            <a:r>
              <a:rPr sz="3200" spc="-50" dirty="0">
                <a:latin typeface="Calibri"/>
                <a:cs typeface="Calibri"/>
              </a:rPr>
              <a:t>R</a:t>
            </a:r>
            <a:r>
              <a:rPr sz="3200" spc="-5" dirty="0">
                <a:latin typeface="Calibri"/>
                <a:cs typeface="Calibri"/>
              </a:rPr>
              <a:t>YY</a:t>
            </a:r>
            <a:endParaRPr sz="3200">
              <a:latin typeface="Calibri"/>
              <a:cs typeface="Calibri"/>
            </a:endParaRPr>
          </a:p>
          <a:p>
            <a:pPr marL="88900">
              <a:lnSpc>
                <a:spcPct val="100000"/>
              </a:lnSpc>
              <a:spcBef>
                <a:spcPts val="1475"/>
              </a:spcBef>
            </a:pPr>
            <a:r>
              <a:rPr sz="3600" spc="-50" dirty="0">
                <a:latin typeface="Calibri"/>
                <a:cs typeface="Calibri"/>
              </a:rPr>
              <a:t>RY</a:t>
            </a:r>
            <a:endParaRPr sz="3600">
              <a:latin typeface="Calibri"/>
              <a:cs typeface="Calibri"/>
            </a:endParaRPr>
          </a:p>
        </p:txBody>
      </p:sp>
      <p:sp>
        <p:nvSpPr>
          <p:cNvPr id="8" name="object 8"/>
          <p:cNvSpPr txBox="1"/>
          <p:nvPr/>
        </p:nvSpPr>
        <p:spPr>
          <a:xfrm>
            <a:off x="7210806" y="2381870"/>
            <a:ext cx="680085" cy="1217930"/>
          </a:xfrm>
          <a:prstGeom prst="rect">
            <a:avLst/>
          </a:prstGeom>
        </p:spPr>
        <p:txBody>
          <a:bodyPr vert="horz" wrap="square" lIns="0" tIns="86360" rIns="0" bIns="0" rtlCol="0">
            <a:spAutoFit/>
          </a:bodyPr>
          <a:lstStyle/>
          <a:p>
            <a:pPr marL="12700">
              <a:lnSpc>
                <a:spcPct val="100000"/>
              </a:lnSpc>
              <a:spcBef>
                <a:spcPts val="680"/>
              </a:spcBef>
            </a:pPr>
            <a:r>
              <a:rPr sz="3200" dirty="0">
                <a:latin typeface="Calibri"/>
                <a:cs typeface="Calibri"/>
              </a:rPr>
              <a:t>rr</a:t>
            </a:r>
            <a:r>
              <a:rPr sz="3200" spc="15" dirty="0">
                <a:latin typeface="Calibri"/>
                <a:cs typeface="Calibri"/>
              </a:rPr>
              <a:t>y</a:t>
            </a:r>
            <a:r>
              <a:rPr sz="3200" dirty="0">
                <a:latin typeface="Calibri"/>
                <a:cs typeface="Calibri"/>
              </a:rPr>
              <a:t>y</a:t>
            </a:r>
            <a:endParaRPr sz="3200">
              <a:latin typeface="Calibri"/>
              <a:cs typeface="Calibri"/>
            </a:endParaRPr>
          </a:p>
          <a:p>
            <a:pPr marL="97155">
              <a:lnSpc>
                <a:spcPct val="100000"/>
              </a:lnSpc>
              <a:spcBef>
                <a:spcPts val="645"/>
              </a:spcBef>
            </a:pPr>
            <a:r>
              <a:rPr sz="3600" spc="15" dirty="0">
                <a:latin typeface="Calibri"/>
                <a:cs typeface="Calibri"/>
              </a:rPr>
              <a:t>ry</a:t>
            </a:r>
            <a:endParaRPr sz="3600">
              <a:latin typeface="Calibri"/>
              <a:cs typeface="Calibri"/>
            </a:endParaRPr>
          </a:p>
        </p:txBody>
      </p:sp>
      <p:sp>
        <p:nvSpPr>
          <p:cNvPr id="9" name="object 9"/>
          <p:cNvSpPr txBox="1"/>
          <p:nvPr/>
        </p:nvSpPr>
        <p:spPr>
          <a:xfrm>
            <a:off x="382625" y="3151758"/>
            <a:ext cx="1248410" cy="452120"/>
          </a:xfrm>
          <a:prstGeom prst="rect">
            <a:avLst/>
          </a:prstGeom>
        </p:spPr>
        <p:txBody>
          <a:bodyPr vert="horz" wrap="square" lIns="0" tIns="12065" rIns="0" bIns="0" rtlCol="0">
            <a:spAutoFit/>
          </a:bodyPr>
          <a:lstStyle/>
          <a:p>
            <a:pPr marL="12700">
              <a:lnSpc>
                <a:spcPct val="100000"/>
              </a:lnSpc>
              <a:spcBef>
                <a:spcPts val="95"/>
              </a:spcBef>
            </a:pPr>
            <a:r>
              <a:rPr sz="2800" spc="-50" dirty="0">
                <a:latin typeface="Calibri"/>
                <a:cs typeface="Calibri"/>
              </a:rPr>
              <a:t>g</a:t>
            </a:r>
            <a:r>
              <a:rPr sz="2800" spc="-5" dirty="0">
                <a:latin typeface="Calibri"/>
                <a:cs typeface="Calibri"/>
              </a:rPr>
              <a:t>am</a:t>
            </a:r>
            <a:r>
              <a:rPr sz="2800" spc="-15" dirty="0">
                <a:latin typeface="Calibri"/>
                <a:cs typeface="Calibri"/>
              </a:rPr>
              <a:t>e</a:t>
            </a:r>
            <a:r>
              <a:rPr sz="2800" spc="-35" dirty="0">
                <a:latin typeface="Calibri"/>
                <a:cs typeface="Calibri"/>
              </a:rPr>
              <a:t>t</a:t>
            </a:r>
            <a:r>
              <a:rPr sz="2800" spc="-5" dirty="0">
                <a:latin typeface="Calibri"/>
                <a:cs typeface="Calibri"/>
              </a:rPr>
              <a:t>es</a:t>
            </a:r>
            <a:endParaRPr sz="2800">
              <a:latin typeface="Calibri"/>
              <a:cs typeface="Calibri"/>
            </a:endParaRPr>
          </a:p>
        </p:txBody>
      </p:sp>
      <p:sp>
        <p:nvSpPr>
          <p:cNvPr id="10" name="object 10"/>
          <p:cNvSpPr txBox="1"/>
          <p:nvPr/>
        </p:nvSpPr>
        <p:spPr>
          <a:xfrm>
            <a:off x="220472" y="4059682"/>
            <a:ext cx="2011680"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Calibri"/>
                <a:cs typeface="Calibri"/>
              </a:rPr>
              <a:t>F1</a:t>
            </a:r>
            <a:r>
              <a:rPr sz="2800" spc="-65" dirty="0">
                <a:latin typeface="Calibri"/>
                <a:cs typeface="Calibri"/>
              </a:rPr>
              <a:t> </a:t>
            </a:r>
            <a:r>
              <a:rPr sz="2800" spc="-15" dirty="0">
                <a:latin typeface="Calibri"/>
                <a:cs typeface="Calibri"/>
              </a:rPr>
              <a:t>generation</a:t>
            </a:r>
            <a:endParaRPr sz="2800">
              <a:latin typeface="Calibri"/>
              <a:cs typeface="Calibri"/>
            </a:endParaRPr>
          </a:p>
        </p:txBody>
      </p:sp>
      <p:sp>
        <p:nvSpPr>
          <p:cNvPr id="11" name="object 11"/>
          <p:cNvSpPr txBox="1"/>
          <p:nvPr/>
        </p:nvSpPr>
        <p:spPr>
          <a:xfrm>
            <a:off x="4305427" y="3836020"/>
            <a:ext cx="2248535" cy="1473200"/>
          </a:xfrm>
          <a:prstGeom prst="rect">
            <a:avLst/>
          </a:prstGeom>
        </p:spPr>
        <p:txBody>
          <a:bodyPr vert="horz" wrap="square" lIns="0" tIns="229870" rIns="0" bIns="0" rtlCol="0">
            <a:spAutoFit/>
          </a:bodyPr>
          <a:lstStyle/>
          <a:p>
            <a:pPr marL="595630">
              <a:lnSpc>
                <a:spcPct val="100000"/>
              </a:lnSpc>
              <a:spcBef>
                <a:spcPts val="1810"/>
              </a:spcBef>
            </a:pPr>
            <a:r>
              <a:rPr sz="3600" spc="-30" dirty="0">
                <a:latin typeface="Calibri"/>
                <a:cs typeface="Calibri"/>
              </a:rPr>
              <a:t>RrYy</a:t>
            </a:r>
            <a:endParaRPr sz="3600">
              <a:latin typeface="Calibri"/>
              <a:cs typeface="Calibri"/>
            </a:endParaRPr>
          </a:p>
          <a:p>
            <a:pPr marL="12700">
              <a:lnSpc>
                <a:spcPct val="100000"/>
              </a:lnSpc>
              <a:spcBef>
                <a:spcPts val="1530"/>
              </a:spcBef>
            </a:pPr>
            <a:r>
              <a:rPr sz="3200" spc="-15" dirty="0">
                <a:latin typeface="Calibri"/>
                <a:cs typeface="Calibri"/>
              </a:rPr>
              <a:t>Round</a:t>
            </a:r>
            <a:r>
              <a:rPr sz="3200" spc="-85" dirty="0">
                <a:latin typeface="Calibri"/>
                <a:cs typeface="Calibri"/>
              </a:rPr>
              <a:t> </a:t>
            </a:r>
            <a:r>
              <a:rPr sz="3200" spc="-40" dirty="0">
                <a:latin typeface="Calibri"/>
                <a:cs typeface="Calibri"/>
              </a:rPr>
              <a:t>Yellow</a:t>
            </a:r>
            <a:endParaRPr sz="32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87092" y="5943701"/>
            <a:ext cx="5906135" cy="635000"/>
          </a:xfrm>
          <a:prstGeom prst="rect">
            <a:avLst/>
          </a:prstGeom>
        </p:spPr>
        <p:txBody>
          <a:bodyPr vert="horz" wrap="square" lIns="0" tIns="12065" rIns="0" bIns="0" rtlCol="0">
            <a:spAutoFit/>
          </a:bodyPr>
          <a:lstStyle/>
          <a:p>
            <a:pPr marL="12700">
              <a:lnSpc>
                <a:spcPct val="100000"/>
              </a:lnSpc>
              <a:spcBef>
                <a:spcPts val="95"/>
              </a:spcBef>
            </a:pPr>
            <a:r>
              <a:rPr sz="4000" spc="-5" dirty="0">
                <a:latin typeface="Calibri"/>
                <a:cs typeface="Calibri"/>
              </a:rPr>
              <a:t>Phenotypic </a:t>
            </a:r>
            <a:r>
              <a:rPr sz="4000" spc="-30" dirty="0">
                <a:latin typeface="Calibri"/>
                <a:cs typeface="Calibri"/>
              </a:rPr>
              <a:t>ratio </a:t>
            </a:r>
            <a:r>
              <a:rPr sz="4000" spc="-5" dirty="0">
                <a:latin typeface="Calibri"/>
                <a:cs typeface="Calibri"/>
              </a:rPr>
              <a:t>: 9 : 3 : 3 :</a:t>
            </a:r>
            <a:r>
              <a:rPr sz="4000" spc="15" dirty="0">
                <a:latin typeface="Calibri"/>
                <a:cs typeface="Calibri"/>
              </a:rPr>
              <a:t> </a:t>
            </a:r>
            <a:r>
              <a:rPr sz="4000" spc="-5" dirty="0">
                <a:latin typeface="Calibri"/>
                <a:cs typeface="Calibri"/>
              </a:rPr>
              <a:t>1</a:t>
            </a:r>
            <a:endParaRPr sz="4000">
              <a:latin typeface="Calibri"/>
              <a:cs typeface="Calibri"/>
            </a:endParaRPr>
          </a:p>
        </p:txBody>
      </p:sp>
      <p:pic>
        <p:nvPicPr>
          <p:cNvPr id="3" name="object 3"/>
          <p:cNvPicPr/>
          <p:nvPr/>
        </p:nvPicPr>
        <p:blipFill>
          <a:blip r:embed="rId2" cstate="print"/>
          <a:stretch>
            <a:fillRect/>
          </a:stretch>
        </p:blipFill>
        <p:spPr>
          <a:xfrm>
            <a:off x="0" y="110818"/>
            <a:ext cx="9144000" cy="573483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293878"/>
            <a:ext cx="8303260" cy="1182375"/>
          </a:xfrm>
          <a:prstGeom prst="rect">
            <a:avLst/>
          </a:prstGeom>
        </p:spPr>
        <p:txBody>
          <a:bodyPr vert="horz" wrap="square" lIns="0" tIns="12700" rIns="0" bIns="0" rtlCol="0">
            <a:spAutoFit/>
          </a:bodyPr>
          <a:lstStyle/>
          <a:p>
            <a:pPr marL="12700">
              <a:lnSpc>
                <a:spcPct val="100000"/>
              </a:lnSpc>
              <a:spcBef>
                <a:spcPts val="100"/>
              </a:spcBef>
            </a:pPr>
            <a:r>
              <a:rPr i="1" spc="-5" dirty="0"/>
              <a:t>Gregor </a:t>
            </a:r>
            <a:r>
              <a:rPr i="1" spc="-10" dirty="0"/>
              <a:t>Johann Mendel: Father </a:t>
            </a:r>
            <a:r>
              <a:rPr i="1" spc="-5" dirty="0"/>
              <a:t>of</a:t>
            </a:r>
            <a:r>
              <a:rPr i="1" spc="30" dirty="0"/>
              <a:t> </a:t>
            </a:r>
            <a:r>
              <a:rPr i="1" spc="-10" dirty="0"/>
              <a:t>Genetics</a:t>
            </a:r>
          </a:p>
        </p:txBody>
      </p:sp>
      <p:sp>
        <p:nvSpPr>
          <p:cNvPr id="3" name="object 3"/>
          <p:cNvSpPr txBox="1"/>
          <p:nvPr/>
        </p:nvSpPr>
        <p:spPr>
          <a:xfrm>
            <a:off x="231140" y="1288669"/>
            <a:ext cx="5169535" cy="5056505"/>
          </a:xfrm>
          <a:prstGeom prst="rect">
            <a:avLst/>
          </a:prstGeom>
        </p:spPr>
        <p:txBody>
          <a:bodyPr vert="horz" wrap="square" lIns="0" tIns="104139" rIns="0" bIns="0" rtlCol="0">
            <a:spAutoFit/>
          </a:bodyPr>
          <a:lstStyle/>
          <a:p>
            <a:pPr marL="355600" indent="-342900">
              <a:lnSpc>
                <a:spcPct val="100000"/>
              </a:lnSpc>
              <a:spcBef>
                <a:spcPts val="819"/>
              </a:spcBef>
              <a:buFont typeface="Arial"/>
              <a:buChar char="•"/>
              <a:tabLst>
                <a:tab pos="354965" algn="l"/>
                <a:tab pos="355600" algn="l"/>
              </a:tabLst>
            </a:pPr>
            <a:r>
              <a:rPr sz="3000" dirty="0">
                <a:latin typeface="Calibri"/>
                <a:cs typeface="Calibri"/>
              </a:rPr>
              <a:t>1822-</a:t>
            </a:r>
            <a:r>
              <a:rPr sz="3000" spc="-10" dirty="0">
                <a:latin typeface="Calibri"/>
                <a:cs typeface="Calibri"/>
              </a:rPr>
              <a:t> </a:t>
            </a:r>
            <a:r>
              <a:rPr sz="3000" dirty="0">
                <a:latin typeface="Calibri"/>
                <a:cs typeface="Calibri"/>
              </a:rPr>
              <a:t>1884</a:t>
            </a:r>
            <a:endParaRPr sz="3000">
              <a:latin typeface="Calibri"/>
              <a:cs typeface="Calibri"/>
            </a:endParaRPr>
          </a:p>
          <a:p>
            <a:pPr marL="355600" indent="-342900">
              <a:lnSpc>
                <a:spcPct val="100000"/>
              </a:lnSpc>
              <a:spcBef>
                <a:spcPts val="725"/>
              </a:spcBef>
              <a:buFont typeface="Arial"/>
              <a:buChar char="•"/>
              <a:tabLst>
                <a:tab pos="354965" algn="l"/>
                <a:tab pos="355600" algn="l"/>
              </a:tabLst>
            </a:pPr>
            <a:r>
              <a:rPr sz="3000" spc="-5" dirty="0">
                <a:latin typeface="Calibri"/>
                <a:cs typeface="Calibri"/>
              </a:rPr>
              <a:t>Austrian </a:t>
            </a:r>
            <a:r>
              <a:rPr sz="3000" dirty="0">
                <a:latin typeface="Calibri"/>
                <a:cs typeface="Calibri"/>
              </a:rPr>
              <a:t>monk</a:t>
            </a:r>
            <a:endParaRPr sz="3000">
              <a:latin typeface="Calibri"/>
              <a:cs typeface="Calibri"/>
            </a:endParaRPr>
          </a:p>
          <a:p>
            <a:pPr marL="355600" marR="111125" indent="-342900">
              <a:lnSpc>
                <a:spcPct val="100000"/>
              </a:lnSpc>
              <a:spcBef>
                <a:spcPts val="720"/>
              </a:spcBef>
              <a:buFont typeface="Arial"/>
              <a:buChar char="•"/>
              <a:tabLst>
                <a:tab pos="354965" algn="l"/>
                <a:tab pos="355600" algn="l"/>
              </a:tabLst>
            </a:pPr>
            <a:r>
              <a:rPr sz="3000" spc="-10" dirty="0">
                <a:latin typeface="Calibri"/>
                <a:cs typeface="Calibri"/>
              </a:rPr>
              <a:t>Hybridization Experiment </a:t>
            </a:r>
            <a:r>
              <a:rPr sz="3000" dirty="0">
                <a:latin typeface="Calibri"/>
                <a:cs typeface="Calibri"/>
              </a:rPr>
              <a:t>with  </a:t>
            </a:r>
            <a:r>
              <a:rPr sz="3000" spc="-10" dirty="0">
                <a:latin typeface="Calibri"/>
                <a:cs typeface="Calibri"/>
              </a:rPr>
              <a:t>pea plants.</a:t>
            </a:r>
            <a:endParaRPr sz="3000">
              <a:latin typeface="Calibri"/>
              <a:cs typeface="Calibri"/>
            </a:endParaRPr>
          </a:p>
          <a:p>
            <a:pPr marL="355600" indent="-342900">
              <a:lnSpc>
                <a:spcPct val="100000"/>
              </a:lnSpc>
              <a:spcBef>
                <a:spcPts val="720"/>
              </a:spcBef>
              <a:buFont typeface="Arial"/>
              <a:buChar char="•"/>
              <a:tabLst>
                <a:tab pos="354965" algn="l"/>
                <a:tab pos="355600" algn="l"/>
              </a:tabLst>
            </a:pPr>
            <a:r>
              <a:rPr sz="3000" spc="-5" dirty="0">
                <a:latin typeface="Calibri"/>
                <a:cs typeface="Calibri"/>
              </a:rPr>
              <a:t>Published </a:t>
            </a:r>
            <a:r>
              <a:rPr sz="3000" spc="-10" dirty="0">
                <a:latin typeface="Calibri"/>
                <a:cs typeface="Calibri"/>
              </a:rPr>
              <a:t>his</a:t>
            </a:r>
            <a:r>
              <a:rPr sz="3000" spc="5" dirty="0">
                <a:latin typeface="Calibri"/>
                <a:cs typeface="Calibri"/>
              </a:rPr>
              <a:t> </a:t>
            </a:r>
            <a:r>
              <a:rPr sz="3000" spc="-10" dirty="0">
                <a:latin typeface="Calibri"/>
                <a:cs typeface="Calibri"/>
              </a:rPr>
              <a:t>results</a:t>
            </a:r>
            <a:endParaRPr sz="3000">
              <a:latin typeface="Calibri"/>
              <a:cs typeface="Calibri"/>
            </a:endParaRPr>
          </a:p>
          <a:p>
            <a:pPr marL="355600" marR="5080" algn="just">
              <a:lnSpc>
                <a:spcPct val="100000"/>
              </a:lnSpc>
            </a:pPr>
            <a:r>
              <a:rPr sz="3000" spc="-15" dirty="0">
                <a:latin typeface="Calibri"/>
                <a:cs typeface="Calibri"/>
              </a:rPr>
              <a:t>“Translation </a:t>
            </a:r>
            <a:r>
              <a:rPr sz="3000" spc="-5" dirty="0">
                <a:latin typeface="Calibri"/>
                <a:cs typeface="Calibri"/>
              </a:rPr>
              <a:t>of </a:t>
            </a:r>
            <a:r>
              <a:rPr sz="3000" dirty="0">
                <a:latin typeface="Calibri"/>
                <a:cs typeface="Calibri"/>
              </a:rPr>
              <a:t>the </a:t>
            </a:r>
            <a:r>
              <a:rPr sz="3000" spc="-20" dirty="0">
                <a:latin typeface="Calibri"/>
                <a:cs typeface="Calibri"/>
              </a:rPr>
              <a:t>characters”  </a:t>
            </a:r>
            <a:r>
              <a:rPr sz="3000" dirty="0">
                <a:latin typeface="Calibri"/>
                <a:cs typeface="Calibri"/>
              </a:rPr>
              <a:t>in the </a:t>
            </a:r>
            <a:r>
              <a:rPr sz="3000" spc="-15" dirty="0">
                <a:latin typeface="Calibri"/>
                <a:cs typeface="Calibri"/>
              </a:rPr>
              <a:t>natural history </a:t>
            </a:r>
            <a:r>
              <a:rPr sz="3000" spc="-5" dirty="0">
                <a:latin typeface="Calibri"/>
                <a:cs typeface="Calibri"/>
              </a:rPr>
              <a:t>of society  of</a:t>
            </a:r>
            <a:r>
              <a:rPr sz="3000" dirty="0">
                <a:latin typeface="Calibri"/>
                <a:cs typeface="Calibri"/>
              </a:rPr>
              <a:t> </a:t>
            </a:r>
            <a:r>
              <a:rPr sz="3000" spc="-10" dirty="0">
                <a:latin typeface="Calibri"/>
                <a:cs typeface="Calibri"/>
              </a:rPr>
              <a:t>brunn</a:t>
            </a:r>
            <a:endParaRPr sz="3000">
              <a:latin typeface="Calibri"/>
              <a:cs typeface="Calibri"/>
            </a:endParaRPr>
          </a:p>
          <a:p>
            <a:pPr marL="355600" marR="52069" indent="-342900" algn="just">
              <a:lnSpc>
                <a:spcPct val="100000"/>
              </a:lnSpc>
              <a:spcBef>
                <a:spcPts val="725"/>
              </a:spcBef>
              <a:buFont typeface="Arial"/>
              <a:buChar char="•"/>
              <a:tabLst>
                <a:tab pos="355600" algn="l"/>
              </a:tabLst>
            </a:pPr>
            <a:r>
              <a:rPr sz="3000" spc="-5" dirty="0">
                <a:latin typeface="Calibri"/>
                <a:cs typeface="Calibri"/>
              </a:rPr>
              <a:t>He </a:t>
            </a:r>
            <a:r>
              <a:rPr sz="3000" dirty="0">
                <a:latin typeface="Calibri"/>
                <a:cs typeface="Calibri"/>
              </a:rPr>
              <a:t>is </a:t>
            </a:r>
            <a:r>
              <a:rPr sz="3000" spc="-20" dirty="0">
                <a:latin typeface="Calibri"/>
                <a:cs typeface="Calibri"/>
              </a:rPr>
              <a:t>regarded </a:t>
            </a:r>
            <a:r>
              <a:rPr sz="3000" dirty="0">
                <a:latin typeface="Calibri"/>
                <a:cs typeface="Calibri"/>
              </a:rPr>
              <a:t>as the </a:t>
            </a:r>
            <a:r>
              <a:rPr sz="3000" spc="-15" dirty="0">
                <a:latin typeface="Calibri"/>
                <a:cs typeface="Calibri"/>
              </a:rPr>
              <a:t>'father</a:t>
            </a:r>
            <a:r>
              <a:rPr sz="3000" spc="-100" dirty="0">
                <a:latin typeface="Calibri"/>
                <a:cs typeface="Calibri"/>
              </a:rPr>
              <a:t> </a:t>
            </a:r>
            <a:r>
              <a:rPr sz="3000" spc="-5" dirty="0">
                <a:latin typeface="Calibri"/>
                <a:cs typeface="Calibri"/>
              </a:rPr>
              <a:t>of  </a:t>
            </a:r>
            <a:r>
              <a:rPr sz="3000" spc="-10" dirty="0">
                <a:latin typeface="Calibri"/>
                <a:cs typeface="Calibri"/>
              </a:rPr>
              <a:t>genetics'</a:t>
            </a:r>
            <a:endParaRPr sz="3000">
              <a:latin typeface="Calibri"/>
              <a:cs typeface="Calibri"/>
            </a:endParaRPr>
          </a:p>
        </p:txBody>
      </p:sp>
      <p:pic>
        <p:nvPicPr>
          <p:cNvPr id="4" name="object 4"/>
          <p:cNvPicPr/>
          <p:nvPr/>
        </p:nvPicPr>
        <p:blipFill>
          <a:blip r:embed="rId2" cstate="print"/>
          <a:stretch>
            <a:fillRect/>
          </a:stretch>
        </p:blipFill>
        <p:spPr>
          <a:xfrm>
            <a:off x="5681471" y="1295400"/>
            <a:ext cx="2852928" cy="503377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16738"/>
            <a:ext cx="8382000" cy="597599"/>
          </a:xfrm>
          <a:prstGeom prst="rect">
            <a:avLst/>
          </a:prstGeom>
        </p:spPr>
        <p:txBody>
          <a:bodyPr vert="horz" wrap="square" lIns="0" tIns="12700" rIns="0" bIns="0" rtlCol="0">
            <a:spAutoFit/>
          </a:bodyPr>
          <a:lstStyle/>
          <a:p>
            <a:pPr marL="12700" algn="ctr">
              <a:lnSpc>
                <a:spcPct val="100000"/>
              </a:lnSpc>
              <a:spcBef>
                <a:spcPts val="100"/>
              </a:spcBef>
            </a:pPr>
            <a:r>
              <a:rPr i="1" spc="-15" dirty="0"/>
              <a:t>Dihybrid </a:t>
            </a:r>
            <a:r>
              <a:rPr i="1" spc="-25" dirty="0"/>
              <a:t>test</a:t>
            </a:r>
            <a:r>
              <a:rPr i="1" spc="-35" dirty="0"/>
              <a:t> </a:t>
            </a:r>
            <a:r>
              <a:rPr i="1" dirty="0"/>
              <a:t>cross.</a:t>
            </a:r>
          </a:p>
        </p:txBody>
      </p:sp>
      <p:sp>
        <p:nvSpPr>
          <p:cNvPr id="3" name="object 3"/>
          <p:cNvSpPr txBox="1"/>
          <p:nvPr/>
        </p:nvSpPr>
        <p:spPr>
          <a:xfrm>
            <a:off x="535940" y="997965"/>
            <a:ext cx="7256780" cy="2757805"/>
          </a:xfrm>
          <a:prstGeom prst="rect">
            <a:avLst/>
          </a:prstGeom>
        </p:spPr>
        <p:txBody>
          <a:bodyPr vert="horz" wrap="square" lIns="0" tIns="13335" rIns="0" bIns="0" rtlCol="0">
            <a:spAutoFit/>
          </a:bodyPr>
          <a:lstStyle/>
          <a:p>
            <a:pPr marL="355600" marR="190500" indent="-342900">
              <a:lnSpc>
                <a:spcPct val="100000"/>
              </a:lnSpc>
              <a:spcBef>
                <a:spcPts val="105"/>
              </a:spcBef>
              <a:buFont typeface="Arial"/>
              <a:buChar char="•"/>
              <a:tabLst>
                <a:tab pos="354965" algn="l"/>
                <a:tab pos="355600" algn="l"/>
              </a:tabLst>
            </a:pPr>
            <a:r>
              <a:rPr sz="3200" spc="-5" dirty="0">
                <a:latin typeface="Calibri"/>
                <a:cs typeface="Calibri"/>
              </a:rPr>
              <a:t>F1 </a:t>
            </a:r>
            <a:r>
              <a:rPr sz="3200" spc="-10" dirty="0">
                <a:latin typeface="Calibri"/>
                <a:cs typeface="Calibri"/>
              </a:rPr>
              <a:t>hybrid </a:t>
            </a:r>
            <a:r>
              <a:rPr sz="3200" dirty="0">
                <a:latin typeface="Calibri"/>
                <a:cs typeface="Calibri"/>
              </a:rPr>
              <a:t>is </a:t>
            </a:r>
            <a:r>
              <a:rPr sz="3200" spc="-10" dirty="0">
                <a:latin typeface="Calibri"/>
                <a:cs typeface="Calibri"/>
              </a:rPr>
              <a:t>crossed </a:t>
            </a:r>
            <a:r>
              <a:rPr sz="3200" dirty="0">
                <a:latin typeface="Calibri"/>
                <a:cs typeface="Calibri"/>
              </a:rPr>
              <a:t>with </a:t>
            </a:r>
            <a:r>
              <a:rPr sz="3200" spc="-10" dirty="0">
                <a:latin typeface="Calibri"/>
                <a:cs typeface="Calibri"/>
              </a:rPr>
              <a:t>recessive green  </a:t>
            </a:r>
            <a:r>
              <a:rPr sz="3200" dirty="0">
                <a:latin typeface="Calibri"/>
                <a:cs typeface="Calibri"/>
              </a:rPr>
              <a:t>wrinkled </a:t>
            </a:r>
            <a:r>
              <a:rPr sz="3200" spc="-5" dirty="0">
                <a:latin typeface="Calibri"/>
                <a:cs typeface="Calibri"/>
              </a:rPr>
              <a:t>pea</a:t>
            </a:r>
            <a:r>
              <a:rPr sz="3200" dirty="0">
                <a:latin typeface="Calibri"/>
                <a:cs typeface="Calibri"/>
              </a:rPr>
              <a:t> </a:t>
            </a:r>
            <a:r>
              <a:rPr sz="3200" spc="-10" dirty="0">
                <a:latin typeface="Calibri"/>
                <a:cs typeface="Calibri"/>
              </a:rPr>
              <a:t>plant.</a:t>
            </a:r>
            <a:endParaRPr sz="3200">
              <a:latin typeface="Calibri"/>
              <a:cs typeface="Calibri"/>
            </a:endParaRPr>
          </a:p>
          <a:p>
            <a:pPr marL="355600" indent="-342900">
              <a:lnSpc>
                <a:spcPct val="100000"/>
              </a:lnSpc>
              <a:spcBef>
                <a:spcPts val="770"/>
              </a:spcBef>
              <a:buFont typeface="Arial"/>
              <a:buChar char="•"/>
              <a:tabLst>
                <a:tab pos="354965" algn="l"/>
                <a:tab pos="355600" algn="l"/>
              </a:tabLst>
            </a:pPr>
            <a:r>
              <a:rPr sz="3200" spc="-10" dirty="0">
                <a:latin typeface="Calibri"/>
                <a:cs typeface="Calibri"/>
              </a:rPr>
              <a:t>Recessive green </a:t>
            </a:r>
            <a:r>
              <a:rPr sz="3200" dirty="0">
                <a:latin typeface="Calibri"/>
                <a:cs typeface="Calibri"/>
              </a:rPr>
              <a:t>wrinkled – </a:t>
            </a:r>
            <a:r>
              <a:rPr sz="3200" spc="-45" dirty="0">
                <a:latin typeface="Calibri"/>
                <a:cs typeface="Calibri"/>
              </a:rPr>
              <a:t>rryy, </a:t>
            </a:r>
            <a:r>
              <a:rPr sz="3200" spc="-5" dirty="0">
                <a:latin typeface="Calibri"/>
                <a:cs typeface="Calibri"/>
              </a:rPr>
              <a:t>Gamet</a:t>
            </a:r>
            <a:r>
              <a:rPr sz="3200" spc="-10" dirty="0">
                <a:latin typeface="Calibri"/>
                <a:cs typeface="Calibri"/>
              </a:rPr>
              <a:t> </a:t>
            </a:r>
            <a:r>
              <a:rPr sz="3200" spc="10" dirty="0">
                <a:latin typeface="Calibri"/>
                <a:cs typeface="Calibri"/>
              </a:rPr>
              <a:t>ry</a:t>
            </a:r>
            <a:endParaRPr sz="3200">
              <a:latin typeface="Calibri"/>
              <a:cs typeface="Calibri"/>
            </a:endParaRPr>
          </a:p>
          <a:p>
            <a:pPr marL="354965" marR="408940" indent="-354965">
              <a:lnSpc>
                <a:spcPct val="120000"/>
              </a:lnSpc>
              <a:buFont typeface="Arial"/>
              <a:buChar char="•"/>
              <a:tabLst>
                <a:tab pos="354965" algn="l"/>
                <a:tab pos="355600" algn="l"/>
                <a:tab pos="1576070" algn="l"/>
                <a:tab pos="2231390" algn="l"/>
                <a:tab pos="2807335" algn="l"/>
              </a:tabLst>
            </a:pPr>
            <a:r>
              <a:rPr sz="3200" spc="-5" dirty="0">
                <a:latin typeface="Calibri"/>
                <a:cs typeface="Calibri"/>
              </a:rPr>
              <a:t>F1 </a:t>
            </a:r>
            <a:r>
              <a:rPr sz="3200" spc="-10" dirty="0">
                <a:latin typeface="Calibri"/>
                <a:cs typeface="Calibri"/>
              </a:rPr>
              <a:t>hybrid </a:t>
            </a:r>
            <a:r>
              <a:rPr sz="3200" dirty="0">
                <a:latin typeface="Calibri"/>
                <a:cs typeface="Calibri"/>
              </a:rPr>
              <a:t>: </a:t>
            </a:r>
            <a:r>
              <a:rPr sz="3200" spc="-15" dirty="0">
                <a:latin typeface="Calibri"/>
                <a:cs typeface="Calibri"/>
              </a:rPr>
              <a:t>round </a:t>
            </a:r>
            <a:r>
              <a:rPr sz="3200" spc="-10" dirty="0">
                <a:latin typeface="Calibri"/>
                <a:cs typeface="Calibri"/>
              </a:rPr>
              <a:t>yellow- </a:t>
            </a:r>
            <a:r>
              <a:rPr sz="3200" spc="-65" dirty="0">
                <a:latin typeface="Calibri"/>
                <a:cs typeface="Calibri"/>
              </a:rPr>
              <a:t>RrYy, </a:t>
            </a:r>
            <a:r>
              <a:rPr sz="3200" spc="-5" dirty="0">
                <a:latin typeface="Calibri"/>
                <a:cs typeface="Calibri"/>
              </a:rPr>
              <a:t>Gamets:  </a:t>
            </a:r>
            <a:r>
              <a:rPr sz="3200" spc="-150" dirty="0">
                <a:latin typeface="Calibri"/>
                <a:cs typeface="Calibri"/>
              </a:rPr>
              <a:t>RY,	</a:t>
            </a:r>
            <a:r>
              <a:rPr sz="3200" spc="-95" dirty="0">
                <a:latin typeface="Calibri"/>
                <a:cs typeface="Calibri"/>
              </a:rPr>
              <a:t>Ry,	</a:t>
            </a:r>
            <a:r>
              <a:rPr sz="3200" spc="-135" dirty="0">
                <a:latin typeface="Calibri"/>
                <a:cs typeface="Calibri"/>
              </a:rPr>
              <a:t>rY,	</a:t>
            </a:r>
            <a:r>
              <a:rPr sz="3200" spc="-70" dirty="0">
                <a:latin typeface="Calibri"/>
                <a:cs typeface="Calibri"/>
              </a:rPr>
              <a:t>ry.</a:t>
            </a:r>
            <a:endParaRPr sz="3200">
              <a:latin typeface="Calibri"/>
              <a:cs typeface="Calibri"/>
            </a:endParaRPr>
          </a:p>
        </p:txBody>
      </p:sp>
      <p:graphicFrame>
        <p:nvGraphicFramePr>
          <p:cNvPr id="4" name="object 4"/>
          <p:cNvGraphicFramePr>
            <a:graphicFrameLocks noGrp="1"/>
          </p:cNvGraphicFramePr>
          <p:nvPr/>
        </p:nvGraphicFramePr>
        <p:xfrm>
          <a:off x="1212850" y="3945382"/>
          <a:ext cx="7092950" cy="1828838"/>
        </p:xfrm>
        <a:graphic>
          <a:graphicData uri="http://schemas.openxmlformats.org/drawingml/2006/table">
            <a:tbl>
              <a:tblPr firstRow="1" bandRow="1">
                <a:tableStyleId>{2D5ABB26-0587-4C30-8999-92F81FD0307C}</a:tableStyleId>
              </a:tblPr>
              <a:tblGrid>
                <a:gridCol w="1835150"/>
                <a:gridCol w="1219200"/>
                <a:gridCol w="1524000"/>
                <a:gridCol w="1096010"/>
                <a:gridCol w="1418590"/>
              </a:tblGrid>
              <a:tr h="1188720">
                <a:tc>
                  <a:txBody>
                    <a:bodyPr/>
                    <a:lstStyle/>
                    <a:p>
                      <a:pPr marL="91440" marR="231140">
                        <a:lnSpc>
                          <a:spcPct val="100000"/>
                        </a:lnSpc>
                        <a:spcBef>
                          <a:spcPts val="140"/>
                        </a:spcBef>
                      </a:pPr>
                      <a:r>
                        <a:rPr sz="3600" b="1" spc="-5" smtClean="0">
                          <a:solidFill>
                            <a:srgbClr val="FFFFFF"/>
                          </a:solidFill>
                          <a:latin typeface="Calibri"/>
                          <a:cs typeface="Calibri"/>
                        </a:rPr>
                        <a:t>Gam</a:t>
                      </a:r>
                      <a:r>
                        <a:rPr sz="3600" b="1" spc="-10" smtClean="0">
                          <a:solidFill>
                            <a:srgbClr val="FFFFFF"/>
                          </a:solidFill>
                          <a:latin typeface="Calibri"/>
                          <a:cs typeface="Calibri"/>
                        </a:rPr>
                        <a:t>ets</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c>
                  <a:txBody>
                    <a:bodyPr/>
                    <a:lstStyle/>
                    <a:p>
                      <a:pPr marL="91440">
                        <a:lnSpc>
                          <a:spcPct val="100000"/>
                        </a:lnSpc>
                        <a:spcBef>
                          <a:spcPts val="140"/>
                        </a:spcBef>
                      </a:pPr>
                      <a:r>
                        <a:rPr sz="3600" b="1" spc="-75" dirty="0">
                          <a:solidFill>
                            <a:srgbClr val="FFFFFF"/>
                          </a:solidFill>
                          <a:latin typeface="Calibri"/>
                          <a:cs typeface="Calibri"/>
                        </a:rPr>
                        <a:t>RY</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c>
                  <a:txBody>
                    <a:bodyPr/>
                    <a:lstStyle/>
                    <a:p>
                      <a:pPr marL="92075">
                        <a:lnSpc>
                          <a:spcPct val="100000"/>
                        </a:lnSpc>
                        <a:spcBef>
                          <a:spcPts val="140"/>
                        </a:spcBef>
                      </a:pPr>
                      <a:r>
                        <a:rPr sz="3600" b="1" spc="-35" dirty="0">
                          <a:solidFill>
                            <a:srgbClr val="FFFFFF"/>
                          </a:solidFill>
                          <a:latin typeface="Calibri"/>
                          <a:cs typeface="Calibri"/>
                        </a:rPr>
                        <a:t>Ry</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c>
                  <a:txBody>
                    <a:bodyPr/>
                    <a:lstStyle/>
                    <a:p>
                      <a:pPr marL="92075">
                        <a:lnSpc>
                          <a:spcPct val="100000"/>
                        </a:lnSpc>
                        <a:spcBef>
                          <a:spcPts val="140"/>
                        </a:spcBef>
                      </a:pPr>
                      <a:r>
                        <a:rPr sz="3600" b="1" spc="5" dirty="0">
                          <a:solidFill>
                            <a:srgbClr val="FFFFFF"/>
                          </a:solidFill>
                          <a:latin typeface="Calibri"/>
                          <a:cs typeface="Calibri"/>
                        </a:rPr>
                        <a:t>rY</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c>
                  <a:txBody>
                    <a:bodyPr/>
                    <a:lstStyle/>
                    <a:p>
                      <a:pPr marL="92075">
                        <a:lnSpc>
                          <a:spcPct val="100000"/>
                        </a:lnSpc>
                        <a:spcBef>
                          <a:spcPts val="140"/>
                        </a:spcBef>
                      </a:pPr>
                      <a:r>
                        <a:rPr sz="3600" b="1" spc="15" dirty="0">
                          <a:solidFill>
                            <a:srgbClr val="FFFFFF"/>
                          </a:solidFill>
                          <a:latin typeface="Calibri"/>
                          <a:cs typeface="Calibri"/>
                        </a:rPr>
                        <a:t>ry</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000"/>
                    </a:solidFill>
                  </a:tcPr>
                </a:tc>
              </a:tr>
              <a:tr h="640118">
                <a:tc>
                  <a:txBody>
                    <a:bodyPr/>
                    <a:lstStyle/>
                    <a:p>
                      <a:pPr marL="91440">
                        <a:lnSpc>
                          <a:spcPct val="100000"/>
                        </a:lnSpc>
                        <a:spcBef>
                          <a:spcPts val="140"/>
                        </a:spcBef>
                      </a:pPr>
                      <a:r>
                        <a:rPr lang="en-US" sz="3600" spc="15" dirty="0" smtClean="0">
                          <a:latin typeface="Calibri"/>
                          <a:cs typeface="Calibri"/>
                        </a:rPr>
                        <a:t>       </a:t>
                      </a:r>
                      <a:r>
                        <a:rPr sz="3600" spc="15" smtClean="0">
                          <a:latin typeface="Calibri"/>
                          <a:cs typeface="Calibri"/>
                        </a:rPr>
                        <a:t>ry</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B050"/>
                    </a:solidFill>
                  </a:tcPr>
                </a:tc>
                <a:tc>
                  <a:txBody>
                    <a:bodyPr/>
                    <a:lstStyle/>
                    <a:p>
                      <a:pPr marL="91440">
                        <a:lnSpc>
                          <a:spcPct val="100000"/>
                        </a:lnSpc>
                        <a:spcBef>
                          <a:spcPts val="140"/>
                        </a:spcBef>
                      </a:pPr>
                      <a:r>
                        <a:rPr sz="3600" spc="-30" dirty="0">
                          <a:latin typeface="Calibri"/>
                          <a:cs typeface="Calibri"/>
                        </a:rPr>
                        <a:t>RrYy</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B050"/>
                    </a:solidFill>
                  </a:tcPr>
                </a:tc>
                <a:tc>
                  <a:txBody>
                    <a:bodyPr/>
                    <a:lstStyle/>
                    <a:p>
                      <a:pPr marL="92075">
                        <a:lnSpc>
                          <a:spcPct val="100000"/>
                        </a:lnSpc>
                        <a:spcBef>
                          <a:spcPts val="140"/>
                        </a:spcBef>
                      </a:pPr>
                      <a:r>
                        <a:rPr sz="3600" spc="5" dirty="0">
                          <a:latin typeface="Calibri"/>
                          <a:cs typeface="Calibri"/>
                        </a:rPr>
                        <a:t>Rryy</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B050"/>
                    </a:solidFill>
                  </a:tcPr>
                </a:tc>
                <a:tc>
                  <a:txBody>
                    <a:bodyPr/>
                    <a:lstStyle/>
                    <a:p>
                      <a:pPr marL="92075">
                        <a:lnSpc>
                          <a:spcPct val="100000"/>
                        </a:lnSpc>
                        <a:spcBef>
                          <a:spcPts val="140"/>
                        </a:spcBef>
                      </a:pPr>
                      <a:r>
                        <a:rPr sz="3600" spc="5" dirty="0">
                          <a:latin typeface="Calibri"/>
                          <a:cs typeface="Calibri"/>
                        </a:rPr>
                        <a:t>rryY</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B050"/>
                    </a:solidFill>
                  </a:tcPr>
                </a:tc>
                <a:tc>
                  <a:txBody>
                    <a:bodyPr/>
                    <a:lstStyle/>
                    <a:p>
                      <a:pPr marL="92075">
                        <a:lnSpc>
                          <a:spcPct val="100000"/>
                        </a:lnSpc>
                        <a:spcBef>
                          <a:spcPts val="140"/>
                        </a:spcBef>
                      </a:pPr>
                      <a:r>
                        <a:rPr sz="3600" spc="5" dirty="0">
                          <a:latin typeface="Calibri"/>
                          <a:cs typeface="Calibri"/>
                        </a:rPr>
                        <a:t>rryy</a:t>
                      </a:r>
                      <a:endParaRPr sz="3600">
                        <a:latin typeface="Calibri"/>
                        <a:cs typeface="Calibri"/>
                      </a:endParaRPr>
                    </a:p>
                  </a:txBody>
                  <a:tcPr marL="0" marR="0" marT="177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B050"/>
                    </a:solidFill>
                  </a:tcPr>
                </a:tc>
              </a:tr>
            </a:tbl>
          </a:graphicData>
        </a:graphic>
      </p:graphicFrame>
      <p:sp>
        <p:nvSpPr>
          <p:cNvPr id="5" name="object 5"/>
          <p:cNvSpPr txBox="1"/>
          <p:nvPr/>
        </p:nvSpPr>
        <p:spPr>
          <a:xfrm>
            <a:off x="1831594" y="6053124"/>
            <a:ext cx="4742815" cy="513715"/>
          </a:xfrm>
          <a:prstGeom prst="rect">
            <a:avLst/>
          </a:prstGeom>
        </p:spPr>
        <p:txBody>
          <a:bodyPr vert="horz" wrap="square" lIns="0" tIns="12700" rIns="0" bIns="0" rtlCol="0">
            <a:spAutoFit/>
          </a:bodyPr>
          <a:lstStyle/>
          <a:p>
            <a:pPr marL="12700">
              <a:lnSpc>
                <a:spcPct val="100000"/>
              </a:lnSpc>
              <a:spcBef>
                <a:spcPts val="100"/>
              </a:spcBef>
            </a:pPr>
            <a:r>
              <a:rPr sz="3200" dirty="0">
                <a:latin typeface="Calibri"/>
                <a:cs typeface="Calibri"/>
              </a:rPr>
              <a:t>Phenotypic </a:t>
            </a:r>
            <a:r>
              <a:rPr sz="3200" spc="-20" dirty="0">
                <a:latin typeface="Calibri"/>
                <a:cs typeface="Calibri"/>
              </a:rPr>
              <a:t>ratio </a:t>
            </a:r>
            <a:r>
              <a:rPr sz="3200" dirty="0">
                <a:latin typeface="Calibri"/>
                <a:cs typeface="Calibri"/>
              </a:rPr>
              <a:t>– 1 : 1 : 1</a:t>
            </a:r>
            <a:r>
              <a:rPr sz="3200" spc="-40" dirty="0">
                <a:latin typeface="Calibri"/>
                <a:cs typeface="Calibri"/>
              </a:rPr>
              <a:t> </a:t>
            </a:r>
            <a:r>
              <a:rPr sz="3200" dirty="0">
                <a:latin typeface="Calibri"/>
                <a:cs typeface="Calibri"/>
              </a:rPr>
              <a:t>:1</a:t>
            </a:r>
            <a:endParaRPr sz="32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8" name="Picture 2" descr="dihybrid test cross phenotypic ratio لم يسبق له مثيل الصور + tier3.xyz"/>
          <p:cNvPicPr>
            <a:picLocks noChangeAspect="1" noChangeArrowheads="1"/>
          </p:cNvPicPr>
          <p:nvPr/>
        </p:nvPicPr>
        <p:blipFill>
          <a:blip r:embed="rId2"/>
          <a:srcRect/>
          <a:stretch>
            <a:fillRect/>
          </a:stretch>
        </p:blipFill>
        <p:spPr bwMode="auto">
          <a:xfrm>
            <a:off x="155575" y="152400"/>
            <a:ext cx="8988425" cy="6462713"/>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839200" cy="1143000"/>
          </a:xfrm>
        </p:spPr>
        <p:txBody>
          <a:bodyPr>
            <a:normAutofit fontScale="90000"/>
          </a:bodyPr>
          <a:lstStyle/>
          <a:p>
            <a:r>
              <a:rPr lang="en-US" b="0" dirty="0" smtClean="0"/>
              <a:t>Conclusions from Mendel’s Experiments</a:t>
            </a:r>
            <a:br>
              <a:rPr lang="en-US" b="0" dirty="0" smtClean="0"/>
            </a:br>
            <a:r>
              <a:rPr lang="en-US" b="0" dirty="0" smtClean="0"/>
              <a:t/>
            </a:r>
            <a:br>
              <a:rPr lang="en-US" b="0" dirty="0" smtClean="0"/>
            </a:br>
            <a:endParaRPr lang="en-US" dirty="0"/>
          </a:p>
        </p:txBody>
      </p:sp>
      <p:sp>
        <p:nvSpPr>
          <p:cNvPr id="3" name="Content Placeholder 2"/>
          <p:cNvSpPr>
            <a:spLocks noGrp="1"/>
          </p:cNvSpPr>
          <p:nvPr>
            <p:ph idx="1"/>
          </p:nvPr>
        </p:nvSpPr>
        <p:spPr>
          <a:xfrm>
            <a:off x="457200" y="1609416"/>
            <a:ext cx="8077200" cy="4846320"/>
          </a:xfrm>
        </p:spPr>
        <p:txBody>
          <a:bodyPr>
            <a:normAutofit lnSpcReduction="10000"/>
          </a:bodyPr>
          <a:lstStyle/>
          <a:p>
            <a:pPr algn="just"/>
            <a:r>
              <a:rPr lang="en-US" dirty="0" smtClean="0"/>
              <a:t>The genetic makeup of the plant is known as the genotype. On the contrary, the physical appearance of the plant is known as phenotype whereas</a:t>
            </a:r>
          </a:p>
          <a:p>
            <a:pPr algn="just"/>
            <a:r>
              <a:rPr lang="en-US" dirty="0" smtClean="0"/>
              <a:t>The genes are transferred from parents to the </a:t>
            </a:r>
            <a:r>
              <a:rPr lang="en-US" dirty="0" err="1" smtClean="0"/>
              <a:t>offsprings</a:t>
            </a:r>
            <a:r>
              <a:rPr lang="en-US" dirty="0" smtClean="0"/>
              <a:t> in pairs known as allele.</a:t>
            </a:r>
          </a:p>
          <a:p>
            <a:pPr algn="just"/>
            <a:r>
              <a:rPr lang="en-US" dirty="0" smtClean="0"/>
              <a:t>During </a:t>
            </a:r>
            <a:r>
              <a:rPr lang="en-US" dirty="0" err="1" smtClean="0"/>
              <a:t>gametogenesis</a:t>
            </a:r>
            <a:r>
              <a:rPr lang="en-US" dirty="0" smtClean="0"/>
              <a:t> when the chromosomes are halved, there is a 50% chance of one of the two alleles to fuse with the other parent.</a:t>
            </a:r>
          </a:p>
          <a:p>
            <a:pPr algn="just"/>
            <a:r>
              <a:rPr lang="en-US" dirty="0" smtClean="0"/>
              <a:t>When the alleles are same they are known as homozygous alleles when the alleles are different they are known as heterozygous alleles.</a:t>
            </a:r>
          </a:p>
          <a:p>
            <a:pPr algn="just"/>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0"/>
            <a:ext cx="8809355" cy="5952490"/>
          </a:xfrm>
          <a:prstGeom prst="rect">
            <a:avLst/>
          </a:prstGeom>
        </p:spPr>
        <p:txBody>
          <a:bodyPr vert="horz" wrap="square" lIns="0" tIns="53975" rIns="0" bIns="0" rtlCol="0">
            <a:spAutoFit/>
          </a:bodyPr>
          <a:lstStyle/>
          <a:p>
            <a:pPr marL="355600" indent="-342900" algn="ctr">
              <a:lnSpc>
                <a:spcPct val="100000"/>
              </a:lnSpc>
              <a:spcBef>
                <a:spcPts val="425"/>
              </a:spcBef>
              <a:tabLst>
                <a:tab pos="354965" algn="l"/>
                <a:tab pos="355600" algn="l"/>
              </a:tabLst>
            </a:pPr>
            <a:r>
              <a:rPr sz="2700" b="1" u="sng" spc="-5" dirty="0">
                <a:latin typeface="Calibri"/>
                <a:cs typeface="Calibri"/>
              </a:rPr>
              <a:t>Chromosomal </a:t>
            </a:r>
            <a:r>
              <a:rPr sz="2700" b="1" u="sng" dirty="0">
                <a:latin typeface="Calibri"/>
                <a:cs typeface="Calibri"/>
              </a:rPr>
              <a:t>theory of</a:t>
            </a:r>
            <a:r>
              <a:rPr sz="2700" b="1" u="sng" spc="5" dirty="0">
                <a:latin typeface="Calibri"/>
                <a:cs typeface="Calibri"/>
              </a:rPr>
              <a:t> </a:t>
            </a:r>
            <a:r>
              <a:rPr sz="2700" b="1" u="sng" spc="-5" dirty="0">
                <a:latin typeface="Calibri"/>
                <a:cs typeface="Calibri"/>
              </a:rPr>
              <a:t>inheritance</a:t>
            </a:r>
            <a:r>
              <a:rPr sz="2700" u="sng" spc="-5" dirty="0">
                <a:latin typeface="Calibri"/>
                <a:cs typeface="Calibri"/>
              </a:rPr>
              <a:t>:</a:t>
            </a:r>
            <a:endParaRPr sz="2700" u="sng">
              <a:latin typeface="Calibri"/>
              <a:cs typeface="Calibri"/>
            </a:endParaRPr>
          </a:p>
          <a:p>
            <a:pPr marL="355600" indent="-342900" algn="just">
              <a:lnSpc>
                <a:spcPct val="100000"/>
              </a:lnSpc>
              <a:spcBef>
                <a:spcPts val="325"/>
              </a:spcBef>
              <a:buFont typeface="Arial"/>
              <a:buChar char="•"/>
              <a:tabLst>
                <a:tab pos="354965" algn="l"/>
                <a:tab pos="355600" algn="l"/>
              </a:tabLst>
            </a:pPr>
            <a:r>
              <a:rPr sz="2700" dirty="0">
                <a:latin typeface="Calibri"/>
                <a:cs typeface="Calibri"/>
              </a:rPr>
              <a:t>It </a:t>
            </a:r>
            <a:r>
              <a:rPr sz="2700" spc="-15" dirty="0">
                <a:latin typeface="Calibri"/>
                <a:cs typeface="Calibri"/>
              </a:rPr>
              <a:t>was proposed </a:t>
            </a:r>
            <a:r>
              <a:rPr sz="2700" spc="-10" dirty="0">
                <a:latin typeface="Calibri"/>
                <a:cs typeface="Calibri"/>
              </a:rPr>
              <a:t>by </a:t>
            </a:r>
            <a:r>
              <a:rPr sz="2700" spc="-25" dirty="0">
                <a:latin typeface="Calibri"/>
                <a:cs typeface="Calibri"/>
              </a:rPr>
              <a:t>Walter </a:t>
            </a:r>
            <a:r>
              <a:rPr sz="2700" spc="-20" dirty="0">
                <a:latin typeface="Calibri"/>
                <a:cs typeface="Calibri"/>
              </a:rPr>
              <a:t>Sutton </a:t>
            </a:r>
            <a:r>
              <a:rPr sz="2700" dirty="0">
                <a:latin typeface="Calibri"/>
                <a:cs typeface="Calibri"/>
              </a:rPr>
              <a:t>and </a:t>
            </a:r>
            <a:r>
              <a:rPr sz="2700" spc="-10" dirty="0">
                <a:latin typeface="Calibri"/>
                <a:cs typeface="Calibri"/>
              </a:rPr>
              <a:t>Theodore Bovery</a:t>
            </a:r>
            <a:r>
              <a:rPr sz="2700" dirty="0">
                <a:latin typeface="Calibri"/>
                <a:cs typeface="Calibri"/>
              </a:rPr>
              <a:t> .</a:t>
            </a:r>
            <a:endParaRPr sz="2700">
              <a:latin typeface="Calibri"/>
              <a:cs typeface="Calibri"/>
            </a:endParaRPr>
          </a:p>
          <a:p>
            <a:pPr marL="355600" indent="-342900" algn="just">
              <a:lnSpc>
                <a:spcPct val="100000"/>
              </a:lnSpc>
              <a:spcBef>
                <a:spcPts val="325"/>
              </a:spcBef>
              <a:buFont typeface="Arial"/>
              <a:buChar char="•"/>
              <a:tabLst>
                <a:tab pos="354965" algn="l"/>
                <a:tab pos="355600" algn="l"/>
              </a:tabLst>
            </a:pPr>
            <a:r>
              <a:rPr sz="2700" spc="-5" dirty="0">
                <a:latin typeface="Calibri"/>
                <a:cs typeface="Calibri"/>
              </a:rPr>
              <a:t>They </a:t>
            </a:r>
            <a:r>
              <a:rPr sz="2700" spc="-10" dirty="0">
                <a:latin typeface="Calibri"/>
                <a:cs typeface="Calibri"/>
              </a:rPr>
              <a:t>work </a:t>
            </a:r>
            <a:r>
              <a:rPr sz="2700" spc="-5" dirty="0">
                <a:latin typeface="Calibri"/>
                <a:cs typeface="Calibri"/>
              </a:rPr>
              <a:t>out </a:t>
            </a:r>
            <a:r>
              <a:rPr sz="2700" dirty="0">
                <a:latin typeface="Calibri"/>
                <a:cs typeface="Calibri"/>
              </a:rPr>
              <a:t>the </a:t>
            </a:r>
            <a:r>
              <a:rPr sz="2700" spc="-10" dirty="0">
                <a:latin typeface="Calibri"/>
                <a:cs typeface="Calibri"/>
              </a:rPr>
              <a:t>chromosome movement </a:t>
            </a:r>
            <a:r>
              <a:rPr sz="2700" spc="-5" dirty="0">
                <a:latin typeface="Calibri"/>
                <a:cs typeface="Calibri"/>
              </a:rPr>
              <a:t>during</a:t>
            </a:r>
            <a:r>
              <a:rPr sz="2700" spc="-60" dirty="0">
                <a:latin typeface="Calibri"/>
                <a:cs typeface="Calibri"/>
              </a:rPr>
              <a:t> </a:t>
            </a:r>
            <a:r>
              <a:rPr sz="2700" spc="-5" dirty="0">
                <a:latin typeface="Calibri"/>
                <a:cs typeface="Calibri"/>
              </a:rPr>
              <a:t>meiosis.</a:t>
            </a:r>
            <a:endParaRPr sz="2700">
              <a:latin typeface="Calibri"/>
              <a:cs typeface="Calibri"/>
            </a:endParaRPr>
          </a:p>
          <a:p>
            <a:pPr marL="355600" marR="5080" indent="-342900" algn="just">
              <a:lnSpc>
                <a:spcPct val="90000"/>
              </a:lnSpc>
              <a:spcBef>
                <a:spcPts val="650"/>
              </a:spcBef>
              <a:buFont typeface="Arial"/>
              <a:buChar char="•"/>
              <a:tabLst>
                <a:tab pos="354965" algn="l"/>
                <a:tab pos="355600" algn="l"/>
              </a:tabLst>
            </a:pPr>
            <a:r>
              <a:rPr sz="2700" spc="-5" dirty="0">
                <a:latin typeface="Calibri"/>
                <a:cs typeface="Calibri"/>
              </a:rPr>
              <a:t>The </a:t>
            </a:r>
            <a:r>
              <a:rPr sz="2700" spc="-10" dirty="0">
                <a:latin typeface="Calibri"/>
                <a:cs typeface="Calibri"/>
              </a:rPr>
              <a:t>movement behavior </a:t>
            </a:r>
            <a:r>
              <a:rPr sz="2700" spc="-5" dirty="0">
                <a:latin typeface="Calibri"/>
                <a:cs typeface="Calibri"/>
              </a:rPr>
              <a:t>of </a:t>
            </a:r>
            <a:r>
              <a:rPr sz="2700" spc="-10" dirty="0">
                <a:latin typeface="Calibri"/>
                <a:cs typeface="Calibri"/>
              </a:rPr>
              <a:t>chromosomes </a:t>
            </a:r>
            <a:r>
              <a:rPr sz="2700" spc="-15" dirty="0">
                <a:latin typeface="Calibri"/>
                <a:cs typeface="Calibri"/>
              </a:rPr>
              <a:t>was </a:t>
            </a:r>
            <a:r>
              <a:rPr sz="2700" spc="-10" dirty="0">
                <a:latin typeface="Calibri"/>
                <a:cs typeface="Calibri"/>
              </a:rPr>
              <a:t>parallel </a:t>
            </a:r>
            <a:r>
              <a:rPr sz="2700" spc="-20" dirty="0">
                <a:latin typeface="Calibri"/>
                <a:cs typeface="Calibri"/>
              </a:rPr>
              <a:t>to </a:t>
            </a:r>
            <a:r>
              <a:rPr sz="2700" spc="-10" dirty="0">
                <a:latin typeface="Calibri"/>
                <a:cs typeface="Calibri"/>
              </a:rPr>
              <a:t>the  behavior </a:t>
            </a:r>
            <a:r>
              <a:rPr sz="2700" spc="-5" dirty="0">
                <a:latin typeface="Calibri"/>
                <a:cs typeface="Calibri"/>
              </a:rPr>
              <a:t>of genes. The </a:t>
            </a:r>
            <a:r>
              <a:rPr sz="2700" spc="-10" dirty="0">
                <a:latin typeface="Calibri"/>
                <a:cs typeface="Calibri"/>
              </a:rPr>
              <a:t>chromosome movement </a:t>
            </a:r>
            <a:r>
              <a:rPr sz="2700" dirty="0">
                <a:latin typeface="Calibri"/>
                <a:cs typeface="Calibri"/>
              </a:rPr>
              <a:t>is </a:t>
            </a:r>
            <a:r>
              <a:rPr sz="2700" spc="-5" dirty="0">
                <a:latin typeface="Calibri"/>
                <a:cs typeface="Calibri"/>
              </a:rPr>
              <a:t>used </a:t>
            </a:r>
            <a:r>
              <a:rPr sz="2700" spc="-15" dirty="0">
                <a:latin typeface="Calibri"/>
                <a:cs typeface="Calibri"/>
              </a:rPr>
              <a:t>to  </a:t>
            </a:r>
            <a:r>
              <a:rPr sz="2700" spc="-10" dirty="0">
                <a:latin typeface="Calibri"/>
                <a:cs typeface="Calibri"/>
              </a:rPr>
              <a:t>explain </a:t>
            </a:r>
            <a:r>
              <a:rPr sz="2700" spc="-25" dirty="0">
                <a:latin typeface="Calibri"/>
                <a:cs typeface="Calibri"/>
              </a:rPr>
              <a:t>Mendel’s </a:t>
            </a:r>
            <a:r>
              <a:rPr sz="2700" spc="-15" dirty="0">
                <a:latin typeface="Calibri"/>
                <a:cs typeface="Calibri"/>
              </a:rPr>
              <a:t>laws.</a:t>
            </a:r>
            <a:endParaRPr sz="2700">
              <a:latin typeface="Calibri"/>
              <a:cs typeface="Calibri"/>
            </a:endParaRPr>
          </a:p>
          <a:p>
            <a:pPr marL="355600" marR="19685" indent="-342900" algn="just">
              <a:lnSpc>
                <a:spcPts val="2920"/>
              </a:lnSpc>
              <a:spcBef>
                <a:spcPts val="685"/>
              </a:spcBef>
              <a:buFont typeface="Arial"/>
              <a:buChar char="•"/>
              <a:tabLst>
                <a:tab pos="354965" algn="l"/>
                <a:tab pos="355600" algn="l"/>
              </a:tabLst>
            </a:pPr>
            <a:r>
              <a:rPr sz="2700" spc="-5" dirty="0">
                <a:latin typeface="Calibri"/>
                <a:cs typeface="Calibri"/>
              </a:rPr>
              <a:t>The </a:t>
            </a:r>
            <a:r>
              <a:rPr sz="2700" spc="-10" dirty="0">
                <a:latin typeface="Calibri"/>
                <a:cs typeface="Calibri"/>
              </a:rPr>
              <a:t>knowledge </a:t>
            </a:r>
            <a:r>
              <a:rPr sz="2700" spc="-5" dirty="0">
                <a:latin typeface="Calibri"/>
                <a:cs typeface="Calibri"/>
              </a:rPr>
              <a:t>of </a:t>
            </a:r>
            <a:r>
              <a:rPr sz="2700" spc="-10" dirty="0">
                <a:latin typeface="Calibri"/>
                <a:cs typeface="Calibri"/>
              </a:rPr>
              <a:t>chromosomal </a:t>
            </a:r>
            <a:r>
              <a:rPr sz="2700" spc="-15" dirty="0">
                <a:latin typeface="Calibri"/>
                <a:cs typeface="Calibri"/>
              </a:rPr>
              <a:t>segregation </a:t>
            </a:r>
            <a:r>
              <a:rPr sz="2700" dirty="0">
                <a:latin typeface="Calibri"/>
                <a:cs typeface="Calibri"/>
              </a:rPr>
              <a:t>with </a:t>
            </a:r>
            <a:r>
              <a:rPr sz="2700" spc="-5" dirty="0">
                <a:latin typeface="Calibri"/>
                <a:cs typeface="Calibri"/>
              </a:rPr>
              <a:t>Mendelian  principles </a:t>
            </a:r>
            <a:r>
              <a:rPr sz="2700" dirty="0">
                <a:latin typeface="Calibri"/>
                <a:cs typeface="Calibri"/>
              </a:rPr>
              <a:t>is </a:t>
            </a:r>
            <a:r>
              <a:rPr sz="2700" spc="-5" dirty="0">
                <a:latin typeface="Calibri"/>
                <a:cs typeface="Calibri"/>
              </a:rPr>
              <a:t>called </a:t>
            </a:r>
            <a:r>
              <a:rPr sz="2700" spc="-10" dirty="0">
                <a:latin typeface="Calibri"/>
                <a:cs typeface="Calibri"/>
              </a:rPr>
              <a:t>chromosomal </a:t>
            </a:r>
            <a:r>
              <a:rPr sz="2700" dirty="0">
                <a:latin typeface="Calibri"/>
                <a:cs typeface="Calibri"/>
              </a:rPr>
              <a:t>theory </a:t>
            </a:r>
            <a:r>
              <a:rPr sz="2700" spc="-5" dirty="0">
                <a:latin typeface="Calibri"/>
                <a:cs typeface="Calibri"/>
              </a:rPr>
              <a:t>of</a:t>
            </a:r>
            <a:r>
              <a:rPr sz="2700" spc="-30" dirty="0">
                <a:latin typeface="Calibri"/>
                <a:cs typeface="Calibri"/>
              </a:rPr>
              <a:t> </a:t>
            </a:r>
            <a:r>
              <a:rPr sz="2700" spc="-10" dirty="0">
                <a:latin typeface="Calibri"/>
                <a:cs typeface="Calibri"/>
              </a:rPr>
              <a:t>inheritance.</a:t>
            </a:r>
            <a:endParaRPr sz="2700">
              <a:latin typeface="Calibri"/>
              <a:cs typeface="Calibri"/>
            </a:endParaRPr>
          </a:p>
          <a:p>
            <a:pPr marL="355600" indent="-342900" algn="just">
              <a:lnSpc>
                <a:spcPct val="100000"/>
              </a:lnSpc>
              <a:spcBef>
                <a:spcPts val="275"/>
              </a:spcBef>
              <a:buFont typeface="Arial"/>
              <a:buChar char="•"/>
              <a:tabLst>
                <a:tab pos="354965" algn="l"/>
                <a:tab pos="355600" algn="l"/>
              </a:tabLst>
            </a:pPr>
            <a:r>
              <a:rPr sz="2700" spc="-10" dirty="0">
                <a:latin typeface="Calibri"/>
                <a:cs typeface="Calibri"/>
              </a:rPr>
              <a:t>According </a:t>
            </a:r>
            <a:r>
              <a:rPr sz="2700" spc="-15" dirty="0">
                <a:latin typeface="Calibri"/>
                <a:cs typeface="Calibri"/>
              </a:rPr>
              <a:t>to</a:t>
            </a:r>
            <a:r>
              <a:rPr sz="2700" spc="-20" dirty="0">
                <a:latin typeface="Calibri"/>
                <a:cs typeface="Calibri"/>
              </a:rPr>
              <a:t> </a:t>
            </a:r>
            <a:r>
              <a:rPr sz="2700" dirty="0">
                <a:latin typeface="Calibri"/>
                <a:cs typeface="Calibri"/>
              </a:rPr>
              <a:t>this,</a:t>
            </a:r>
            <a:endParaRPr sz="2700">
              <a:latin typeface="Calibri"/>
              <a:cs typeface="Calibri"/>
            </a:endParaRPr>
          </a:p>
          <a:p>
            <a:pPr marL="355600" indent="-342900" algn="just">
              <a:lnSpc>
                <a:spcPct val="100000"/>
              </a:lnSpc>
              <a:spcBef>
                <a:spcPts val="330"/>
              </a:spcBef>
              <a:buFont typeface="Arial"/>
              <a:buChar char="•"/>
              <a:tabLst>
                <a:tab pos="354965" algn="l"/>
                <a:tab pos="355600" algn="l"/>
              </a:tabLst>
            </a:pPr>
            <a:r>
              <a:rPr sz="2700" spc="-10" dirty="0">
                <a:latin typeface="Calibri"/>
                <a:cs typeface="Calibri"/>
              </a:rPr>
              <a:t>Chromosome </a:t>
            </a:r>
            <a:r>
              <a:rPr sz="2700" dirty="0">
                <a:latin typeface="Calibri"/>
                <a:cs typeface="Calibri"/>
              </a:rPr>
              <a:t>and </a:t>
            </a:r>
            <a:r>
              <a:rPr sz="2700" spc="-5" dirty="0">
                <a:latin typeface="Calibri"/>
                <a:cs typeface="Calibri"/>
              </a:rPr>
              <a:t>genes </a:t>
            </a:r>
            <a:r>
              <a:rPr sz="2700" spc="-15" dirty="0">
                <a:latin typeface="Calibri"/>
                <a:cs typeface="Calibri"/>
              </a:rPr>
              <a:t>are present </a:t>
            </a:r>
            <a:r>
              <a:rPr sz="2700" dirty="0">
                <a:latin typeface="Calibri"/>
                <a:cs typeface="Calibri"/>
              </a:rPr>
              <a:t>in </a:t>
            </a:r>
            <a:r>
              <a:rPr sz="2700" spc="-15" dirty="0">
                <a:latin typeface="Calibri"/>
                <a:cs typeface="Calibri"/>
              </a:rPr>
              <a:t>pairs </a:t>
            </a:r>
            <a:r>
              <a:rPr sz="2700" dirty="0">
                <a:latin typeface="Calibri"/>
                <a:cs typeface="Calibri"/>
              </a:rPr>
              <a:t>in </a:t>
            </a:r>
            <a:r>
              <a:rPr sz="2700" spc="-5" dirty="0">
                <a:latin typeface="Calibri"/>
                <a:cs typeface="Calibri"/>
              </a:rPr>
              <a:t>diploid</a:t>
            </a:r>
            <a:r>
              <a:rPr sz="2700" spc="-75" dirty="0">
                <a:latin typeface="Calibri"/>
                <a:cs typeface="Calibri"/>
              </a:rPr>
              <a:t> </a:t>
            </a:r>
            <a:r>
              <a:rPr sz="2700" dirty="0">
                <a:latin typeface="Calibri"/>
                <a:cs typeface="Calibri"/>
              </a:rPr>
              <a:t>cells.</a:t>
            </a:r>
            <a:endParaRPr sz="2700">
              <a:latin typeface="Calibri"/>
              <a:cs typeface="Calibri"/>
            </a:endParaRPr>
          </a:p>
          <a:p>
            <a:pPr marL="355600" marR="1262380" indent="-342900" algn="just">
              <a:lnSpc>
                <a:spcPts val="2920"/>
              </a:lnSpc>
              <a:spcBef>
                <a:spcPts val="685"/>
              </a:spcBef>
              <a:buFont typeface="Arial"/>
              <a:buChar char="•"/>
              <a:tabLst>
                <a:tab pos="354965" algn="l"/>
                <a:tab pos="355600" algn="l"/>
              </a:tabLst>
            </a:pPr>
            <a:r>
              <a:rPr sz="2700" spc="-5" dirty="0">
                <a:latin typeface="Calibri"/>
                <a:cs typeface="Calibri"/>
              </a:rPr>
              <a:t>Homologous </a:t>
            </a:r>
            <a:r>
              <a:rPr sz="2700" spc="-10" dirty="0">
                <a:latin typeface="Calibri"/>
                <a:cs typeface="Calibri"/>
              </a:rPr>
              <a:t>chromosomes </a:t>
            </a:r>
            <a:r>
              <a:rPr sz="2700" spc="-20" dirty="0">
                <a:latin typeface="Calibri"/>
                <a:cs typeface="Calibri"/>
              </a:rPr>
              <a:t>separate </a:t>
            </a:r>
            <a:r>
              <a:rPr sz="2700" spc="-5" dirty="0">
                <a:latin typeface="Calibri"/>
                <a:cs typeface="Calibri"/>
              </a:rPr>
              <a:t>during </a:t>
            </a:r>
            <a:r>
              <a:rPr sz="2700" spc="-15" dirty="0">
                <a:latin typeface="Calibri"/>
                <a:cs typeface="Calibri"/>
              </a:rPr>
              <a:t>gamete  formation</a:t>
            </a:r>
            <a:r>
              <a:rPr sz="2700" spc="-5" dirty="0">
                <a:latin typeface="Calibri"/>
                <a:cs typeface="Calibri"/>
              </a:rPr>
              <a:t> (meiosis)</a:t>
            </a:r>
            <a:endParaRPr sz="2700">
              <a:latin typeface="Calibri"/>
              <a:cs typeface="Calibri"/>
            </a:endParaRPr>
          </a:p>
          <a:p>
            <a:pPr marL="355600" marR="571500" indent="-342900" algn="just">
              <a:lnSpc>
                <a:spcPts val="2920"/>
              </a:lnSpc>
              <a:spcBef>
                <a:spcPts val="645"/>
              </a:spcBef>
              <a:buFont typeface="Arial"/>
              <a:buChar char="•"/>
              <a:tabLst>
                <a:tab pos="354965" algn="l"/>
                <a:tab pos="355600" algn="l"/>
              </a:tabLst>
            </a:pPr>
            <a:r>
              <a:rPr sz="2700" spc="-10" dirty="0">
                <a:latin typeface="Calibri"/>
                <a:cs typeface="Calibri"/>
              </a:rPr>
              <a:t>Fertilization </a:t>
            </a:r>
            <a:r>
              <a:rPr sz="2700" spc="-20" dirty="0">
                <a:latin typeface="Calibri"/>
                <a:cs typeface="Calibri"/>
              </a:rPr>
              <a:t>restores </a:t>
            </a:r>
            <a:r>
              <a:rPr sz="2700" dirty="0">
                <a:latin typeface="Calibri"/>
                <a:cs typeface="Calibri"/>
              </a:rPr>
              <a:t>the </a:t>
            </a:r>
            <a:r>
              <a:rPr sz="2700" spc="-10" dirty="0">
                <a:latin typeface="Calibri"/>
                <a:cs typeface="Calibri"/>
              </a:rPr>
              <a:t>chromosome </a:t>
            </a:r>
            <a:r>
              <a:rPr sz="2700" spc="-5" dirty="0">
                <a:latin typeface="Calibri"/>
                <a:cs typeface="Calibri"/>
              </a:rPr>
              <a:t>number </a:t>
            </a:r>
            <a:r>
              <a:rPr sz="2700" spc="-15" dirty="0">
                <a:latin typeface="Calibri"/>
                <a:cs typeface="Calibri"/>
              </a:rPr>
              <a:t>to </a:t>
            </a:r>
            <a:r>
              <a:rPr sz="2700" spc="-5" dirty="0">
                <a:latin typeface="Calibri"/>
                <a:cs typeface="Calibri"/>
              </a:rPr>
              <a:t>diploid  </a:t>
            </a:r>
            <a:r>
              <a:rPr sz="2700" spc="-10" dirty="0">
                <a:latin typeface="Calibri"/>
                <a:cs typeface="Calibri"/>
              </a:rPr>
              <a:t>condition.</a:t>
            </a:r>
            <a:endParaRPr sz="270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6807"/>
            <a:ext cx="8899525" cy="2563495"/>
          </a:xfrm>
          <a:prstGeom prst="rect">
            <a:avLst/>
          </a:prstGeom>
        </p:spPr>
        <p:txBody>
          <a:bodyPr vert="horz" wrap="square" lIns="0" tIns="13335" rIns="0" bIns="0" rtlCol="0">
            <a:spAutoFit/>
          </a:bodyPr>
          <a:lstStyle/>
          <a:p>
            <a:pPr marL="355600" marR="5080" indent="-342900" algn="just">
              <a:lnSpc>
                <a:spcPct val="100000"/>
              </a:lnSpc>
              <a:spcBef>
                <a:spcPts val="105"/>
              </a:spcBef>
              <a:buFont typeface="Arial"/>
              <a:buChar char="•"/>
              <a:tabLst>
                <a:tab pos="355600" algn="l"/>
              </a:tabLst>
            </a:pPr>
            <a:r>
              <a:rPr sz="3200" spc="-5" dirty="0">
                <a:latin typeface="Calibri"/>
                <a:cs typeface="Calibri"/>
              </a:rPr>
              <a:t>Thomas </a:t>
            </a:r>
            <a:r>
              <a:rPr sz="3200" spc="-10" dirty="0">
                <a:latin typeface="Calibri"/>
                <a:cs typeface="Calibri"/>
              </a:rPr>
              <a:t>Hunt </a:t>
            </a:r>
            <a:r>
              <a:rPr sz="3200" spc="-20" dirty="0">
                <a:latin typeface="Calibri"/>
                <a:cs typeface="Calibri"/>
              </a:rPr>
              <a:t>Morgan </a:t>
            </a:r>
            <a:r>
              <a:rPr sz="3200" dirty="0">
                <a:latin typeface="Calibri"/>
                <a:cs typeface="Calibri"/>
              </a:rPr>
              <a:t>and </a:t>
            </a:r>
            <a:r>
              <a:rPr sz="3200" spc="-5" dirty="0">
                <a:latin typeface="Calibri"/>
                <a:cs typeface="Calibri"/>
              </a:rPr>
              <a:t>his colleagues </a:t>
            </a:r>
            <a:r>
              <a:rPr sz="3200" spc="-10" dirty="0">
                <a:latin typeface="Calibri"/>
                <a:cs typeface="Calibri"/>
              </a:rPr>
              <a:t>conducted  </a:t>
            </a:r>
            <a:r>
              <a:rPr sz="3200" spc="-15" dirty="0">
                <a:latin typeface="Calibri"/>
                <a:cs typeface="Calibri"/>
              </a:rPr>
              <a:t>experimental </a:t>
            </a:r>
            <a:r>
              <a:rPr sz="3200" spc="-10" dirty="0">
                <a:latin typeface="Calibri"/>
                <a:cs typeface="Calibri"/>
              </a:rPr>
              <a:t>verification </a:t>
            </a:r>
            <a:r>
              <a:rPr sz="3200" dirty="0">
                <a:latin typeface="Calibri"/>
                <a:cs typeface="Calibri"/>
              </a:rPr>
              <a:t>of </a:t>
            </a:r>
            <a:r>
              <a:rPr sz="3200" spc="-10" dirty="0">
                <a:latin typeface="Calibri"/>
                <a:cs typeface="Calibri"/>
              </a:rPr>
              <a:t>chromosomal </a:t>
            </a:r>
            <a:r>
              <a:rPr sz="3200" dirty="0">
                <a:latin typeface="Calibri"/>
                <a:cs typeface="Calibri"/>
              </a:rPr>
              <a:t>theory </a:t>
            </a:r>
            <a:r>
              <a:rPr sz="3200" spc="-5" dirty="0">
                <a:latin typeface="Calibri"/>
                <a:cs typeface="Calibri"/>
              </a:rPr>
              <a:t>of  inheritance </a:t>
            </a:r>
            <a:r>
              <a:rPr sz="3200" dirty="0">
                <a:latin typeface="Calibri"/>
                <a:cs typeface="Calibri"/>
              </a:rPr>
              <a:t>.</a:t>
            </a:r>
            <a:endParaRPr sz="3200">
              <a:latin typeface="Calibri"/>
              <a:cs typeface="Calibri"/>
            </a:endParaRPr>
          </a:p>
          <a:p>
            <a:pPr marL="355600" marR="842010" indent="-342900" algn="just">
              <a:lnSpc>
                <a:spcPct val="100000"/>
              </a:lnSpc>
              <a:spcBef>
                <a:spcPts val="770"/>
              </a:spcBef>
              <a:buFont typeface="Arial"/>
              <a:buChar char="•"/>
              <a:tabLst>
                <a:tab pos="355600" algn="l"/>
              </a:tabLst>
            </a:pPr>
            <a:r>
              <a:rPr sz="3200" spc="-20" dirty="0">
                <a:latin typeface="Calibri"/>
                <a:cs typeface="Calibri"/>
              </a:rPr>
              <a:t>Morgan </a:t>
            </a:r>
            <a:r>
              <a:rPr sz="3200" spc="-25" dirty="0">
                <a:latin typeface="Calibri"/>
                <a:cs typeface="Calibri"/>
              </a:rPr>
              <a:t>worked </a:t>
            </a:r>
            <a:r>
              <a:rPr sz="3200" spc="-5" dirty="0">
                <a:latin typeface="Calibri"/>
                <a:cs typeface="Calibri"/>
              </a:rPr>
              <a:t>with </a:t>
            </a:r>
            <a:r>
              <a:rPr sz="3200" spc="-20" dirty="0">
                <a:latin typeface="Calibri"/>
                <a:cs typeface="Calibri"/>
              </a:rPr>
              <a:t>tiny </a:t>
            </a:r>
            <a:r>
              <a:rPr sz="3200" spc="-5" dirty="0">
                <a:latin typeface="Calibri"/>
                <a:cs typeface="Calibri"/>
              </a:rPr>
              <a:t>fruit flies, </a:t>
            </a:r>
            <a:r>
              <a:rPr sz="3200" spc="-10" dirty="0">
                <a:latin typeface="Calibri"/>
                <a:cs typeface="Calibri"/>
              </a:rPr>
              <a:t>Drosophila  </a:t>
            </a:r>
            <a:r>
              <a:rPr sz="3200" spc="-40" dirty="0">
                <a:latin typeface="Calibri"/>
                <a:cs typeface="Calibri"/>
              </a:rPr>
              <a:t>melanogaster.</a:t>
            </a:r>
            <a:endParaRPr sz="3200">
              <a:latin typeface="Calibri"/>
              <a:cs typeface="Calibri"/>
            </a:endParaRPr>
          </a:p>
        </p:txBody>
      </p:sp>
      <p:pic>
        <p:nvPicPr>
          <p:cNvPr id="3" name="object 3"/>
          <p:cNvPicPr/>
          <p:nvPr/>
        </p:nvPicPr>
        <p:blipFill>
          <a:blip r:embed="rId2" cstate="print"/>
          <a:stretch>
            <a:fillRect/>
          </a:stretch>
        </p:blipFill>
        <p:spPr>
          <a:xfrm>
            <a:off x="228600" y="2941320"/>
            <a:ext cx="8915400" cy="290626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3540" y="138215"/>
            <a:ext cx="8531860" cy="6143989"/>
          </a:xfrm>
          <a:prstGeom prst="rect">
            <a:avLst/>
          </a:prstGeom>
        </p:spPr>
        <p:txBody>
          <a:bodyPr vert="horz" wrap="square" lIns="0" tIns="110489" rIns="0" bIns="0" rtlCol="0">
            <a:spAutoFit/>
          </a:bodyPr>
          <a:lstStyle/>
          <a:p>
            <a:pPr marL="355600" indent="-342900" algn="ctr">
              <a:lnSpc>
                <a:spcPct val="100000"/>
              </a:lnSpc>
              <a:spcBef>
                <a:spcPts val="869"/>
              </a:spcBef>
              <a:tabLst>
                <a:tab pos="354965" algn="l"/>
                <a:tab pos="355600" algn="l"/>
              </a:tabLst>
            </a:pPr>
            <a:r>
              <a:rPr lang="en-US" sz="3200" b="1" dirty="0" smtClean="0">
                <a:latin typeface="Calibri"/>
                <a:cs typeface="Calibri"/>
              </a:rPr>
              <a:t>Why h</a:t>
            </a:r>
            <a:r>
              <a:rPr sz="3200" b="1" smtClean="0">
                <a:latin typeface="Calibri"/>
                <a:cs typeface="Calibri"/>
              </a:rPr>
              <a:t>e </a:t>
            </a:r>
            <a:r>
              <a:rPr sz="3200" b="1" spc="-10" dirty="0">
                <a:latin typeface="Calibri"/>
                <a:cs typeface="Calibri"/>
              </a:rPr>
              <a:t>selected </a:t>
            </a:r>
            <a:r>
              <a:rPr sz="3200" b="1" spc="-10">
                <a:latin typeface="Calibri"/>
                <a:cs typeface="Calibri"/>
              </a:rPr>
              <a:t>Drosophila</a:t>
            </a:r>
            <a:r>
              <a:rPr sz="3200" b="1" spc="5">
                <a:latin typeface="Calibri"/>
                <a:cs typeface="Calibri"/>
              </a:rPr>
              <a:t> </a:t>
            </a:r>
            <a:r>
              <a:rPr lang="en-US" sz="3200" b="1" spc="5" dirty="0">
                <a:latin typeface="Calibri"/>
                <a:cs typeface="Calibri"/>
              </a:rPr>
              <a:t>?</a:t>
            </a:r>
            <a:endParaRPr sz="3200" b="1">
              <a:latin typeface="Calibri"/>
              <a:cs typeface="Calibri"/>
            </a:endParaRPr>
          </a:p>
          <a:p>
            <a:pPr marL="355600" indent="-342900" algn="just">
              <a:lnSpc>
                <a:spcPct val="100000"/>
              </a:lnSpc>
              <a:spcBef>
                <a:spcPts val="770"/>
              </a:spcBef>
              <a:buFont typeface="Arial"/>
              <a:buChar char="•"/>
              <a:tabLst>
                <a:tab pos="354965" algn="l"/>
                <a:tab pos="355600" algn="l"/>
              </a:tabLst>
            </a:pPr>
            <a:r>
              <a:rPr sz="3200" dirty="0">
                <a:latin typeface="Calibri"/>
                <a:cs typeface="Calibri"/>
              </a:rPr>
              <a:t>It is </a:t>
            </a:r>
            <a:r>
              <a:rPr sz="3200" spc="-10" dirty="0">
                <a:latin typeface="Calibri"/>
                <a:cs typeface="Calibri"/>
              </a:rPr>
              <a:t>suitable </a:t>
            </a:r>
            <a:r>
              <a:rPr sz="3200" spc="-30" dirty="0">
                <a:latin typeface="Calibri"/>
                <a:cs typeface="Calibri"/>
              </a:rPr>
              <a:t>for </a:t>
            </a:r>
            <a:r>
              <a:rPr sz="3200" spc="-5" dirty="0">
                <a:latin typeface="Calibri"/>
                <a:cs typeface="Calibri"/>
              </a:rPr>
              <a:t>genetic</a:t>
            </a:r>
            <a:r>
              <a:rPr sz="3200" spc="20" dirty="0">
                <a:latin typeface="Calibri"/>
                <a:cs typeface="Calibri"/>
              </a:rPr>
              <a:t> </a:t>
            </a:r>
            <a:r>
              <a:rPr sz="3200" spc="-10" dirty="0">
                <a:latin typeface="Calibri"/>
                <a:cs typeface="Calibri"/>
              </a:rPr>
              <a:t>studies.</a:t>
            </a:r>
            <a:endParaRPr sz="3200">
              <a:latin typeface="Calibri"/>
              <a:cs typeface="Calibri"/>
            </a:endParaRPr>
          </a:p>
          <a:p>
            <a:pPr marL="355600" marR="1099185" indent="-342900" algn="just">
              <a:lnSpc>
                <a:spcPct val="100000"/>
              </a:lnSpc>
              <a:spcBef>
                <a:spcPts val="770"/>
              </a:spcBef>
              <a:buFont typeface="Arial"/>
              <a:buChar char="•"/>
              <a:tabLst>
                <a:tab pos="354965" algn="l"/>
                <a:tab pos="355600" algn="l"/>
              </a:tabLst>
            </a:pPr>
            <a:r>
              <a:rPr sz="3200" spc="-15" dirty="0">
                <a:latin typeface="Calibri"/>
                <a:cs typeface="Calibri"/>
              </a:rPr>
              <a:t>Grown </a:t>
            </a:r>
            <a:r>
              <a:rPr sz="3200" spc="-5" dirty="0">
                <a:latin typeface="Calibri"/>
                <a:cs typeface="Calibri"/>
              </a:rPr>
              <a:t>on simple </a:t>
            </a:r>
            <a:r>
              <a:rPr sz="3200" spc="-15" dirty="0">
                <a:latin typeface="Calibri"/>
                <a:cs typeface="Calibri"/>
              </a:rPr>
              <a:t>synthetic </a:t>
            </a:r>
            <a:r>
              <a:rPr sz="3200" dirty="0">
                <a:latin typeface="Calibri"/>
                <a:cs typeface="Calibri"/>
              </a:rPr>
              <a:t>medium </a:t>
            </a:r>
            <a:r>
              <a:rPr sz="3200">
                <a:latin typeface="Calibri"/>
                <a:cs typeface="Calibri"/>
              </a:rPr>
              <a:t>in </a:t>
            </a:r>
            <a:r>
              <a:rPr sz="3200" smtClean="0">
                <a:latin typeface="Calibri"/>
                <a:cs typeface="Calibri"/>
              </a:rPr>
              <a:t>the</a:t>
            </a:r>
            <a:r>
              <a:rPr lang="en-US" sz="3200" dirty="0" smtClean="0">
                <a:latin typeface="Calibri"/>
                <a:cs typeface="Calibri"/>
              </a:rPr>
              <a:t> </a:t>
            </a:r>
            <a:r>
              <a:rPr sz="3200" spc="-35" smtClean="0">
                <a:latin typeface="Calibri"/>
                <a:cs typeface="Calibri"/>
              </a:rPr>
              <a:t>laboratory</a:t>
            </a:r>
            <a:r>
              <a:rPr sz="3200" spc="-35" dirty="0">
                <a:latin typeface="Calibri"/>
                <a:cs typeface="Calibri"/>
              </a:rPr>
              <a:t>.</a:t>
            </a:r>
            <a:endParaRPr sz="3200">
              <a:latin typeface="Calibri"/>
              <a:cs typeface="Calibri"/>
            </a:endParaRPr>
          </a:p>
          <a:p>
            <a:pPr marL="355600" marR="991235" indent="-342900" algn="just">
              <a:lnSpc>
                <a:spcPct val="100000"/>
              </a:lnSpc>
              <a:spcBef>
                <a:spcPts val="770"/>
              </a:spcBef>
              <a:buFont typeface="Arial"/>
              <a:buChar char="•"/>
              <a:tabLst>
                <a:tab pos="354965" algn="l"/>
                <a:tab pos="355600" algn="l"/>
              </a:tabLst>
            </a:pPr>
            <a:r>
              <a:rPr sz="3200" spc="-10" dirty="0">
                <a:latin typeface="Calibri"/>
                <a:cs typeface="Calibri"/>
              </a:rPr>
              <a:t>They </a:t>
            </a:r>
            <a:r>
              <a:rPr sz="3200" spc="-15" dirty="0">
                <a:latin typeface="Calibri"/>
                <a:cs typeface="Calibri"/>
              </a:rPr>
              <a:t>complete </a:t>
            </a:r>
            <a:r>
              <a:rPr sz="3200" spc="-5" dirty="0">
                <a:latin typeface="Calibri"/>
                <a:cs typeface="Calibri"/>
              </a:rPr>
              <a:t>their </a:t>
            </a:r>
            <a:r>
              <a:rPr sz="3200" spc="-25" dirty="0">
                <a:latin typeface="Calibri"/>
                <a:cs typeface="Calibri"/>
              </a:rPr>
              <a:t>life </a:t>
            </a:r>
            <a:r>
              <a:rPr sz="3200" spc="-5" dirty="0">
                <a:latin typeface="Calibri"/>
                <a:cs typeface="Calibri"/>
              </a:rPr>
              <a:t>cycle </a:t>
            </a:r>
            <a:r>
              <a:rPr sz="3200" dirty="0">
                <a:latin typeface="Calibri"/>
                <a:cs typeface="Calibri"/>
              </a:rPr>
              <a:t>in about </a:t>
            </a:r>
            <a:r>
              <a:rPr sz="3200" spc="-10" dirty="0">
                <a:latin typeface="Calibri"/>
                <a:cs typeface="Calibri"/>
              </a:rPr>
              <a:t>two  weeks.</a:t>
            </a:r>
            <a:endParaRPr sz="3200">
              <a:latin typeface="Calibri"/>
              <a:cs typeface="Calibri"/>
            </a:endParaRPr>
          </a:p>
          <a:p>
            <a:pPr marL="355600" marR="5080" indent="-342900" algn="just">
              <a:lnSpc>
                <a:spcPct val="100000"/>
              </a:lnSpc>
              <a:spcBef>
                <a:spcPts val="770"/>
              </a:spcBef>
              <a:buFont typeface="Arial"/>
              <a:buChar char="•"/>
              <a:tabLst>
                <a:tab pos="354965" algn="l"/>
                <a:tab pos="355600" algn="l"/>
              </a:tabLst>
            </a:pPr>
            <a:r>
              <a:rPr sz="3200" dirty="0">
                <a:latin typeface="Calibri"/>
                <a:cs typeface="Calibri"/>
              </a:rPr>
              <a:t>A </a:t>
            </a:r>
            <a:r>
              <a:rPr sz="3200" spc="-5" dirty="0">
                <a:latin typeface="Calibri"/>
                <a:cs typeface="Calibri"/>
              </a:rPr>
              <a:t>single mating </a:t>
            </a:r>
            <a:r>
              <a:rPr sz="3200" spc="-10" dirty="0">
                <a:latin typeface="Calibri"/>
                <a:cs typeface="Calibri"/>
              </a:rPr>
              <a:t>could produce </a:t>
            </a:r>
            <a:r>
              <a:rPr sz="3200" dirty="0">
                <a:latin typeface="Calibri"/>
                <a:cs typeface="Calibri"/>
              </a:rPr>
              <a:t>a </a:t>
            </a:r>
            <a:r>
              <a:rPr sz="3200" spc="-15" dirty="0">
                <a:latin typeface="Calibri"/>
                <a:cs typeface="Calibri"/>
              </a:rPr>
              <a:t>large </a:t>
            </a:r>
            <a:r>
              <a:rPr sz="3200" spc="-5" dirty="0">
                <a:latin typeface="Calibri"/>
                <a:cs typeface="Calibri"/>
              </a:rPr>
              <a:t>number of  </a:t>
            </a:r>
            <a:r>
              <a:rPr sz="3200" spc="-20" dirty="0">
                <a:latin typeface="Calibri"/>
                <a:cs typeface="Calibri"/>
              </a:rPr>
              <a:t>progeny</a:t>
            </a:r>
            <a:r>
              <a:rPr sz="3200" spc="-5" dirty="0">
                <a:latin typeface="Calibri"/>
                <a:cs typeface="Calibri"/>
              </a:rPr>
              <a:t> flies.</a:t>
            </a:r>
            <a:endParaRPr sz="3200">
              <a:latin typeface="Calibri"/>
              <a:cs typeface="Calibri"/>
            </a:endParaRPr>
          </a:p>
          <a:p>
            <a:pPr marL="355600" indent="-342900" algn="just">
              <a:lnSpc>
                <a:spcPct val="100000"/>
              </a:lnSpc>
              <a:spcBef>
                <a:spcPts val="765"/>
              </a:spcBef>
              <a:buFont typeface="Arial"/>
              <a:buChar char="•"/>
              <a:tabLst>
                <a:tab pos="354965" algn="l"/>
                <a:tab pos="355600" algn="l"/>
              </a:tabLst>
            </a:pPr>
            <a:r>
              <a:rPr sz="3200" spc="-5" dirty="0">
                <a:latin typeface="Calibri"/>
                <a:cs typeface="Calibri"/>
              </a:rPr>
              <a:t>Clear </a:t>
            </a:r>
            <a:r>
              <a:rPr sz="3200" spc="-20" dirty="0">
                <a:latin typeface="Calibri"/>
                <a:cs typeface="Calibri"/>
              </a:rPr>
              <a:t>differentiation </a:t>
            </a:r>
            <a:r>
              <a:rPr sz="3200" dirty="0">
                <a:latin typeface="Calibri"/>
                <a:cs typeface="Calibri"/>
              </a:rPr>
              <a:t>of male and </a:t>
            </a:r>
            <a:r>
              <a:rPr sz="3200" spc="-15" dirty="0">
                <a:latin typeface="Calibri"/>
                <a:cs typeface="Calibri"/>
              </a:rPr>
              <a:t>female</a:t>
            </a:r>
            <a:r>
              <a:rPr sz="3200" spc="40" dirty="0">
                <a:latin typeface="Calibri"/>
                <a:cs typeface="Calibri"/>
              </a:rPr>
              <a:t> </a:t>
            </a:r>
            <a:r>
              <a:rPr sz="3200" spc="-5" dirty="0">
                <a:latin typeface="Calibri"/>
                <a:cs typeface="Calibri"/>
              </a:rPr>
              <a:t>flies</a:t>
            </a:r>
            <a:endParaRPr sz="3200">
              <a:latin typeface="Calibri"/>
              <a:cs typeface="Calibri"/>
            </a:endParaRPr>
          </a:p>
          <a:p>
            <a:pPr marL="355600" marR="96520" indent="-342900" algn="just">
              <a:lnSpc>
                <a:spcPct val="100000"/>
              </a:lnSpc>
              <a:spcBef>
                <a:spcPts val="775"/>
              </a:spcBef>
              <a:buFont typeface="Arial"/>
              <a:buChar char="•"/>
              <a:tabLst>
                <a:tab pos="354965" algn="l"/>
                <a:tab pos="355600" algn="l"/>
              </a:tabLst>
            </a:pPr>
            <a:r>
              <a:rPr sz="3200" spc="-15" dirty="0">
                <a:latin typeface="Calibri"/>
                <a:cs typeface="Calibri"/>
              </a:rPr>
              <a:t>Many </a:t>
            </a:r>
            <a:r>
              <a:rPr sz="3200" dirty="0">
                <a:latin typeface="Calibri"/>
                <a:cs typeface="Calibri"/>
              </a:rPr>
              <a:t>types </a:t>
            </a:r>
            <a:r>
              <a:rPr sz="3200" spc="-5" dirty="0">
                <a:latin typeface="Calibri"/>
                <a:cs typeface="Calibri"/>
              </a:rPr>
              <a:t>of </a:t>
            </a:r>
            <a:r>
              <a:rPr sz="3200" spc="-10" dirty="0">
                <a:latin typeface="Calibri"/>
                <a:cs typeface="Calibri"/>
              </a:rPr>
              <a:t>hereditary variations </a:t>
            </a:r>
            <a:r>
              <a:rPr sz="3200" spc="-5" dirty="0">
                <a:latin typeface="Calibri"/>
                <a:cs typeface="Calibri"/>
              </a:rPr>
              <a:t>can be seen  </a:t>
            </a:r>
            <a:r>
              <a:rPr sz="3200" dirty="0">
                <a:latin typeface="Calibri"/>
                <a:cs typeface="Calibri"/>
              </a:rPr>
              <a:t>with </a:t>
            </a:r>
            <a:r>
              <a:rPr sz="3200" spc="-5" dirty="0">
                <a:latin typeface="Calibri"/>
                <a:cs typeface="Calibri"/>
              </a:rPr>
              <a:t>low </a:t>
            </a:r>
            <a:r>
              <a:rPr sz="3200" spc="-10" dirty="0">
                <a:latin typeface="Calibri"/>
                <a:cs typeface="Calibri"/>
              </a:rPr>
              <a:t>power</a:t>
            </a:r>
            <a:r>
              <a:rPr sz="3200" spc="-15" dirty="0">
                <a:latin typeface="Calibri"/>
                <a:cs typeface="Calibri"/>
              </a:rPr>
              <a:t> </a:t>
            </a:r>
            <a:r>
              <a:rPr sz="3200" spc="-10" dirty="0">
                <a:latin typeface="Calibri"/>
                <a:cs typeface="Calibri"/>
              </a:rPr>
              <a:t>microscopes.</a:t>
            </a:r>
            <a:endParaRPr sz="320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31140" y="755366"/>
            <a:ext cx="8527415" cy="3969034"/>
          </a:xfrm>
          <a:prstGeom prst="rect">
            <a:avLst/>
          </a:prstGeom>
        </p:spPr>
        <p:txBody>
          <a:bodyPr vert="horz" wrap="square" lIns="0" tIns="110489" rIns="0" bIns="0" rtlCol="0">
            <a:spAutoFit/>
          </a:bodyPr>
          <a:lstStyle/>
          <a:p>
            <a:pPr marL="355600" indent="-342900" algn="ctr">
              <a:lnSpc>
                <a:spcPct val="100000"/>
              </a:lnSpc>
              <a:spcBef>
                <a:spcPts val="869"/>
              </a:spcBef>
              <a:tabLst>
                <a:tab pos="354965" algn="l"/>
                <a:tab pos="355600" algn="l"/>
              </a:tabLst>
            </a:pPr>
            <a:r>
              <a:rPr sz="3200" b="1" u="sng">
                <a:latin typeface="Calibri"/>
                <a:cs typeface="Calibri"/>
              </a:rPr>
              <a:t>SEX</a:t>
            </a:r>
            <a:r>
              <a:rPr sz="3200" b="1" u="sng" spc="-20">
                <a:latin typeface="Calibri"/>
                <a:cs typeface="Calibri"/>
              </a:rPr>
              <a:t> </a:t>
            </a:r>
            <a:r>
              <a:rPr sz="3200" b="1" u="sng" spc="-25" smtClean="0">
                <a:latin typeface="Calibri"/>
                <a:cs typeface="Calibri"/>
              </a:rPr>
              <a:t>DETERMINATION</a:t>
            </a:r>
            <a:endParaRPr sz="3200" u="sng">
              <a:latin typeface="Calibri"/>
              <a:cs typeface="Calibri"/>
            </a:endParaRPr>
          </a:p>
          <a:p>
            <a:pPr marL="355600" marR="260350" indent="-342900" algn="just">
              <a:lnSpc>
                <a:spcPct val="100000"/>
              </a:lnSpc>
              <a:spcBef>
                <a:spcPts val="770"/>
              </a:spcBef>
              <a:buFont typeface="Arial"/>
              <a:buChar char="•"/>
              <a:tabLst>
                <a:tab pos="354965" algn="l"/>
                <a:tab pos="355600" algn="l"/>
              </a:tabLst>
            </a:pPr>
            <a:r>
              <a:rPr sz="3200" spc="-5" dirty="0">
                <a:latin typeface="Calibri"/>
                <a:cs typeface="Calibri"/>
              </a:rPr>
              <a:t>Henking (1891) </a:t>
            </a:r>
            <a:r>
              <a:rPr sz="3200" spc="-10" dirty="0">
                <a:latin typeface="Calibri"/>
                <a:cs typeface="Calibri"/>
              </a:rPr>
              <a:t>traced </a:t>
            </a:r>
            <a:r>
              <a:rPr sz="3200" spc="-5" dirty="0">
                <a:latin typeface="Calibri"/>
                <a:cs typeface="Calibri"/>
              </a:rPr>
              <a:t>specific nuclear </a:t>
            </a:r>
            <a:r>
              <a:rPr sz="3200" spc="-10" dirty="0">
                <a:latin typeface="Calibri"/>
                <a:cs typeface="Calibri"/>
              </a:rPr>
              <a:t>structure  </a:t>
            </a:r>
            <a:r>
              <a:rPr sz="3200" spc="-5" dirty="0">
                <a:latin typeface="Calibri"/>
                <a:cs typeface="Calibri"/>
              </a:rPr>
              <a:t>during </a:t>
            </a:r>
            <a:r>
              <a:rPr sz="3200" spc="-10" dirty="0">
                <a:latin typeface="Calibri"/>
                <a:cs typeface="Calibri"/>
              </a:rPr>
              <a:t>spermatogenesis </a:t>
            </a:r>
            <a:r>
              <a:rPr sz="3200" spc="-5" dirty="0">
                <a:latin typeface="Calibri"/>
                <a:cs typeface="Calibri"/>
              </a:rPr>
              <a:t>of some</a:t>
            </a:r>
            <a:r>
              <a:rPr sz="3200" spc="25" dirty="0">
                <a:latin typeface="Calibri"/>
                <a:cs typeface="Calibri"/>
              </a:rPr>
              <a:t> </a:t>
            </a:r>
            <a:r>
              <a:rPr sz="3200" spc="-5" dirty="0">
                <a:latin typeface="Calibri"/>
                <a:cs typeface="Calibri"/>
              </a:rPr>
              <a:t>insects.</a:t>
            </a:r>
            <a:endParaRPr sz="3200">
              <a:latin typeface="Calibri"/>
              <a:cs typeface="Calibri"/>
            </a:endParaRPr>
          </a:p>
          <a:p>
            <a:pPr marL="355600" marR="5080" indent="-342900" algn="just">
              <a:lnSpc>
                <a:spcPct val="100000"/>
              </a:lnSpc>
              <a:spcBef>
                <a:spcPts val="770"/>
              </a:spcBef>
              <a:buFont typeface="Arial"/>
              <a:buChar char="•"/>
              <a:tabLst>
                <a:tab pos="354965" algn="l"/>
                <a:tab pos="355600" algn="l"/>
              </a:tabLst>
            </a:pPr>
            <a:r>
              <a:rPr sz="3200" dirty="0">
                <a:latin typeface="Calibri"/>
                <a:cs typeface="Calibri"/>
              </a:rPr>
              <a:t>50 % of the </a:t>
            </a:r>
            <a:r>
              <a:rPr sz="3200" spc="-5" dirty="0">
                <a:latin typeface="Calibri"/>
                <a:cs typeface="Calibri"/>
              </a:rPr>
              <a:t>sperm </a:t>
            </a:r>
            <a:r>
              <a:rPr sz="3200" spc="-10" dirty="0">
                <a:latin typeface="Calibri"/>
                <a:cs typeface="Calibri"/>
              </a:rPr>
              <a:t>received </a:t>
            </a:r>
            <a:r>
              <a:rPr sz="3200" spc="-5" dirty="0">
                <a:latin typeface="Calibri"/>
                <a:cs typeface="Calibri"/>
              </a:rPr>
              <a:t>these specific  </a:t>
            </a:r>
            <a:r>
              <a:rPr sz="3200" spc="-10" dirty="0">
                <a:latin typeface="Calibri"/>
                <a:cs typeface="Calibri"/>
              </a:rPr>
              <a:t>structures, </a:t>
            </a:r>
            <a:r>
              <a:rPr sz="3200" spc="-5" dirty="0">
                <a:latin typeface="Calibri"/>
                <a:cs typeface="Calibri"/>
              </a:rPr>
              <a:t>whereas </a:t>
            </a:r>
            <a:r>
              <a:rPr sz="3200" dirty="0">
                <a:latin typeface="Calibri"/>
                <a:cs typeface="Calibri"/>
              </a:rPr>
              <a:t>50% </a:t>
            </a:r>
            <a:r>
              <a:rPr sz="3200" spc="-5" dirty="0">
                <a:latin typeface="Calibri"/>
                <a:cs typeface="Calibri"/>
              </a:rPr>
              <a:t>sperm did not </a:t>
            </a:r>
            <a:r>
              <a:rPr sz="3200" spc="-10" dirty="0">
                <a:latin typeface="Calibri"/>
                <a:cs typeface="Calibri"/>
              </a:rPr>
              <a:t>receive</a:t>
            </a:r>
            <a:r>
              <a:rPr sz="3200" spc="-40" dirty="0">
                <a:latin typeface="Calibri"/>
                <a:cs typeface="Calibri"/>
              </a:rPr>
              <a:t> </a:t>
            </a:r>
            <a:r>
              <a:rPr sz="3200" spc="-5" dirty="0">
                <a:latin typeface="Calibri"/>
                <a:cs typeface="Calibri"/>
              </a:rPr>
              <a:t>it.</a:t>
            </a:r>
            <a:endParaRPr sz="3200">
              <a:latin typeface="Calibri"/>
              <a:cs typeface="Calibri"/>
            </a:endParaRPr>
          </a:p>
          <a:p>
            <a:pPr marL="355600" indent="-342900" algn="just">
              <a:lnSpc>
                <a:spcPct val="100000"/>
              </a:lnSpc>
              <a:spcBef>
                <a:spcPts val="770"/>
              </a:spcBef>
              <a:buFont typeface="Arial"/>
              <a:buChar char="•"/>
              <a:tabLst>
                <a:tab pos="354965" algn="l"/>
                <a:tab pos="355600" algn="l"/>
              </a:tabLst>
            </a:pPr>
            <a:r>
              <a:rPr sz="3200" spc="-5" dirty="0">
                <a:latin typeface="Calibri"/>
                <a:cs typeface="Calibri"/>
              </a:rPr>
              <a:t>He </a:t>
            </a:r>
            <a:r>
              <a:rPr sz="3200" spc="-40" dirty="0">
                <a:latin typeface="Calibri"/>
                <a:cs typeface="Calibri"/>
              </a:rPr>
              <a:t>gave </a:t>
            </a:r>
            <a:r>
              <a:rPr sz="3200" dirty="0">
                <a:latin typeface="Calibri"/>
                <a:cs typeface="Calibri"/>
              </a:rPr>
              <a:t>a </a:t>
            </a:r>
            <a:r>
              <a:rPr sz="3200" spc="-5" dirty="0">
                <a:latin typeface="Calibri"/>
                <a:cs typeface="Calibri"/>
              </a:rPr>
              <a:t>name </a:t>
            </a:r>
            <a:r>
              <a:rPr sz="3200" spc="-20" dirty="0">
                <a:latin typeface="Calibri"/>
                <a:cs typeface="Calibri"/>
              </a:rPr>
              <a:t>to </a:t>
            </a:r>
            <a:r>
              <a:rPr sz="3200" spc="-5" dirty="0">
                <a:latin typeface="Calibri"/>
                <a:cs typeface="Calibri"/>
              </a:rPr>
              <a:t>this </a:t>
            </a:r>
            <a:r>
              <a:rPr sz="3200" spc="-10" dirty="0">
                <a:latin typeface="Calibri"/>
                <a:cs typeface="Calibri"/>
              </a:rPr>
              <a:t>structure </a:t>
            </a:r>
            <a:r>
              <a:rPr sz="3200" dirty="0">
                <a:latin typeface="Calibri"/>
                <a:cs typeface="Calibri"/>
              </a:rPr>
              <a:t>as the</a:t>
            </a:r>
            <a:r>
              <a:rPr sz="3200" spc="90" dirty="0">
                <a:latin typeface="Calibri"/>
                <a:cs typeface="Calibri"/>
              </a:rPr>
              <a:t> </a:t>
            </a:r>
            <a:r>
              <a:rPr sz="3200" spc="-30" dirty="0">
                <a:latin typeface="Calibri"/>
                <a:cs typeface="Calibri"/>
              </a:rPr>
              <a:t>X-body.</a:t>
            </a:r>
            <a:endParaRPr sz="3200">
              <a:latin typeface="Calibri"/>
              <a:cs typeface="Calibri"/>
            </a:endParaRPr>
          </a:p>
          <a:p>
            <a:pPr marL="355600" indent="-342900" algn="just">
              <a:lnSpc>
                <a:spcPct val="100000"/>
              </a:lnSpc>
              <a:spcBef>
                <a:spcPts val="765"/>
              </a:spcBef>
              <a:buFont typeface="Arial"/>
              <a:buChar char="•"/>
              <a:tabLst>
                <a:tab pos="354965" algn="l"/>
                <a:tab pos="355600" algn="l"/>
              </a:tabLst>
            </a:pPr>
            <a:r>
              <a:rPr sz="3200" spc="-5" dirty="0">
                <a:latin typeface="Calibri"/>
                <a:cs typeface="Calibri"/>
              </a:rPr>
              <a:t>This </a:t>
            </a:r>
            <a:r>
              <a:rPr sz="3200" spc="-10" dirty="0">
                <a:latin typeface="Calibri"/>
                <a:cs typeface="Calibri"/>
              </a:rPr>
              <a:t>was </a:t>
            </a:r>
            <a:r>
              <a:rPr sz="3200" spc="-15" dirty="0">
                <a:latin typeface="Calibri"/>
                <a:cs typeface="Calibri"/>
              </a:rPr>
              <a:t>later </a:t>
            </a:r>
            <a:r>
              <a:rPr sz="3200" dirty="0">
                <a:latin typeface="Calibri"/>
                <a:cs typeface="Calibri"/>
              </a:rPr>
              <a:t>on </a:t>
            </a:r>
            <a:r>
              <a:rPr sz="3200" spc="-5" dirty="0">
                <a:latin typeface="Calibri"/>
                <a:cs typeface="Calibri"/>
              </a:rPr>
              <a:t>named </a:t>
            </a:r>
            <a:r>
              <a:rPr sz="3200" dirty="0">
                <a:latin typeface="Calibri"/>
                <a:cs typeface="Calibri"/>
              </a:rPr>
              <a:t>as</a:t>
            </a:r>
            <a:r>
              <a:rPr sz="3200" spc="20" dirty="0">
                <a:latin typeface="Calibri"/>
                <a:cs typeface="Calibri"/>
              </a:rPr>
              <a:t> </a:t>
            </a:r>
            <a:r>
              <a:rPr sz="3200" spc="-5" dirty="0">
                <a:latin typeface="Calibri"/>
                <a:cs typeface="Calibri"/>
              </a:rPr>
              <a:t>X-chromosome.</a:t>
            </a:r>
            <a:endParaRPr sz="3200">
              <a:latin typeface="Calibri"/>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descr="Sex-determination system - Wikipedia"/>
          <p:cNvPicPr>
            <a:picLocks noChangeAspect="1" noChangeArrowheads="1"/>
          </p:cNvPicPr>
          <p:nvPr/>
        </p:nvPicPr>
        <p:blipFill>
          <a:blip r:embed="rId2"/>
          <a:srcRect/>
          <a:stretch>
            <a:fillRect/>
          </a:stretch>
        </p:blipFill>
        <p:spPr bwMode="auto">
          <a:xfrm>
            <a:off x="155575" y="76200"/>
            <a:ext cx="8759825" cy="66294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4386" name="Picture 2" descr="Sex Determination | BioNinja"/>
          <p:cNvPicPr>
            <a:picLocks noChangeAspect="1" noChangeArrowheads="1"/>
          </p:cNvPicPr>
          <p:nvPr/>
        </p:nvPicPr>
        <p:blipFill>
          <a:blip r:embed="rId2"/>
          <a:srcRect/>
          <a:stretch>
            <a:fillRect/>
          </a:stretch>
        </p:blipFill>
        <p:spPr bwMode="auto">
          <a:xfrm>
            <a:off x="231775" y="152400"/>
            <a:ext cx="8683625" cy="65532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Image result for SEX DETERMINATION IN INSECTS"/>
          <p:cNvPicPr>
            <a:picLocks noChangeAspect="1" noChangeArrowheads="1"/>
          </p:cNvPicPr>
          <p:nvPr/>
        </p:nvPicPr>
        <p:blipFill>
          <a:blip r:embed="rId2"/>
          <a:srcRect/>
          <a:stretch>
            <a:fillRect/>
          </a:stretch>
        </p:blipFill>
        <p:spPr bwMode="auto">
          <a:xfrm>
            <a:off x="161925" y="152400"/>
            <a:ext cx="8677275" cy="6477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72339"/>
            <a:ext cx="8229600" cy="690574"/>
          </a:xfrm>
          <a:prstGeom prst="rect">
            <a:avLst/>
          </a:prstGeom>
        </p:spPr>
        <p:txBody>
          <a:bodyPr vert="horz" wrap="square" lIns="0" tIns="13335" rIns="0" bIns="0" rtlCol="0">
            <a:spAutoFit/>
          </a:bodyPr>
          <a:lstStyle/>
          <a:p>
            <a:pPr marL="12700" algn="ctr">
              <a:lnSpc>
                <a:spcPct val="100000"/>
              </a:lnSpc>
              <a:spcBef>
                <a:spcPts val="105"/>
              </a:spcBef>
            </a:pPr>
            <a:r>
              <a:rPr sz="4400" i="1" spc="-5" dirty="0"/>
              <a:t>Gregor </a:t>
            </a:r>
            <a:r>
              <a:rPr sz="4400" i="1" dirty="0"/>
              <a:t>Johann</a:t>
            </a:r>
            <a:r>
              <a:rPr sz="4400" i="1" spc="-30" dirty="0"/>
              <a:t> </a:t>
            </a:r>
            <a:r>
              <a:rPr sz="4400" i="1" spc="-5" dirty="0"/>
              <a:t>Mendel</a:t>
            </a:r>
            <a:endParaRPr sz="4400"/>
          </a:p>
        </p:txBody>
      </p:sp>
      <p:sp>
        <p:nvSpPr>
          <p:cNvPr id="3" name="object 3"/>
          <p:cNvSpPr txBox="1"/>
          <p:nvPr/>
        </p:nvSpPr>
        <p:spPr>
          <a:xfrm>
            <a:off x="78739" y="697738"/>
            <a:ext cx="6063615" cy="5891530"/>
          </a:xfrm>
          <a:prstGeom prst="rect">
            <a:avLst/>
          </a:prstGeom>
        </p:spPr>
        <p:txBody>
          <a:bodyPr vert="horz" wrap="square" lIns="0" tIns="13335" rIns="0" bIns="0" rtlCol="0">
            <a:spAutoFit/>
          </a:bodyPr>
          <a:lstStyle/>
          <a:p>
            <a:pPr marL="355600" marR="447675" indent="-342900" algn="just">
              <a:lnSpc>
                <a:spcPct val="100000"/>
              </a:lnSpc>
              <a:spcBef>
                <a:spcPts val="105"/>
              </a:spcBef>
              <a:buFont typeface="Arial"/>
              <a:buChar char="•"/>
              <a:tabLst>
                <a:tab pos="354965" algn="l"/>
                <a:tab pos="355600" algn="l"/>
              </a:tabLst>
            </a:pPr>
            <a:r>
              <a:rPr sz="2600" dirty="0">
                <a:latin typeface="Calibri"/>
                <a:cs typeface="Calibri"/>
              </a:rPr>
              <a:t>Mendel </a:t>
            </a:r>
            <a:r>
              <a:rPr sz="2600" spc="-5" dirty="0">
                <a:latin typeface="Calibri"/>
                <a:cs typeface="Calibri"/>
              </a:rPr>
              <a:t>(1822-1884) </a:t>
            </a:r>
            <a:r>
              <a:rPr sz="2600" spc="-10" dirty="0">
                <a:latin typeface="Calibri"/>
                <a:cs typeface="Calibri"/>
              </a:rPr>
              <a:t>was </a:t>
            </a:r>
            <a:r>
              <a:rPr sz="2600" spc="-5" dirty="0">
                <a:latin typeface="Calibri"/>
                <a:cs typeface="Calibri"/>
              </a:rPr>
              <a:t>born </a:t>
            </a:r>
            <a:r>
              <a:rPr sz="2600" dirty="0">
                <a:latin typeface="Calibri"/>
                <a:cs typeface="Calibri"/>
              </a:rPr>
              <a:t>in </a:t>
            </a:r>
            <a:r>
              <a:rPr sz="2600" spc="-15" dirty="0">
                <a:latin typeface="Calibri"/>
                <a:cs typeface="Calibri"/>
              </a:rPr>
              <a:t>to</a:t>
            </a:r>
            <a:r>
              <a:rPr sz="2600" spc="-114" dirty="0">
                <a:latin typeface="Calibri"/>
                <a:cs typeface="Calibri"/>
              </a:rPr>
              <a:t> </a:t>
            </a:r>
            <a:r>
              <a:rPr sz="2600" dirty="0">
                <a:latin typeface="Calibri"/>
                <a:cs typeface="Calibri"/>
              </a:rPr>
              <a:t>the  </a:t>
            </a:r>
            <a:r>
              <a:rPr sz="2600" spc="-10" dirty="0">
                <a:latin typeface="Calibri"/>
                <a:cs typeface="Calibri"/>
              </a:rPr>
              <a:t>family </a:t>
            </a:r>
            <a:r>
              <a:rPr sz="2600" spc="-5" dirty="0">
                <a:latin typeface="Calibri"/>
                <a:cs typeface="Calibri"/>
              </a:rPr>
              <a:t>of </a:t>
            </a:r>
            <a:r>
              <a:rPr sz="2600" dirty="0">
                <a:latin typeface="Calibri"/>
                <a:cs typeface="Calibri"/>
              </a:rPr>
              <a:t>a </a:t>
            </a:r>
            <a:r>
              <a:rPr sz="2600" spc="-5" dirty="0">
                <a:latin typeface="Calibri"/>
                <a:cs typeface="Calibri"/>
              </a:rPr>
              <a:t>poor </a:t>
            </a:r>
            <a:r>
              <a:rPr sz="2600" spc="-10" dirty="0">
                <a:latin typeface="Calibri"/>
                <a:cs typeface="Calibri"/>
              </a:rPr>
              <a:t>peasant </a:t>
            </a:r>
            <a:r>
              <a:rPr sz="2600" dirty="0">
                <a:latin typeface="Calibri"/>
                <a:cs typeface="Calibri"/>
              </a:rPr>
              <a:t>in </a:t>
            </a:r>
            <a:r>
              <a:rPr sz="2600" spc="-15" dirty="0">
                <a:latin typeface="Calibri"/>
                <a:cs typeface="Calibri"/>
              </a:rPr>
              <a:t>Moravia,  </a:t>
            </a:r>
            <a:r>
              <a:rPr sz="2600" spc="-5" dirty="0">
                <a:latin typeface="Calibri"/>
                <a:cs typeface="Calibri"/>
              </a:rPr>
              <a:t>Austria.</a:t>
            </a:r>
            <a:endParaRPr sz="2600">
              <a:latin typeface="Calibri"/>
              <a:cs typeface="Calibri"/>
            </a:endParaRPr>
          </a:p>
          <a:p>
            <a:pPr marL="355600" marR="247650" indent="-342900" algn="just">
              <a:lnSpc>
                <a:spcPct val="100000"/>
              </a:lnSpc>
              <a:spcBef>
                <a:spcPts val="625"/>
              </a:spcBef>
              <a:buFont typeface="Arial"/>
              <a:buChar char="•"/>
              <a:tabLst>
                <a:tab pos="429895" algn="l"/>
                <a:tab pos="430530" algn="l"/>
                <a:tab pos="4942205" algn="l"/>
              </a:tabLst>
            </a:pPr>
            <a:r>
              <a:rPr dirty="0"/>
              <a:t>	</a:t>
            </a:r>
            <a:r>
              <a:rPr sz="2600" spc="-5" dirty="0">
                <a:latin typeface="Calibri"/>
                <a:cs typeface="Calibri"/>
              </a:rPr>
              <a:t>He suspend his</a:t>
            </a:r>
            <a:r>
              <a:rPr sz="2600" spc="-15" dirty="0">
                <a:latin typeface="Calibri"/>
                <a:cs typeface="Calibri"/>
              </a:rPr>
              <a:t> </a:t>
            </a:r>
            <a:r>
              <a:rPr sz="2600" spc="-5" dirty="0">
                <a:latin typeface="Calibri"/>
                <a:cs typeface="Calibri"/>
              </a:rPr>
              <a:t>school</a:t>
            </a:r>
            <a:r>
              <a:rPr sz="2600" spc="-10" dirty="0">
                <a:latin typeface="Calibri"/>
                <a:cs typeface="Calibri"/>
              </a:rPr>
              <a:t> </a:t>
            </a:r>
            <a:r>
              <a:rPr sz="2600" spc="-5" dirty="0">
                <a:latin typeface="Calibri"/>
                <a:cs typeface="Calibri"/>
              </a:rPr>
              <a:t>education	due</a:t>
            </a:r>
            <a:r>
              <a:rPr sz="2600" spc="-100" dirty="0">
                <a:latin typeface="Calibri"/>
                <a:cs typeface="Calibri"/>
              </a:rPr>
              <a:t> </a:t>
            </a:r>
            <a:r>
              <a:rPr sz="2600" spc="-15" dirty="0">
                <a:latin typeface="Calibri"/>
                <a:cs typeface="Calibri"/>
              </a:rPr>
              <a:t>to  </a:t>
            </a:r>
            <a:r>
              <a:rPr sz="2600" spc="-10" dirty="0">
                <a:latin typeface="Calibri"/>
                <a:cs typeface="Calibri"/>
              </a:rPr>
              <a:t>poverty </a:t>
            </a:r>
            <a:r>
              <a:rPr sz="2600" dirty="0">
                <a:latin typeface="Calibri"/>
                <a:cs typeface="Calibri"/>
              </a:rPr>
              <a:t>in the</a:t>
            </a:r>
            <a:r>
              <a:rPr sz="2600" spc="-25" dirty="0">
                <a:latin typeface="Calibri"/>
                <a:cs typeface="Calibri"/>
              </a:rPr>
              <a:t> </a:t>
            </a:r>
            <a:r>
              <a:rPr sz="2600" spc="-35" dirty="0">
                <a:latin typeface="Calibri"/>
                <a:cs typeface="Calibri"/>
              </a:rPr>
              <a:t>family.</a:t>
            </a:r>
            <a:endParaRPr sz="2600">
              <a:latin typeface="Calibri"/>
              <a:cs typeface="Calibri"/>
            </a:endParaRPr>
          </a:p>
          <a:p>
            <a:pPr marL="355600" indent="-342900" algn="just">
              <a:lnSpc>
                <a:spcPct val="100000"/>
              </a:lnSpc>
              <a:spcBef>
                <a:spcPts val="625"/>
              </a:spcBef>
              <a:buFont typeface="Arial"/>
              <a:buChar char="•"/>
              <a:tabLst>
                <a:tab pos="354965" algn="l"/>
                <a:tab pos="355600" algn="l"/>
              </a:tabLst>
            </a:pPr>
            <a:r>
              <a:rPr sz="2600" dirty="0">
                <a:latin typeface="Calibri"/>
                <a:cs typeface="Calibri"/>
              </a:rPr>
              <a:t>In </a:t>
            </a:r>
            <a:r>
              <a:rPr sz="2600" spc="-5" dirty="0">
                <a:latin typeface="Calibri"/>
                <a:cs typeface="Calibri"/>
              </a:rPr>
              <a:t>1843 he joined </a:t>
            </a:r>
            <a:r>
              <a:rPr sz="2600" dirty="0">
                <a:latin typeface="Calibri"/>
                <a:cs typeface="Calibri"/>
              </a:rPr>
              <a:t>a </a:t>
            </a:r>
            <a:r>
              <a:rPr sz="2600" spc="-5" dirty="0">
                <a:latin typeface="Calibri"/>
                <a:cs typeface="Calibri"/>
              </a:rPr>
              <a:t>church </a:t>
            </a:r>
            <a:r>
              <a:rPr sz="2600" dirty="0">
                <a:latin typeface="Calibri"/>
                <a:cs typeface="Calibri"/>
              </a:rPr>
              <a:t>as a</a:t>
            </a:r>
            <a:r>
              <a:rPr sz="2600" spc="-90" dirty="0">
                <a:latin typeface="Calibri"/>
                <a:cs typeface="Calibri"/>
              </a:rPr>
              <a:t> </a:t>
            </a:r>
            <a:r>
              <a:rPr sz="2600" spc="-5" dirty="0">
                <a:latin typeface="Calibri"/>
                <a:cs typeface="Calibri"/>
              </a:rPr>
              <a:t>monk.</a:t>
            </a:r>
            <a:endParaRPr sz="2600">
              <a:latin typeface="Calibri"/>
              <a:cs typeface="Calibri"/>
            </a:endParaRPr>
          </a:p>
          <a:p>
            <a:pPr marL="355600" marR="311150" indent="-342900" algn="just">
              <a:lnSpc>
                <a:spcPct val="100000"/>
              </a:lnSpc>
              <a:spcBef>
                <a:spcPts val="620"/>
              </a:spcBef>
              <a:buFont typeface="Arial"/>
              <a:buChar char="•"/>
              <a:tabLst>
                <a:tab pos="429895" algn="l"/>
                <a:tab pos="430530" algn="l"/>
              </a:tabLst>
            </a:pPr>
            <a:r>
              <a:rPr dirty="0"/>
              <a:t>	</a:t>
            </a:r>
            <a:r>
              <a:rPr sz="2600" dirty="0">
                <a:latin typeface="Calibri"/>
                <a:cs typeface="Calibri"/>
              </a:rPr>
              <a:t>In 1847 he </a:t>
            </a:r>
            <a:r>
              <a:rPr sz="2600" spc="-5" dirty="0">
                <a:latin typeface="Calibri"/>
                <a:cs typeface="Calibri"/>
              </a:rPr>
              <a:t>became </a:t>
            </a:r>
            <a:r>
              <a:rPr sz="2600" dirty="0">
                <a:latin typeface="Calibri"/>
                <a:cs typeface="Calibri"/>
              </a:rPr>
              <a:t>the </a:t>
            </a:r>
            <a:r>
              <a:rPr sz="2600" spc="-5" dirty="0">
                <a:latin typeface="Calibri"/>
                <a:cs typeface="Calibri"/>
              </a:rPr>
              <a:t>head </a:t>
            </a:r>
            <a:r>
              <a:rPr sz="2600" dirty="0">
                <a:latin typeface="Calibri"/>
                <a:cs typeface="Calibri"/>
              </a:rPr>
              <a:t>of the  </a:t>
            </a:r>
            <a:r>
              <a:rPr sz="2600" spc="-5" dirty="0">
                <a:latin typeface="Calibri"/>
                <a:cs typeface="Calibri"/>
              </a:rPr>
              <a:t>monastery </a:t>
            </a:r>
            <a:r>
              <a:rPr sz="2600" spc="-15" dirty="0">
                <a:latin typeface="Calibri"/>
                <a:cs typeface="Calibri"/>
              </a:rPr>
              <a:t>at </a:t>
            </a:r>
            <a:r>
              <a:rPr sz="2600" dirty="0">
                <a:latin typeface="Calibri"/>
                <a:cs typeface="Calibri"/>
              </a:rPr>
              <a:t>Brunn, </a:t>
            </a:r>
            <a:r>
              <a:rPr sz="2600" spc="-5" dirty="0">
                <a:latin typeface="Calibri"/>
                <a:cs typeface="Calibri"/>
              </a:rPr>
              <a:t>Austria (now</a:t>
            </a:r>
            <a:r>
              <a:rPr sz="2600" spc="-80" dirty="0">
                <a:latin typeface="Calibri"/>
                <a:cs typeface="Calibri"/>
              </a:rPr>
              <a:t> </a:t>
            </a:r>
            <a:r>
              <a:rPr sz="2600" spc="-5" dirty="0">
                <a:latin typeface="Calibri"/>
                <a:cs typeface="Calibri"/>
              </a:rPr>
              <a:t>called  </a:t>
            </a:r>
            <a:r>
              <a:rPr sz="2600" dirty="0">
                <a:latin typeface="Calibri"/>
                <a:cs typeface="Calibri"/>
              </a:rPr>
              <a:t>Bruno in</a:t>
            </a:r>
            <a:r>
              <a:rPr sz="2600" spc="-25" dirty="0">
                <a:latin typeface="Calibri"/>
                <a:cs typeface="Calibri"/>
              </a:rPr>
              <a:t> </a:t>
            </a:r>
            <a:r>
              <a:rPr sz="2600" spc="-10" dirty="0">
                <a:latin typeface="Calibri"/>
                <a:cs typeface="Calibri"/>
              </a:rPr>
              <a:t>Czechoslavakia).</a:t>
            </a:r>
            <a:endParaRPr sz="2600">
              <a:latin typeface="Calibri"/>
              <a:cs typeface="Calibri"/>
            </a:endParaRPr>
          </a:p>
          <a:p>
            <a:pPr marL="355600" marR="5080" indent="-342900" algn="just">
              <a:lnSpc>
                <a:spcPct val="100000"/>
              </a:lnSpc>
              <a:spcBef>
                <a:spcPts val="630"/>
              </a:spcBef>
              <a:buFont typeface="Arial"/>
              <a:buChar char="•"/>
              <a:tabLst>
                <a:tab pos="354965" algn="l"/>
                <a:tab pos="355600" algn="l"/>
              </a:tabLst>
            </a:pPr>
            <a:r>
              <a:rPr sz="2600" dirty="0">
                <a:latin typeface="Calibri"/>
                <a:cs typeface="Calibri"/>
              </a:rPr>
              <a:t>In </a:t>
            </a:r>
            <a:r>
              <a:rPr sz="2600" spc="-5" dirty="0">
                <a:latin typeface="Calibri"/>
                <a:cs typeface="Calibri"/>
              </a:rPr>
              <a:t>1851 he </a:t>
            </a:r>
            <a:r>
              <a:rPr sz="2600" spc="-15" dirty="0">
                <a:latin typeface="Calibri"/>
                <a:cs typeface="Calibri"/>
              </a:rPr>
              <a:t>went to </a:t>
            </a:r>
            <a:r>
              <a:rPr sz="2600" spc="-10" dirty="0">
                <a:latin typeface="Calibri"/>
                <a:cs typeface="Calibri"/>
              </a:rPr>
              <a:t>University </a:t>
            </a:r>
            <a:r>
              <a:rPr sz="2600" spc="-5" dirty="0">
                <a:latin typeface="Calibri"/>
                <a:cs typeface="Calibri"/>
              </a:rPr>
              <a:t>of Vienna </a:t>
            </a:r>
            <a:r>
              <a:rPr sz="2600" spc="-15" dirty="0">
                <a:latin typeface="Calibri"/>
                <a:cs typeface="Calibri"/>
              </a:rPr>
              <a:t>to  </a:t>
            </a:r>
            <a:r>
              <a:rPr sz="2600" spc="-5" dirty="0">
                <a:latin typeface="Calibri"/>
                <a:cs typeface="Calibri"/>
              </a:rPr>
              <a:t>study </a:t>
            </a:r>
            <a:r>
              <a:rPr sz="2600" spc="-10" dirty="0">
                <a:latin typeface="Calibri"/>
                <a:cs typeface="Calibri"/>
              </a:rPr>
              <a:t>natural history </a:t>
            </a:r>
            <a:r>
              <a:rPr sz="2600" dirty="0">
                <a:latin typeface="Calibri"/>
                <a:cs typeface="Calibri"/>
              </a:rPr>
              <a:t>and </a:t>
            </a:r>
            <a:r>
              <a:rPr sz="2600" spc="-5" dirty="0">
                <a:latin typeface="Calibri"/>
                <a:cs typeface="Calibri"/>
              </a:rPr>
              <a:t>mathematics,</a:t>
            </a:r>
            <a:r>
              <a:rPr sz="2600" spc="-95" dirty="0">
                <a:latin typeface="Calibri"/>
                <a:cs typeface="Calibri"/>
              </a:rPr>
              <a:t> </a:t>
            </a:r>
            <a:r>
              <a:rPr sz="2600" spc="-25" dirty="0">
                <a:latin typeface="Calibri"/>
                <a:cs typeface="Calibri"/>
              </a:rPr>
              <a:t>for  </a:t>
            </a:r>
            <a:r>
              <a:rPr sz="2600" spc="-10" dirty="0">
                <a:latin typeface="Calibri"/>
                <a:cs typeface="Calibri"/>
              </a:rPr>
              <a:t>two </a:t>
            </a:r>
            <a:r>
              <a:rPr sz="2600" spc="-15" dirty="0">
                <a:latin typeface="Calibri"/>
                <a:cs typeface="Calibri"/>
              </a:rPr>
              <a:t>years. </a:t>
            </a:r>
            <a:r>
              <a:rPr sz="2600" spc="-5" dirty="0">
                <a:latin typeface="Calibri"/>
                <a:cs typeface="Calibri"/>
              </a:rPr>
              <a:t>After his </a:t>
            </a:r>
            <a:r>
              <a:rPr sz="2600" spc="-10" dirty="0">
                <a:latin typeface="Calibri"/>
                <a:cs typeface="Calibri"/>
              </a:rPr>
              <a:t>return </a:t>
            </a:r>
            <a:r>
              <a:rPr sz="2600" spc="-5" dirty="0">
                <a:latin typeface="Calibri"/>
                <a:cs typeface="Calibri"/>
              </a:rPr>
              <a:t>he </a:t>
            </a:r>
            <a:r>
              <a:rPr sz="2600" spc="-20" dirty="0">
                <a:latin typeface="Calibri"/>
                <a:cs typeface="Calibri"/>
              </a:rPr>
              <a:t>worked </a:t>
            </a:r>
            <a:r>
              <a:rPr sz="2600" dirty="0">
                <a:latin typeface="Calibri"/>
                <a:cs typeface="Calibri"/>
              </a:rPr>
              <a:t>as a  </a:t>
            </a:r>
            <a:r>
              <a:rPr sz="2600" spc="-5" dirty="0">
                <a:latin typeface="Calibri"/>
                <a:cs typeface="Calibri"/>
              </a:rPr>
              <a:t>teacher </a:t>
            </a:r>
            <a:r>
              <a:rPr sz="2600" dirty="0">
                <a:latin typeface="Calibri"/>
                <a:cs typeface="Calibri"/>
              </a:rPr>
              <a:t>in </a:t>
            </a:r>
            <a:r>
              <a:rPr sz="2600" spc="-10" dirty="0">
                <a:latin typeface="Calibri"/>
                <a:cs typeface="Calibri"/>
              </a:rPr>
              <a:t>natural history </a:t>
            </a:r>
            <a:r>
              <a:rPr sz="2600" dirty="0">
                <a:latin typeface="Calibri"/>
                <a:cs typeface="Calibri"/>
              </a:rPr>
              <a:t>and  </a:t>
            </a:r>
            <a:r>
              <a:rPr sz="2600" spc="-5" dirty="0">
                <a:latin typeface="Calibri"/>
                <a:cs typeface="Calibri"/>
              </a:rPr>
              <a:t>mathematics between </a:t>
            </a:r>
            <a:r>
              <a:rPr sz="2600" dirty="0">
                <a:latin typeface="Calibri"/>
                <a:cs typeface="Calibri"/>
              </a:rPr>
              <a:t>1856 and</a:t>
            </a:r>
            <a:r>
              <a:rPr sz="2600" spc="-110" dirty="0">
                <a:latin typeface="Calibri"/>
                <a:cs typeface="Calibri"/>
              </a:rPr>
              <a:t> </a:t>
            </a:r>
            <a:r>
              <a:rPr sz="2600" dirty="0">
                <a:latin typeface="Calibri"/>
                <a:cs typeface="Calibri"/>
              </a:rPr>
              <a:t>1865.</a:t>
            </a:r>
            <a:endParaRPr sz="2600">
              <a:latin typeface="Calibri"/>
              <a:cs typeface="Calibri"/>
            </a:endParaRPr>
          </a:p>
        </p:txBody>
      </p:sp>
      <p:pic>
        <p:nvPicPr>
          <p:cNvPr id="4" name="object 4"/>
          <p:cNvPicPr/>
          <p:nvPr/>
        </p:nvPicPr>
        <p:blipFill>
          <a:blip r:embed="rId2" cstate="print"/>
          <a:stretch>
            <a:fillRect/>
          </a:stretch>
        </p:blipFill>
        <p:spPr>
          <a:xfrm>
            <a:off x="5948171" y="1524000"/>
            <a:ext cx="3124200" cy="287121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5940" y="138215"/>
            <a:ext cx="8408670" cy="6533839"/>
          </a:xfrm>
          <a:prstGeom prst="rect">
            <a:avLst/>
          </a:prstGeom>
        </p:spPr>
        <p:txBody>
          <a:bodyPr vert="horz" wrap="square" lIns="0" tIns="110489" rIns="0" bIns="0" rtlCol="0">
            <a:spAutoFit/>
          </a:bodyPr>
          <a:lstStyle/>
          <a:p>
            <a:pPr marL="355600" indent="-342900" algn="just">
              <a:lnSpc>
                <a:spcPct val="100000"/>
              </a:lnSpc>
              <a:spcBef>
                <a:spcPts val="869"/>
              </a:spcBef>
              <a:buFont typeface="Arial"/>
              <a:buChar char="•"/>
              <a:tabLst>
                <a:tab pos="354965" algn="l"/>
                <a:tab pos="355600" algn="l"/>
              </a:tabLst>
            </a:pPr>
            <a:r>
              <a:rPr sz="3200" b="1" spc="-25" dirty="0">
                <a:latin typeface="Calibri"/>
                <a:cs typeface="Calibri"/>
              </a:rPr>
              <a:t>XX-XO </a:t>
            </a:r>
            <a:r>
              <a:rPr sz="3200" b="1" spc="-5" dirty="0">
                <a:latin typeface="Calibri"/>
                <a:cs typeface="Calibri"/>
              </a:rPr>
              <a:t>type: </a:t>
            </a:r>
            <a:r>
              <a:rPr sz="3200" spc="-10" dirty="0">
                <a:latin typeface="Calibri"/>
                <a:cs typeface="Calibri"/>
              </a:rPr>
              <a:t>Sex-determination </a:t>
            </a:r>
            <a:r>
              <a:rPr sz="3200" dirty="0">
                <a:latin typeface="Calibri"/>
                <a:cs typeface="Calibri"/>
              </a:rPr>
              <a:t>of </a:t>
            </a:r>
            <a:r>
              <a:rPr sz="3200" spc="-10" dirty="0">
                <a:latin typeface="Calibri"/>
                <a:cs typeface="Calibri"/>
              </a:rPr>
              <a:t>grass</a:t>
            </a:r>
            <a:r>
              <a:rPr sz="3200" spc="-5" dirty="0">
                <a:latin typeface="Calibri"/>
                <a:cs typeface="Calibri"/>
              </a:rPr>
              <a:t> hopper:</a:t>
            </a:r>
            <a:endParaRPr sz="3200">
              <a:latin typeface="Calibri"/>
              <a:cs typeface="Calibri"/>
            </a:endParaRPr>
          </a:p>
          <a:p>
            <a:pPr marL="355600" marR="1471295" indent="-342900" algn="just">
              <a:lnSpc>
                <a:spcPct val="100000"/>
              </a:lnSpc>
              <a:spcBef>
                <a:spcPts val="770"/>
              </a:spcBef>
              <a:buFont typeface="Arial"/>
              <a:buChar char="•"/>
              <a:tabLst>
                <a:tab pos="354965" algn="l"/>
                <a:tab pos="355600" algn="l"/>
              </a:tabLst>
            </a:pPr>
            <a:r>
              <a:rPr sz="3200" spc="-5" dirty="0">
                <a:latin typeface="Calibri"/>
                <a:cs typeface="Calibri"/>
              </a:rPr>
              <a:t>The grasshopper </a:t>
            </a:r>
            <a:r>
              <a:rPr sz="3200" spc="-10" dirty="0">
                <a:latin typeface="Calibri"/>
                <a:cs typeface="Calibri"/>
              </a:rPr>
              <a:t>contains </a:t>
            </a:r>
            <a:r>
              <a:rPr sz="3200" dirty="0">
                <a:latin typeface="Calibri"/>
                <a:cs typeface="Calibri"/>
              </a:rPr>
              <a:t>12 </a:t>
            </a:r>
            <a:r>
              <a:rPr sz="3200" spc="-15" dirty="0">
                <a:latin typeface="Calibri"/>
                <a:cs typeface="Calibri"/>
              </a:rPr>
              <a:t>pairs </a:t>
            </a:r>
            <a:r>
              <a:rPr sz="3200" spc="-5" dirty="0">
                <a:latin typeface="Calibri"/>
                <a:cs typeface="Calibri"/>
              </a:rPr>
              <a:t>or </a:t>
            </a:r>
            <a:r>
              <a:rPr sz="3200" dirty="0">
                <a:latin typeface="Calibri"/>
                <a:cs typeface="Calibri"/>
              </a:rPr>
              <a:t>24  </a:t>
            </a:r>
            <a:r>
              <a:rPr sz="3200" spc="-5" dirty="0">
                <a:latin typeface="Calibri"/>
                <a:cs typeface="Calibri"/>
              </a:rPr>
              <a:t>chromosomes. The </a:t>
            </a:r>
            <a:r>
              <a:rPr sz="3200" dirty="0">
                <a:latin typeface="Calibri"/>
                <a:cs typeface="Calibri"/>
              </a:rPr>
              <a:t>male has only 23  </a:t>
            </a:r>
            <a:r>
              <a:rPr sz="3200" spc="-5" dirty="0">
                <a:latin typeface="Calibri"/>
                <a:cs typeface="Calibri"/>
              </a:rPr>
              <a:t>chromosome.</a:t>
            </a:r>
            <a:endParaRPr sz="3200">
              <a:latin typeface="Calibri"/>
              <a:cs typeface="Calibri"/>
            </a:endParaRPr>
          </a:p>
          <a:p>
            <a:pPr marL="355600" marR="619125" indent="-342900" algn="just">
              <a:lnSpc>
                <a:spcPct val="100000"/>
              </a:lnSpc>
              <a:spcBef>
                <a:spcPts val="770"/>
              </a:spcBef>
              <a:buFont typeface="Arial"/>
              <a:buChar char="•"/>
              <a:tabLst>
                <a:tab pos="354965" algn="l"/>
                <a:tab pos="355600" algn="l"/>
              </a:tabLst>
            </a:pPr>
            <a:r>
              <a:rPr sz="3200" spc="-5" dirty="0">
                <a:latin typeface="Calibri"/>
                <a:cs typeface="Calibri"/>
              </a:rPr>
              <a:t>All </a:t>
            </a:r>
            <a:r>
              <a:rPr sz="3200" spc="10" dirty="0">
                <a:latin typeface="Calibri"/>
                <a:cs typeface="Calibri"/>
              </a:rPr>
              <a:t>egg </a:t>
            </a:r>
            <a:r>
              <a:rPr sz="3200" spc="-15" dirty="0">
                <a:latin typeface="Calibri"/>
                <a:cs typeface="Calibri"/>
              </a:rPr>
              <a:t>bears </a:t>
            </a:r>
            <a:r>
              <a:rPr sz="3200" dirty="0">
                <a:latin typeface="Calibri"/>
                <a:cs typeface="Calibri"/>
              </a:rPr>
              <a:t>one </a:t>
            </a:r>
            <a:r>
              <a:rPr sz="3200" spc="-5" dirty="0">
                <a:latin typeface="Calibri"/>
                <a:cs typeface="Calibri"/>
              </a:rPr>
              <a:t>‘X’ chromosome </a:t>
            </a:r>
            <a:r>
              <a:rPr sz="3200" dirty="0">
                <a:latin typeface="Calibri"/>
                <a:cs typeface="Calibri"/>
              </a:rPr>
              <a:t>along with  </a:t>
            </a:r>
            <a:r>
              <a:rPr sz="3200" spc="-5" dirty="0">
                <a:latin typeface="Calibri"/>
                <a:cs typeface="Calibri"/>
              </a:rPr>
              <a:t>autosomes.</a:t>
            </a:r>
            <a:endParaRPr sz="3200">
              <a:latin typeface="Calibri"/>
              <a:cs typeface="Calibri"/>
            </a:endParaRPr>
          </a:p>
          <a:p>
            <a:pPr marL="355600" marR="184785" indent="-342900" algn="just">
              <a:lnSpc>
                <a:spcPct val="100000"/>
              </a:lnSpc>
              <a:spcBef>
                <a:spcPts val="770"/>
              </a:spcBef>
              <a:buFont typeface="Arial"/>
              <a:buChar char="•"/>
              <a:tabLst>
                <a:tab pos="354965" algn="l"/>
                <a:tab pos="355600" algn="l"/>
              </a:tabLst>
            </a:pPr>
            <a:r>
              <a:rPr sz="3200" dirty="0">
                <a:latin typeface="Calibri"/>
                <a:cs typeface="Calibri"/>
              </a:rPr>
              <a:t>Some </a:t>
            </a:r>
            <a:r>
              <a:rPr sz="3200" spc="-5" dirty="0">
                <a:latin typeface="Calibri"/>
                <a:cs typeface="Calibri"/>
              </a:rPr>
              <a:t>sperms (50%) </a:t>
            </a:r>
            <a:r>
              <a:rPr sz="3200" spc="-10" dirty="0">
                <a:latin typeface="Calibri"/>
                <a:cs typeface="Calibri"/>
              </a:rPr>
              <a:t>bear’s </a:t>
            </a:r>
            <a:r>
              <a:rPr sz="3200" spc="-5" dirty="0">
                <a:latin typeface="Calibri"/>
                <a:cs typeface="Calibri"/>
              </a:rPr>
              <a:t>one ‘X’ chromosome  </a:t>
            </a:r>
            <a:r>
              <a:rPr sz="3200" dirty="0">
                <a:latin typeface="Calibri"/>
                <a:cs typeface="Calibri"/>
              </a:rPr>
              <a:t>and 50% </a:t>
            </a:r>
            <a:r>
              <a:rPr sz="3200" spc="-5" dirty="0">
                <a:latin typeface="Calibri"/>
                <a:cs typeface="Calibri"/>
              </a:rPr>
              <a:t>do</a:t>
            </a:r>
            <a:r>
              <a:rPr sz="3200" spc="20" dirty="0">
                <a:latin typeface="Calibri"/>
                <a:cs typeface="Calibri"/>
              </a:rPr>
              <a:t> </a:t>
            </a:r>
            <a:r>
              <a:rPr sz="3200" spc="-5" dirty="0">
                <a:latin typeface="Calibri"/>
                <a:cs typeface="Calibri"/>
              </a:rPr>
              <a:t>not.</a:t>
            </a:r>
            <a:endParaRPr sz="3200">
              <a:latin typeface="Calibri"/>
              <a:cs typeface="Calibri"/>
            </a:endParaRPr>
          </a:p>
          <a:p>
            <a:pPr marL="355600" marR="5080" indent="-342900" algn="just">
              <a:lnSpc>
                <a:spcPct val="100000"/>
              </a:lnSpc>
              <a:spcBef>
                <a:spcPts val="770"/>
              </a:spcBef>
              <a:buFont typeface="Arial"/>
              <a:buChar char="•"/>
              <a:tabLst>
                <a:tab pos="354965" algn="l"/>
                <a:tab pos="355600" algn="l"/>
              </a:tabLst>
            </a:pPr>
            <a:r>
              <a:rPr sz="3200" spc="5" dirty="0">
                <a:latin typeface="Calibri"/>
                <a:cs typeface="Calibri"/>
              </a:rPr>
              <a:t>Egg </a:t>
            </a:r>
            <a:r>
              <a:rPr sz="3200" spc="-20" dirty="0">
                <a:latin typeface="Calibri"/>
                <a:cs typeface="Calibri"/>
              </a:rPr>
              <a:t>fertilized </a:t>
            </a:r>
            <a:r>
              <a:rPr sz="3200" dirty="0">
                <a:latin typeface="Calibri"/>
                <a:cs typeface="Calibri"/>
              </a:rPr>
              <a:t>with </a:t>
            </a:r>
            <a:r>
              <a:rPr sz="3200" spc="-5" dirty="0">
                <a:latin typeface="Calibri"/>
                <a:cs typeface="Calibri"/>
              </a:rPr>
              <a:t>sperm </a:t>
            </a:r>
            <a:r>
              <a:rPr sz="3200" spc="-10" dirty="0">
                <a:latin typeface="Calibri"/>
                <a:cs typeface="Calibri"/>
              </a:rPr>
              <a:t>having </a:t>
            </a:r>
            <a:r>
              <a:rPr sz="3200" spc="-5" dirty="0">
                <a:latin typeface="Calibri"/>
                <a:cs typeface="Calibri"/>
              </a:rPr>
              <a:t>‘X’ chromosome  became </a:t>
            </a:r>
            <a:r>
              <a:rPr sz="3200" spc="-15" dirty="0">
                <a:latin typeface="Calibri"/>
                <a:cs typeface="Calibri"/>
              </a:rPr>
              <a:t>female</a:t>
            </a:r>
            <a:r>
              <a:rPr sz="3200" dirty="0">
                <a:latin typeface="Calibri"/>
                <a:cs typeface="Calibri"/>
              </a:rPr>
              <a:t> </a:t>
            </a:r>
            <a:r>
              <a:rPr sz="3200" spc="-5" dirty="0">
                <a:latin typeface="Calibri"/>
                <a:cs typeface="Calibri"/>
              </a:rPr>
              <a:t>(22+XX).</a:t>
            </a:r>
            <a:endParaRPr sz="3200">
              <a:latin typeface="Calibri"/>
              <a:cs typeface="Calibri"/>
            </a:endParaRPr>
          </a:p>
          <a:p>
            <a:pPr marL="355600" marR="2002789" indent="-342900" algn="just">
              <a:lnSpc>
                <a:spcPct val="100000"/>
              </a:lnSpc>
              <a:spcBef>
                <a:spcPts val="770"/>
              </a:spcBef>
              <a:buFont typeface="Arial"/>
              <a:buChar char="•"/>
              <a:tabLst>
                <a:tab pos="354965" algn="l"/>
                <a:tab pos="355600" algn="l"/>
              </a:tabLst>
            </a:pPr>
            <a:r>
              <a:rPr sz="3200" spc="5" dirty="0">
                <a:latin typeface="Calibri"/>
                <a:cs typeface="Calibri"/>
              </a:rPr>
              <a:t>Egg </a:t>
            </a:r>
            <a:r>
              <a:rPr sz="3200" spc="-20" dirty="0">
                <a:latin typeface="Calibri"/>
                <a:cs typeface="Calibri"/>
              </a:rPr>
              <a:t>fertilized </a:t>
            </a:r>
            <a:r>
              <a:rPr sz="3200" dirty="0">
                <a:latin typeface="Calibri"/>
                <a:cs typeface="Calibri"/>
              </a:rPr>
              <a:t>with </a:t>
            </a:r>
            <a:r>
              <a:rPr sz="3200" spc="-5" dirty="0">
                <a:latin typeface="Calibri"/>
                <a:cs typeface="Calibri"/>
              </a:rPr>
              <a:t>sperm </a:t>
            </a:r>
            <a:r>
              <a:rPr sz="3200" dirty="0">
                <a:latin typeface="Calibri"/>
                <a:cs typeface="Calibri"/>
              </a:rPr>
              <a:t>without </a:t>
            </a:r>
            <a:r>
              <a:rPr sz="3200" spc="-5" dirty="0">
                <a:latin typeface="Calibri"/>
                <a:cs typeface="Calibri"/>
              </a:rPr>
              <a:t>‘X’  chromosome became </a:t>
            </a:r>
            <a:r>
              <a:rPr sz="3200" dirty="0">
                <a:latin typeface="Calibri"/>
                <a:cs typeface="Calibri"/>
              </a:rPr>
              <a:t>male (22 +</a:t>
            </a:r>
            <a:r>
              <a:rPr sz="3200" spc="-55" dirty="0">
                <a:latin typeface="Calibri"/>
                <a:cs typeface="Calibri"/>
              </a:rPr>
              <a:t> </a:t>
            </a:r>
            <a:r>
              <a:rPr sz="3200" spc="-5" dirty="0">
                <a:latin typeface="Calibri"/>
                <a:cs typeface="Calibri"/>
              </a:rPr>
              <a:t>X0)</a:t>
            </a:r>
            <a:endParaRPr sz="3200">
              <a:latin typeface="Calibri"/>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5940" y="235407"/>
            <a:ext cx="7886700" cy="5840701"/>
          </a:xfrm>
          <a:prstGeom prst="rect">
            <a:avLst/>
          </a:prstGeom>
        </p:spPr>
        <p:txBody>
          <a:bodyPr vert="horz" wrap="square" lIns="0" tIns="13335" rIns="0" bIns="0" rtlCol="0">
            <a:spAutoFit/>
          </a:bodyPr>
          <a:lstStyle/>
          <a:p>
            <a:pPr marL="355600" marR="5080" indent="-342900" algn="just">
              <a:lnSpc>
                <a:spcPct val="100000"/>
              </a:lnSpc>
              <a:spcBef>
                <a:spcPts val="105"/>
              </a:spcBef>
              <a:buFont typeface="Arial"/>
              <a:buChar char="•"/>
              <a:tabLst>
                <a:tab pos="354965" algn="l"/>
                <a:tab pos="355600" algn="l"/>
                <a:tab pos="2506345" algn="l"/>
              </a:tabLst>
            </a:pPr>
            <a:r>
              <a:rPr sz="3200" b="1" dirty="0">
                <a:latin typeface="Calibri"/>
                <a:cs typeface="Calibri"/>
              </a:rPr>
              <a:t>XX-XY</a:t>
            </a:r>
            <a:r>
              <a:rPr sz="3200" b="1" spc="-10" dirty="0">
                <a:latin typeface="Calibri"/>
                <a:cs typeface="Calibri"/>
              </a:rPr>
              <a:t> </a:t>
            </a:r>
            <a:r>
              <a:rPr sz="3200" b="1" spc="-5" dirty="0">
                <a:latin typeface="Calibri"/>
                <a:cs typeface="Calibri"/>
              </a:rPr>
              <a:t>type:	</a:t>
            </a:r>
            <a:r>
              <a:rPr sz="3200" spc="-20" dirty="0">
                <a:latin typeface="Calibri"/>
                <a:cs typeface="Calibri"/>
              </a:rPr>
              <a:t>Sex </a:t>
            </a:r>
            <a:r>
              <a:rPr sz="3200" spc="-10" dirty="0">
                <a:latin typeface="Calibri"/>
                <a:cs typeface="Calibri"/>
              </a:rPr>
              <a:t>determination </a:t>
            </a:r>
            <a:r>
              <a:rPr sz="3200" dirty="0">
                <a:latin typeface="Calibri"/>
                <a:cs typeface="Calibri"/>
              </a:rPr>
              <a:t>in </a:t>
            </a:r>
            <a:r>
              <a:rPr sz="3200" spc="-5" dirty="0">
                <a:latin typeface="Calibri"/>
                <a:cs typeface="Calibri"/>
              </a:rPr>
              <a:t>insects </a:t>
            </a:r>
            <a:r>
              <a:rPr sz="3200" dirty="0">
                <a:latin typeface="Calibri"/>
                <a:cs typeface="Calibri"/>
              </a:rPr>
              <a:t>and  mammals</a:t>
            </a:r>
            <a:endParaRPr sz="3200">
              <a:latin typeface="Calibri"/>
              <a:cs typeface="Calibri"/>
            </a:endParaRPr>
          </a:p>
          <a:p>
            <a:pPr marL="355600" marR="323850" indent="-342900" algn="just">
              <a:lnSpc>
                <a:spcPct val="100000"/>
              </a:lnSpc>
              <a:spcBef>
                <a:spcPts val="770"/>
              </a:spcBef>
              <a:buFont typeface="Arial"/>
              <a:buChar char="•"/>
              <a:tabLst>
                <a:tab pos="354965" algn="l"/>
                <a:tab pos="355600" algn="l"/>
              </a:tabLst>
            </a:pPr>
            <a:r>
              <a:rPr sz="3200" dirty="0">
                <a:latin typeface="Calibri"/>
                <a:cs typeface="Calibri"/>
              </a:rPr>
              <a:t>In this type </a:t>
            </a:r>
            <a:r>
              <a:rPr sz="3200" spc="-5" dirty="0">
                <a:latin typeface="Calibri"/>
                <a:cs typeface="Calibri"/>
              </a:rPr>
              <a:t>both </a:t>
            </a:r>
            <a:r>
              <a:rPr sz="3200" dirty="0">
                <a:latin typeface="Calibri"/>
                <a:cs typeface="Calibri"/>
              </a:rPr>
              <a:t>male and </a:t>
            </a:r>
            <a:r>
              <a:rPr sz="3200" spc="-15" dirty="0">
                <a:latin typeface="Calibri"/>
                <a:cs typeface="Calibri"/>
              </a:rPr>
              <a:t>female </a:t>
            </a:r>
            <a:r>
              <a:rPr sz="3200" spc="-5" dirty="0">
                <a:latin typeface="Calibri"/>
                <a:cs typeface="Calibri"/>
              </a:rPr>
              <a:t>has </a:t>
            </a:r>
            <a:r>
              <a:rPr sz="3200" dirty="0">
                <a:latin typeface="Calibri"/>
                <a:cs typeface="Calibri"/>
              </a:rPr>
              <a:t>same  </a:t>
            </a:r>
            <a:r>
              <a:rPr sz="3200" spc="-5" dirty="0">
                <a:latin typeface="Calibri"/>
                <a:cs typeface="Calibri"/>
              </a:rPr>
              <a:t>number </a:t>
            </a:r>
            <a:r>
              <a:rPr sz="3200" dirty="0">
                <a:latin typeface="Calibri"/>
                <a:cs typeface="Calibri"/>
              </a:rPr>
              <a:t>of </a:t>
            </a:r>
            <a:r>
              <a:rPr sz="3200" spc="-10" dirty="0">
                <a:latin typeface="Calibri"/>
                <a:cs typeface="Calibri"/>
              </a:rPr>
              <a:t>chromosomes.</a:t>
            </a:r>
            <a:endParaRPr sz="3200">
              <a:latin typeface="Calibri"/>
              <a:cs typeface="Calibri"/>
            </a:endParaRPr>
          </a:p>
          <a:p>
            <a:pPr marL="355600" marR="1278255" indent="-342900" algn="just">
              <a:lnSpc>
                <a:spcPct val="100000"/>
              </a:lnSpc>
              <a:spcBef>
                <a:spcPts val="770"/>
              </a:spcBef>
              <a:buFont typeface="Arial"/>
              <a:buChar char="•"/>
              <a:tabLst>
                <a:tab pos="354965" algn="l"/>
                <a:tab pos="355600" algn="l"/>
              </a:tabLst>
            </a:pPr>
            <a:r>
              <a:rPr sz="3200" spc="-10" dirty="0">
                <a:latin typeface="Calibri"/>
                <a:cs typeface="Calibri"/>
              </a:rPr>
              <a:t>Female </a:t>
            </a:r>
            <a:r>
              <a:rPr sz="3200" spc="-5" dirty="0">
                <a:latin typeface="Calibri"/>
                <a:cs typeface="Calibri"/>
              </a:rPr>
              <a:t>has autosomes </a:t>
            </a:r>
            <a:r>
              <a:rPr sz="3200" dirty="0">
                <a:latin typeface="Calibri"/>
                <a:cs typeface="Calibri"/>
              </a:rPr>
              <a:t>and a </a:t>
            </a:r>
            <a:r>
              <a:rPr sz="3200" spc="-5" dirty="0">
                <a:latin typeface="Calibri"/>
                <a:cs typeface="Calibri"/>
              </a:rPr>
              <a:t>pair of </a:t>
            </a:r>
            <a:r>
              <a:rPr sz="3200" dirty="0">
                <a:latin typeface="Calibri"/>
                <a:cs typeface="Calibri"/>
              </a:rPr>
              <a:t>X  </a:t>
            </a:r>
            <a:r>
              <a:rPr sz="3200" spc="-5" dirty="0">
                <a:latin typeface="Calibri"/>
                <a:cs typeface="Calibri"/>
              </a:rPr>
              <a:t>chromosomes. (AA+</a:t>
            </a:r>
            <a:r>
              <a:rPr sz="3200" spc="10" dirty="0">
                <a:latin typeface="Calibri"/>
                <a:cs typeface="Calibri"/>
              </a:rPr>
              <a:t> </a:t>
            </a:r>
            <a:r>
              <a:rPr sz="3200" dirty="0">
                <a:latin typeface="Calibri"/>
                <a:cs typeface="Calibri"/>
              </a:rPr>
              <a:t>XX)</a:t>
            </a:r>
            <a:endParaRPr sz="3200">
              <a:latin typeface="Calibri"/>
              <a:cs typeface="Calibri"/>
            </a:endParaRPr>
          </a:p>
          <a:p>
            <a:pPr marL="355600" marR="1262380" indent="-342900" algn="just">
              <a:lnSpc>
                <a:spcPct val="100000"/>
              </a:lnSpc>
              <a:spcBef>
                <a:spcPts val="770"/>
              </a:spcBef>
              <a:buFont typeface="Arial"/>
              <a:buChar char="•"/>
              <a:tabLst>
                <a:tab pos="354965" algn="l"/>
                <a:tab pos="355600" algn="l"/>
              </a:tabLst>
            </a:pPr>
            <a:r>
              <a:rPr sz="3200" dirty="0">
                <a:latin typeface="Calibri"/>
                <a:cs typeface="Calibri"/>
              </a:rPr>
              <a:t>Male </a:t>
            </a:r>
            <a:r>
              <a:rPr sz="3200" spc="-5" dirty="0">
                <a:latin typeface="Calibri"/>
                <a:cs typeface="Calibri"/>
              </a:rPr>
              <a:t>has autosomes </a:t>
            </a:r>
            <a:r>
              <a:rPr sz="3200" dirty="0">
                <a:latin typeface="Calibri"/>
                <a:cs typeface="Calibri"/>
              </a:rPr>
              <a:t>and </a:t>
            </a:r>
            <a:r>
              <a:rPr sz="3200" spc="-5" dirty="0">
                <a:latin typeface="Calibri"/>
                <a:cs typeface="Calibri"/>
              </a:rPr>
              <a:t>one </a:t>
            </a:r>
            <a:r>
              <a:rPr sz="3200" spc="-15" dirty="0">
                <a:latin typeface="Calibri"/>
                <a:cs typeface="Calibri"/>
              </a:rPr>
              <a:t>large </a:t>
            </a:r>
            <a:r>
              <a:rPr sz="3200" spc="-5" dirty="0">
                <a:latin typeface="Calibri"/>
                <a:cs typeface="Calibri"/>
              </a:rPr>
              <a:t>‘X’  chromosome </a:t>
            </a:r>
            <a:r>
              <a:rPr sz="3200" dirty="0">
                <a:latin typeface="Calibri"/>
                <a:cs typeface="Calibri"/>
              </a:rPr>
              <a:t>and </a:t>
            </a:r>
            <a:r>
              <a:rPr sz="3200" spc="-5" dirty="0">
                <a:latin typeface="Calibri"/>
                <a:cs typeface="Calibri"/>
              </a:rPr>
              <a:t>one very small </a:t>
            </a:r>
            <a:r>
              <a:rPr sz="3200" spc="15" dirty="0">
                <a:latin typeface="Calibri"/>
                <a:cs typeface="Calibri"/>
              </a:rPr>
              <a:t>‘Y-  </a:t>
            </a:r>
            <a:r>
              <a:rPr sz="3200" spc="-5" dirty="0">
                <a:latin typeface="Calibri"/>
                <a:cs typeface="Calibri"/>
              </a:rPr>
              <a:t>chromosomes. (AA+XY)</a:t>
            </a:r>
            <a:endParaRPr sz="3200">
              <a:latin typeface="Calibri"/>
              <a:cs typeface="Calibri"/>
            </a:endParaRPr>
          </a:p>
          <a:p>
            <a:pPr marL="355600" marR="73025" indent="-342900" algn="just">
              <a:lnSpc>
                <a:spcPct val="100000"/>
              </a:lnSpc>
              <a:spcBef>
                <a:spcPts val="770"/>
              </a:spcBef>
              <a:buFont typeface="Arial"/>
              <a:buChar char="•"/>
              <a:tabLst>
                <a:tab pos="354965" algn="l"/>
                <a:tab pos="355600" algn="l"/>
              </a:tabLst>
            </a:pPr>
            <a:r>
              <a:rPr sz="3200" dirty="0">
                <a:latin typeface="Calibri"/>
                <a:cs typeface="Calibri"/>
              </a:rPr>
              <a:t>In this type male is </a:t>
            </a:r>
            <a:r>
              <a:rPr sz="3200" spc="-15" dirty="0">
                <a:latin typeface="Calibri"/>
                <a:cs typeface="Calibri"/>
              </a:rPr>
              <a:t>heterogamety </a:t>
            </a:r>
            <a:r>
              <a:rPr sz="3200" dirty="0">
                <a:latin typeface="Calibri"/>
                <a:cs typeface="Calibri"/>
              </a:rPr>
              <a:t>and </a:t>
            </a:r>
            <a:r>
              <a:rPr sz="3200" spc="-15" dirty="0">
                <a:latin typeface="Calibri"/>
                <a:cs typeface="Calibri"/>
              </a:rPr>
              <a:t>female  </a:t>
            </a:r>
            <a:r>
              <a:rPr sz="3200" spc="-30" dirty="0">
                <a:latin typeface="Calibri"/>
                <a:cs typeface="Calibri"/>
              </a:rPr>
              <a:t>homogamety.</a:t>
            </a:r>
            <a:endParaRPr sz="3200">
              <a:latin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7340" y="138215"/>
            <a:ext cx="7961630" cy="3830954"/>
          </a:xfrm>
          <a:prstGeom prst="rect">
            <a:avLst/>
          </a:prstGeom>
        </p:spPr>
        <p:txBody>
          <a:bodyPr vert="horz" wrap="square" lIns="0" tIns="110489" rIns="0" bIns="0" rtlCol="0">
            <a:spAutoFit/>
          </a:bodyPr>
          <a:lstStyle/>
          <a:p>
            <a:pPr marL="355600" indent="-342900" algn="just">
              <a:lnSpc>
                <a:spcPct val="100000"/>
              </a:lnSpc>
              <a:spcBef>
                <a:spcPts val="869"/>
              </a:spcBef>
              <a:buFont typeface="Arial"/>
              <a:buChar char="•"/>
              <a:tabLst>
                <a:tab pos="354965" algn="l"/>
                <a:tab pos="355600" algn="l"/>
              </a:tabLst>
            </a:pPr>
            <a:r>
              <a:rPr sz="3200" b="1" dirty="0">
                <a:latin typeface="Calibri"/>
                <a:cs typeface="Calibri"/>
              </a:rPr>
              <a:t>ZZ – </a:t>
            </a:r>
            <a:r>
              <a:rPr sz="3200" b="1" spc="-10" dirty="0">
                <a:latin typeface="Calibri"/>
                <a:cs typeface="Calibri"/>
              </a:rPr>
              <a:t>ZW </a:t>
            </a:r>
            <a:r>
              <a:rPr sz="3200" b="1" spc="-5" dirty="0">
                <a:latin typeface="Calibri"/>
                <a:cs typeface="Calibri"/>
              </a:rPr>
              <a:t>type: </a:t>
            </a:r>
            <a:r>
              <a:rPr sz="3200" spc="-20" dirty="0">
                <a:latin typeface="Calibri"/>
                <a:cs typeface="Calibri"/>
              </a:rPr>
              <a:t>Sex </a:t>
            </a:r>
            <a:r>
              <a:rPr sz="3200" spc="-10" dirty="0">
                <a:latin typeface="Calibri"/>
                <a:cs typeface="Calibri"/>
              </a:rPr>
              <a:t>determination </a:t>
            </a:r>
            <a:r>
              <a:rPr sz="3200" dirty="0">
                <a:latin typeface="Calibri"/>
                <a:cs typeface="Calibri"/>
              </a:rPr>
              <a:t>in</a:t>
            </a:r>
            <a:r>
              <a:rPr sz="3200" spc="25" dirty="0">
                <a:latin typeface="Calibri"/>
                <a:cs typeface="Calibri"/>
              </a:rPr>
              <a:t> </a:t>
            </a:r>
            <a:r>
              <a:rPr sz="3200" spc="-15" dirty="0">
                <a:latin typeface="Calibri"/>
                <a:cs typeface="Calibri"/>
              </a:rPr>
              <a:t>birds:</a:t>
            </a:r>
            <a:endParaRPr sz="3200">
              <a:latin typeface="Calibri"/>
              <a:cs typeface="Calibri"/>
            </a:endParaRPr>
          </a:p>
          <a:p>
            <a:pPr marL="355600" marR="93980" indent="-342900" algn="just">
              <a:lnSpc>
                <a:spcPct val="100000"/>
              </a:lnSpc>
              <a:spcBef>
                <a:spcPts val="770"/>
              </a:spcBef>
              <a:buFont typeface="Arial"/>
              <a:buChar char="•"/>
              <a:tabLst>
                <a:tab pos="354965" algn="l"/>
                <a:tab pos="355600" algn="l"/>
              </a:tabLst>
            </a:pPr>
            <a:r>
              <a:rPr sz="3200" dirty="0">
                <a:latin typeface="Calibri"/>
                <a:cs typeface="Calibri"/>
              </a:rPr>
              <a:t>In </a:t>
            </a:r>
            <a:r>
              <a:rPr sz="3200" spc="-5" dirty="0">
                <a:latin typeface="Calibri"/>
                <a:cs typeface="Calibri"/>
              </a:rPr>
              <a:t>this </a:t>
            </a:r>
            <a:r>
              <a:rPr sz="3200" dirty="0">
                <a:latin typeface="Calibri"/>
                <a:cs typeface="Calibri"/>
              </a:rPr>
              <a:t>type </a:t>
            </a:r>
            <a:r>
              <a:rPr sz="3200" spc="-15" dirty="0">
                <a:latin typeface="Calibri"/>
                <a:cs typeface="Calibri"/>
              </a:rPr>
              <a:t>female birds </a:t>
            </a:r>
            <a:r>
              <a:rPr sz="3200" spc="-5" dirty="0">
                <a:latin typeface="Calibri"/>
                <a:cs typeface="Calibri"/>
              </a:rPr>
              <a:t>has </a:t>
            </a:r>
            <a:r>
              <a:rPr sz="3200" spc="-10" dirty="0">
                <a:latin typeface="Calibri"/>
                <a:cs typeface="Calibri"/>
              </a:rPr>
              <a:t>two </a:t>
            </a:r>
            <a:r>
              <a:rPr sz="3200" spc="-25" dirty="0">
                <a:latin typeface="Calibri"/>
                <a:cs typeface="Calibri"/>
              </a:rPr>
              <a:t>different </a:t>
            </a:r>
            <a:r>
              <a:rPr sz="3200" spc="-20" dirty="0">
                <a:latin typeface="Calibri"/>
                <a:cs typeface="Calibri"/>
              </a:rPr>
              <a:t>sex  </a:t>
            </a:r>
            <a:r>
              <a:rPr sz="3200" spc="-10" dirty="0">
                <a:latin typeface="Calibri"/>
                <a:cs typeface="Calibri"/>
              </a:rPr>
              <a:t>chromosomes </a:t>
            </a:r>
            <a:r>
              <a:rPr sz="3200" spc="-5" dirty="0">
                <a:latin typeface="Calibri"/>
                <a:cs typeface="Calibri"/>
              </a:rPr>
              <a:t>named </a:t>
            </a:r>
            <a:r>
              <a:rPr sz="3200" dirty="0">
                <a:latin typeface="Calibri"/>
                <a:cs typeface="Calibri"/>
              </a:rPr>
              <a:t>as Z and </a:t>
            </a:r>
            <a:r>
              <a:rPr sz="3200" spc="-160" dirty="0">
                <a:latin typeface="Calibri"/>
                <a:cs typeface="Calibri"/>
              </a:rPr>
              <a:t>W.</a:t>
            </a:r>
            <a:endParaRPr sz="3200">
              <a:latin typeface="Calibri"/>
              <a:cs typeface="Calibri"/>
            </a:endParaRPr>
          </a:p>
          <a:p>
            <a:pPr marL="355600" marR="5080" indent="-342900" algn="just">
              <a:lnSpc>
                <a:spcPct val="100000"/>
              </a:lnSpc>
              <a:spcBef>
                <a:spcPts val="770"/>
              </a:spcBef>
              <a:buFont typeface="Arial"/>
              <a:buChar char="•"/>
              <a:tabLst>
                <a:tab pos="354965" algn="l"/>
                <a:tab pos="355600" algn="l"/>
                <a:tab pos="2221230" algn="l"/>
              </a:tabLst>
            </a:pPr>
            <a:r>
              <a:rPr sz="3200" dirty="0">
                <a:latin typeface="Calibri"/>
                <a:cs typeface="Calibri"/>
              </a:rPr>
              <a:t>Male </a:t>
            </a:r>
            <a:r>
              <a:rPr sz="3200" spc="-15" dirty="0">
                <a:latin typeface="Calibri"/>
                <a:cs typeface="Calibri"/>
              </a:rPr>
              <a:t>birds </a:t>
            </a:r>
            <a:r>
              <a:rPr sz="3200" spc="-25" dirty="0">
                <a:latin typeface="Calibri"/>
                <a:cs typeface="Calibri"/>
              </a:rPr>
              <a:t>have </a:t>
            </a:r>
            <a:r>
              <a:rPr sz="3200" spc="-10" dirty="0">
                <a:latin typeface="Calibri"/>
                <a:cs typeface="Calibri"/>
              </a:rPr>
              <a:t>two </a:t>
            </a:r>
            <a:r>
              <a:rPr sz="3200" spc="-5" dirty="0">
                <a:latin typeface="Calibri"/>
                <a:cs typeface="Calibri"/>
              </a:rPr>
              <a:t>similar </a:t>
            </a:r>
            <a:r>
              <a:rPr sz="3200" spc="-20" dirty="0">
                <a:latin typeface="Calibri"/>
                <a:cs typeface="Calibri"/>
              </a:rPr>
              <a:t>sex </a:t>
            </a:r>
            <a:r>
              <a:rPr sz="3200" spc="-10" dirty="0">
                <a:latin typeface="Calibri"/>
                <a:cs typeface="Calibri"/>
              </a:rPr>
              <a:t>chromosomes  </a:t>
            </a:r>
            <a:r>
              <a:rPr sz="3200" dirty="0">
                <a:latin typeface="Calibri"/>
                <a:cs typeface="Calibri"/>
              </a:rPr>
              <a:t>and</a:t>
            </a:r>
            <a:r>
              <a:rPr sz="3200" spc="15" dirty="0">
                <a:latin typeface="Calibri"/>
                <a:cs typeface="Calibri"/>
              </a:rPr>
              <a:t> </a:t>
            </a:r>
            <a:r>
              <a:rPr sz="3200" spc="-5" dirty="0">
                <a:latin typeface="Calibri"/>
                <a:cs typeface="Calibri"/>
              </a:rPr>
              <a:t>called	ZZ.</a:t>
            </a:r>
            <a:endParaRPr sz="3200">
              <a:latin typeface="Calibri"/>
              <a:cs typeface="Calibri"/>
            </a:endParaRPr>
          </a:p>
          <a:p>
            <a:pPr marL="355600" marR="580390" indent="-342900" algn="just">
              <a:lnSpc>
                <a:spcPct val="100000"/>
              </a:lnSpc>
              <a:spcBef>
                <a:spcPts val="770"/>
              </a:spcBef>
              <a:buFont typeface="Arial"/>
              <a:buChar char="•"/>
              <a:tabLst>
                <a:tab pos="354965" algn="l"/>
                <a:tab pos="355600" algn="l"/>
                <a:tab pos="7119620" algn="l"/>
              </a:tabLst>
            </a:pPr>
            <a:r>
              <a:rPr sz="3200" dirty="0">
                <a:latin typeface="Calibri"/>
                <a:cs typeface="Calibri"/>
              </a:rPr>
              <a:t>In</a:t>
            </a:r>
            <a:r>
              <a:rPr sz="3200" spc="10" dirty="0">
                <a:latin typeface="Calibri"/>
                <a:cs typeface="Calibri"/>
              </a:rPr>
              <a:t> </a:t>
            </a:r>
            <a:r>
              <a:rPr sz="3200" dirty="0">
                <a:latin typeface="Calibri"/>
                <a:cs typeface="Calibri"/>
              </a:rPr>
              <a:t>th</a:t>
            </a:r>
            <a:r>
              <a:rPr sz="3200" spc="-15" dirty="0">
                <a:latin typeface="Calibri"/>
                <a:cs typeface="Calibri"/>
              </a:rPr>
              <a:t>i</a:t>
            </a:r>
            <a:r>
              <a:rPr sz="3200" dirty="0">
                <a:latin typeface="Calibri"/>
                <a:cs typeface="Calibri"/>
              </a:rPr>
              <a:t>s</a:t>
            </a:r>
            <a:r>
              <a:rPr sz="3200" spc="10" dirty="0">
                <a:latin typeface="Calibri"/>
                <a:cs typeface="Calibri"/>
              </a:rPr>
              <a:t> </a:t>
            </a:r>
            <a:r>
              <a:rPr sz="3200" dirty="0">
                <a:latin typeface="Calibri"/>
                <a:cs typeface="Calibri"/>
              </a:rPr>
              <a:t>type </a:t>
            </a:r>
            <a:r>
              <a:rPr sz="3200" spc="-5" dirty="0">
                <a:latin typeface="Calibri"/>
                <a:cs typeface="Calibri"/>
              </a:rPr>
              <a:t>o</a:t>
            </a:r>
            <a:r>
              <a:rPr sz="3200" dirty="0">
                <a:latin typeface="Calibri"/>
                <a:cs typeface="Calibri"/>
              </a:rPr>
              <a:t>f</a:t>
            </a:r>
            <a:r>
              <a:rPr sz="3200" spc="-5" dirty="0">
                <a:latin typeface="Calibri"/>
                <a:cs typeface="Calibri"/>
              </a:rPr>
              <a:t> s</a:t>
            </a:r>
            <a:r>
              <a:rPr sz="3200" spc="-60" dirty="0">
                <a:latin typeface="Calibri"/>
                <a:cs typeface="Calibri"/>
              </a:rPr>
              <a:t>e</a:t>
            </a:r>
            <a:r>
              <a:rPr sz="3200" dirty="0">
                <a:latin typeface="Calibri"/>
                <a:cs typeface="Calibri"/>
              </a:rPr>
              <a:t>x </a:t>
            </a:r>
            <a:r>
              <a:rPr sz="3200" spc="-5" dirty="0">
                <a:latin typeface="Calibri"/>
                <a:cs typeface="Calibri"/>
              </a:rPr>
              <a:t>d</a:t>
            </a:r>
            <a:r>
              <a:rPr sz="3200" spc="-15" dirty="0">
                <a:latin typeface="Calibri"/>
                <a:cs typeface="Calibri"/>
              </a:rPr>
              <a:t>e</a:t>
            </a:r>
            <a:r>
              <a:rPr sz="3200" spc="-45" dirty="0">
                <a:latin typeface="Calibri"/>
                <a:cs typeface="Calibri"/>
              </a:rPr>
              <a:t>t</a:t>
            </a:r>
            <a:r>
              <a:rPr sz="3200" dirty="0">
                <a:latin typeface="Calibri"/>
                <a:cs typeface="Calibri"/>
              </a:rPr>
              <a:t>erm</a:t>
            </a:r>
            <a:r>
              <a:rPr sz="3200" spc="-10" dirty="0">
                <a:latin typeface="Calibri"/>
                <a:cs typeface="Calibri"/>
              </a:rPr>
              <a:t>i</a:t>
            </a:r>
            <a:r>
              <a:rPr sz="3200" spc="-5" dirty="0">
                <a:latin typeface="Calibri"/>
                <a:cs typeface="Calibri"/>
              </a:rPr>
              <a:t>n</a:t>
            </a:r>
            <a:r>
              <a:rPr sz="3200" spc="-30" dirty="0">
                <a:latin typeface="Calibri"/>
                <a:cs typeface="Calibri"/>
              </a:rPr>
              <a:t>a</a:t>
            </a:r>
            <a:r>
              <a:rPr sz="3200" dirty="0">
                <a:latin typeface="Calibri"/>
                <a:cs typeface="Calibri"/>
              </a:rPr>
              <a:t>t</a:t>
            </a:r>
            <a:r>
              <a:rPr sz="3200" spc="-10" dirty="0">
                <a:latin typeface="Calibri"/>
                <a:cs typeface="Calibri"/>
              </a:rPr>
              <a:t>i</a:t>
            </a:r>
            <a:r>
              <a:rPr sz="3200" spc="-5" dirty="0">
                <a:latin typeface="Calibri"/>
                <a:cs typeface="Calibri"/>
              </a:rPr>
              <a:t>o</a:t>
            </a:r>
            <a:r>
              <a:rPr sz="3200" dirty="0">
                <a:latin typeface="Calibri"/>
                <a:cs typeface="Calibri"/>
              </a:rPr>
              <a:t>n</a:t>
            </a:r>
            <a:r>
              <a:rPr sz="3200" spc="15" dirty="0">
                <a:latin typeface="Calibri"/>
                <a:cs typeface="Calibri"/>
              </a:rPr>
              <a:t> </a:t>
            </a:r>
            <a:r>
              <a:rPr sz="3200" spc="-95" dirty="0">
                <a:latin typeface="Calibri"/>
                <a:cs typeface="Calibri"/>
              </a:rPr>
              <a:t>f</a:t>
            </a:r>
            <a:r>
              <a:rPr sz="3200" dirty="0">
                <a:latin typeface="Calibri"/>
                <a:cs typeface="Calibri"/>
              </a:rPr>
              <a:t>emale	is  </a:t>
            </a:r>
            <a:r>
              <a:rPr sz="3200" spc="-15" dirty="0">
                <a:latin typeface="Calibri"/>
                <a:cs typeface="Calibri"/>
              </a:rPr>
              <a:t>heterogamety </a:t>
            </a:r>
            <a:r>
              <a:rPr sz="3200" dirty="0">
                <a:latin typeface="Calibri"/>
                <a:cs typeface="Calibri"/>
              </a:rPr>
              <a:t>and male is</a:t>
            </a:r>
            <a:r>
              <a:rPr sz="3200" spc="-5" dirty="0">
                <a:latin typeface="Calibri"/>
                <a:cs typeface="Calibri"/>
              </a:rPr>
              <a:t> </a:t>
            </a:r>
            <a:r>
              <a:rPr sz="3200" spc="-30" dirty="0">
                <a:latin typeface="Calibri"/>
                <a:cs typeface="Calibri"/>
              </a:rPr>
              <a:t>homogamety.</a:t>
            </a:r>
            <a:endParaRPr sz="3200">
              <a:latin typeface="Calibri"/>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10" name="Picture 2" descr="Sex Determination In Humans, Birds &amp; Honey Bee | EDUBUZZ NOTES"/>
          <p:cNvPicPr>
            <a:picLocks noChangeAspect="1" noChangeArrowheads="1"/>
          </p:cNvPicPr>
          <p:nvPr/>
        </p:nvPicPr>
        <p:blipFill>
          <a:blip r:embed="rId2"/>
          <a:srcRect/>
          <a:stretch>
            <a:fillRect/>
          </a:stretch>
        </p:blipFill>
        <p:spPr bwMode="auto">
          <a:xfrm>
            <a:off x="155574" y="152400"/>
            <a:ext cx="8759826" cy="65532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31140" y="62051"/>
            <a:ext cx="8571865" cy="6525503"/>
          </a:xfrm>
          <a:prstGeom prst="rect">
            <a:avLst/>
          </a:prstGeom>
        </p:spPr>
        <p:txBody>
          <a:bodyPr vert="horz" wrap="square" lIns="0" tIns="61594" rIns="0" bIns="0" rtlCol="0">
            <a:spAutoFit/>
          </a:bodyPr>
          <a:lstStyle/>
          <a:p>
            <a:pPr marL="355600" indent="-342900" algn="ctr">
              <a:lnSpc>
                <a:spcPct val="100000"/>
              </a:lnSpc>
              <a:spcBef>
                <a:spcPts val="484"/>
              </a:spcBef>
              <a:tabLst>
                <a:tab pos="354965" algn="l"/>
                <a:tab pos="355600" algn="l"/>
              </a:tabLst>
            </a:pPr>
            <a:r>
              <a:rPr sz="3200" b="1" u="sng" spc="-20" dirty="0">
                <a:latin typeface="Calibri"/>
                <a:cs typeface="Calibri"/>
              </a:rPr>
              <a:t>Sex </a:t>
            </a:r>
            <a:r>
              <a:rPr sz="3200" b="1" u="sng" spc="-15" dirty="0">
                <a:latin typeface="Calibri"/>
                <a:cs typeface="Calibri"/>
              </a:rPr>
              <a:t>linked </a:t>
            </a:r>
            <a:r>
              <a:rPr sz="3200" b="1" u="sng" spc="-5" dirty="0">
                <a:latin typeface="Calibri"/>
                <a:cs typeface="Calibri"/>
              </a:rPr>
              <a:t>inheritance </a:t>
            </a:r>
            <a:r>
              <a:rPr sz="3200" b="1" u="sng" dirty="0">
                <a:latin typeface="Calibri"/>
                <a:cs typeface="Calibri"/>
              </a:rPr>
              <a:t>in</a:t>
            </a:r>
            <a:r>
              <a:rPr sz="3200" b="1" u="sng" spc="-25" dirty="0">
                <a:latin typeface="Calibri"/>
                <a:cs typeface="Calibri"/>
              </a:rPr>
              <a:t> </a:t>
            </a:r>
            <a:r>
              <a:rPr sz="3200" b="1" u="sng" spc="-5" dirty="0">
                <a:latin typeface="Calibri"/>
                <a:cs typeface="Calibri"/>
              </a:rPr>
              <a:t>drosophila.</a:t>
            </a:r>
            <a:endParaRPr sz="3200" u="sng">
              <a:latin typeface="Calibri"/>
              <a:cs typeface="Calibri"/>
            </a:endParaRPr>
          </a:p>
          <a:p>
            <a:pPr marL="355600" marR="198120" indent="-342900" algn="just">
              <a:lnSpc>
                <a:spcPts val="3460"/>
              </a:lnSpc>
              <a:spcBef>
                <a:spcPts val="819"/>
              </a:spcBef>
              <a:buFont typeface="Arial"/>
              <a:buChar char="•"/>
              <a:tabLst>
                <a:tab pos="354965" algn="l"/>
                <a:tab pos="355600" algn="l"/>
                <a:tab pos="2081530" algn="l"/>
              </a:tabLst>
            </a:pPr>
            <a:r>
              <a:rPr sz="3200" dirty="0">
                <a:latin typeface="Calibri"/>
                <a:cs typeface="Calibri"/>
              </a:rPr>
              <a:t>Wild </a:t>
            </a:r>
            <a:r>
              <a:rPr sz="3200" spc="-10" dirty="0">
                <a:latin typeface="Calibri"/>
                <a:cs typeface="Calibri"/>
              </a:rPr>
              <a:t>verity drosophila </a:t>
            </a:r>
            <a:r>
              <a:rPr sz="3200" spc="-5" dirty="0">
                <a:latin typeface="Calibri"/>
                <a:cs typeface="Calibri"/>
              </a:rPr>
              <a:t>has </a:t>
            </a:r>
            <a:r>
              <a:rPr sz="3200" spc="-10" dirty="0">
                <a:latin typeface="Calibri"/>
                <a:cs typeface="Calibri"/>
              </a:rPr>
              <a:t>red </a:t>
            </a:r>
            <a:r>
              <a:rPr sz="3200" spc="-15" dirty="0">
                <a:latin typeface="Calibri"/>
                <a:cs typeface="Calibri"/>
              </a:rPr>
              <a:t>eye, brown </a:t>
            </a:r>
            <a:r>
              <a:rPr sz="3200" spc="-10" dirty="0">
                <a:latin typeface="Calibri"/>
                <a:cs typeface="Calibri"/>
              </a:rPr>
              <a:t>colour  </a:t>
            </a:r>
            <a:r>
              <a:rPr sz="3200" spc="-5" dirty="0">
                <a:latin typeface="Calibri"/>
                <a:cs typeface="Calibri"/>
              </a:rPr>
              <a:t>body</a:t>
            </a:r>
            <a:r>
              <a:rPr sz="3200" dirty="0">
                <a:latin typeface="Calibri"/>
                <a:cs typeface="Calibri"/>
              </a:rPr>
              <a:t> and	</a:t>
            </a:r>
            <a:r>
              <a:rPr sz="3200" spc="-5" dirty="0">
                <a:latin typeface="Calibri"/>
                <a:cs typeface="Calibri"/>
              </a:rPr>
              <a:t>normal </a:t>
            </a:r>
            <a:r>
              <a:rPr sz="3200" spc="-20" dirty="0">
                <a:latin typeface="Calibri"/>
                <a:cs typeface="Calibri"/>
              </a:rPr>
              <a:t>sized</a:t>
            </a:r>
            <a:r>
              <a:rPr sz="3200" dirty="0">
                <a:latin typeface="Calibri"/>
                <a:cs typeface="Calibri"/>
              </a:rPr>
              <a:t> wing.</a:t>
            </a:r>
            <a:endParaRPr sz="3200">
              <a:latin typeface="Calibri"/>
              <a:cs typeface="Calibri"/>
            </a:endParaRPr>
          </a:p>
          <a:p>
            <a:pPr marL="355600" marR="628015" indent="-342900" algn="just">
              <a:lnSpc>
                <a:spcPts val="3460"/>
              </a:lnSpc>
              <a:spcBef>
                <a:spcPts val="760"/>
              </a:spcBef>
              <a:buFont typeface="Arial"/>
              <a:buChar char="•"/>
              <a:tabLst>
                <a:tab pos="354965" algn="l"/>
                <a:tab pos="355600" algn="l"/>
              </a:tabLst>
            </a:pPr>
            <a:r>
              <a:rPr sz="3200" spc="-5" dirty="0">
                <a:latin typeface="Calibri"/>
                <a:cs typeface="Calibri"/>
              </a:rPr>
              <a:t>The </a:t>
            </a:r>
            <a:r>
              <a:rPr sz="3200" spc="-15" dirty="0">
                <a:latin typeface="Calibri"/>
                <a:cs typeface="Calibri"/>
              </a:rPr>
              <a:t>mutated </a:t>
            </a:r>
            <a:r>
              <a:rPr sz="3200" spc="-10" dirty="0">
                <a:latin typeface="Calibri"/>
                <a:cs typeface="Calibri"/>
              </a:rPr>
              <a:t>drosophila </a:t>
            </a:r>
            <a:r>
              <a:rPr sz="3200" spc="-5" dirty="0">
                <a:latin typeface="Calibri"/>
                <a:cs typeface="Calibri"/>
              </a:rPr>
              <a:t>has </a:t>
            </a:r>
            <a:r>
              <a:rPr sz="3200" spc="-10" dirty="0">
                <a:latin typeface="Calibri"/>
                <a:cs typeface="Calibri"/>
              </a:rPr>
              <a:t>white </a:t>
            </a:r>
            <a:r>
              <a:rPr sz="3200" spc="-15" dirty="0">
                <a:latin typeface="Calibri"/>
                <a:cs typeface="Calibri"/>
              </a:rPr>
              <a:t>eye, </a:t>
            </a:r>
            <a:r>
              <a:rPr sz="3200" spc="-10" dirty="0">
                <a:latin typeface="Calibri"/>
                <a:cs typeface="Calibri"/>
              </a:rPr>
              <a:t>yellow  colour </a:t>
            </a:r>
            <a:r>
              <a:rPr sz="3200" spc="-5" dirty="0">
                <a:latin typeface="Calibri"/>
                <a:cs typeface="Calibri"/>
              </a:rPr>
              <a:t>body short</a:t>
            </a:r>
            <a:r>
              <a:rPr sz="3200" dirty="0">
                <a:latin typeface="Calibri"/>
                <a:cs typeface="Calibri"/>
              </a:rPr>
              <a:t> wing.</a:t>
            </a:r>
            <a:endParaRPr sz="3200">
              <a:latin typeface="Calibri"/>
              <a:cs typeface="Calibri"/>
            </a:endParaRPr>
          </a:p>
          <a:p>
            <a:pPr algn="just">
              <a:lnSpc>
                <a:spcPct val="100000"/>
              </a:lnSpc>
              <a:spcBef>
                <a:spcPts val="40"/>
              </a:spcBef>
              <a:buFont typeface="Arial"/>
              <a:buChar char="•"/>
            </a:pPr>
            <a:endParaRPr sz="4050">
              <a:latin typeface="Calibri"/>
              <a:cs typeface="Calibri"/>
            </a:endParaRPr>
          </a:p>
          <a:p>
            <a:pPr marL="355600" marR="5080" indent="-342900" algn="just">
              <a:lnSpc>
                <a:spcPts val="3460"/>
              </a:lnSpc>
              <a:buFont typeface="Arial"/>
              <a:buChar char="•"/>
              <a:tabLst>
                <a:tab pos="354965" algn="l"/>
                <a:tab pos="355600" algn="l"/>
              </a:tabLst>
            </a:pPr>
            <a:r>
              <a:rPr sz="3200" spc="-5" dirty="0">
                <a:latin typeface="Calibri"/>
                <a:cs typeface="Calibri"/>
              </a:rPr>
              <a:t>The genes </a:t>
            </a:r>
            <a:r>
              <a:rPr sz="3200" spc="-10" dirty="0">
                <a:latin typeface="Calibri"/>
                <a:cs typeface="Calibri"/>
              </a:rPr>
              <a:t>responsible </a:t>
            </a:r>
            <a:r>
              <a:rPr sz="3200" spc="-25" dirty="0">
                <a:latin typeface="Calibri"/>
                <a:cs typeface="Calibri"/>
              </a:rPr>
              <a:t>for </a:t>
            </a:r>
            <a:r>
              <a:rPr sz="3200" spc="-10" dirty="0">
                <a:latin typeface="Calibri"/>
                <a:cs typeface="Calibri"/>
              </a:rPr>
              <a:t>colour </a:t>
            </a:r>
            <a:r>
              <a:rPr sz="3200" dirty="0">
                <a:latin typeface="Calibri"/>
                <a:cs typeface="Calibri"/>
              </a:rPr>
              <a:t>of </a:t>
            </a:r>
            <a:r>
              <a:rPr sz="3200" spc="-15" dirty="0">
                <a:latin typeface="Calibri"/>
                <a:cs typeface="Calibri"/>
              </a:rPr>
              <a:t>eye, </a:t>
            </a:r>
            <a:r>
              <a:rPr sz="3200" spc="-5" dirty="0">
                <a:latin typeface="Calibri"/>
                <a:cs typeface="Calibri"/>
              </a:rPr>
              <a:t>body </a:t>
            </a:r>
            <a:r>
              <a:rPr sz="3200" dirty="0">
                <a:latin typeface="Calibri"/>
                <a:cs typeface="Calibri"/>
              </a:rPr>
              <a:t>and  wing </a:t>
            </a:r>
            <a:r>
              <a:rPr sz="3200" spc="-25" dirty="0">
                <a:latin typeface="Calibri"/>
                <a:cs typeface="Calibri"/>
              </a:rPr>
              <a:t>size </a:t>
            </a:r>
            <a:r>
              <a:rPr sz="3200" spc="-10" dirty="0">
                <a:latin typeface="Calibri"/>
                <a:cs typeface="Calibri"/>
              </a:rPr>
              <a:t>are present </a:t>
            </a:r>
            <a:r>
              <a:rPr sz="3200" spc="-5" dirty="0">
                <a:latin typeface="Calibri"/>
                <a:cs typeface="Calibri"/>
              </a:rPr>
              <a:t>on </a:t>
            </a:r>
            <a:r>
              <a:rPr sz="3200" dirty="0">
                <a:latin typeface="Calibri"/>
                <a:cs typeface="Calibri"/>
              </a:rPr>
              <a:t>x</a:t>
            </a:r>
            <a:r>
              <a:rPr sz="3200" spc="20" dirty="0">
                <a:latin typeface="Calibri"/>
                <a:cs typeface="Calibri"/>
              </a:rPr>
              <a:t> </a:t>
            </a:r>
            <a:r>
              <a:rPr sz="3200" spc="-10" dirty="0">
                <a:latin typeface="Calibri"/>
                <a:cs typeface="Calibri"/>
              </a:rPr>
              <a:t>–chromosome.</a:t>
            </a:r>
            <a:endParaRPr sz="3200">
              <a:latin typeface="Calibri"/>
              <a:cs typeface="Calibri"/>
            </a:endParaRPr>
          </a:p>
          <a:p>
            <a:pPr marL="355600" marR="31115" indent="-342900" algn="just">
              <a:lnSpc>
                <a:spcPts val="3460"/>
              </a:lnSpc>
              <a:spcBef>
                <a:spcPts val="765"/>
              </a:spcBef>
              <a:buFont typeface="Arial"/>
              <a:buChar char="•"/>
              <a:tabLst>
                <a:tab pos="354965" algn="l"/>
                <a:tab pos="355600" algn="l"/>
                <a:tab pos="3154045" algn="l"/>
              </a:tabLst>
            </a:pPr>
            <a:r>
              <a:rPr sz="3200" dirty="0">
                <a:latin typeface="Calibri"/>
                <a:cs typeface="Calibri"/>
              </a:rPr>
              <a:t>When a </a:t>
            </a:r>
            <a:r>
              <a:rPr sz="3200" spc="-10" dirty="0">
                <a:latin typeface="Calibri"/>
                <a:cs typeface="Calibri"/>
              </a:rPr>
              <a:t>red </a:t>
            </a:r>
            <a:r>
              <a:rPr sz="3200" spc="-20" dirty="0">
                <a:latin typeface="Calibri"/>
                <a:cs typeface="Calibri"/>
              </a:rPr>
              <a:t>eye </a:t>
            </a:r>
            <a:r>
              <a:rPr sz="3200" spc="-15" dirty="0">
                <a:latin typeface="Calibri"/>
                <a:cs typeface="Calibri"/>
              </a:rPr>
              <a:t>female </a:t>
            </a:r>
            <a:r>
              <a:rPr sz="3200" spc="-10" dirty="0">
                <a:latin typeface="Calibri"/>
                <a:cs typeface="Calibri"/>
              </a:rPr>
              <a:t>drosophila </a:t>
            </a:r>
            <a:r>
              <a:rPr sz="3200" dirty="0">
                <a:latin typeface="Calibri"/>
                <a:cs typeface="Calibri"/>
              </a:rPr>
              <a:t>is </a:t>
            </a:r>
            <a:r>
              <a:rPr sz="3200" spc="-10" dirty="0">
                <a:latin typeface="Calibri"/>
                <a:cs typeface="Calibri"/>
              </a:rPr>
              <a:t>crossed </a:t>
            </a:r>
            <a:r>
              <a:rPr sz="3200" dirty="0">
                <a:latin typeface="Calibri"/>
                <a:cs typeface="Calibri"/>
              </a:rPr>
              <a:t>with  male</a:t>
            </a:r>
            <a:r>
              <a:rPr sz="3200" spc="5" dirty="0">
                <a:latin typeface="Calibri"/>
                <a:cs typeface="Calibri"/>
              </a:rPr>
              <a:t> </a:t>
            </a:r>
            <a:r>
              <a:rPr sz="3200" spc="-10" dirty="0">
                <a:latin typeface="Calibri"/>
                <a:cs typeface="Calibri"/>
              </a:rPr>
              <a:t>white</a:t>
            </a:r>
            <a:r>
              <a:rPr sz="3200" spc="10" dirty="0">
                <a:latin typeface="Calibri"/>
                <a:cs typeface="Calibri"/>
              </a:rPr>
              <a:t> </a:t>
            </a:r>
            <a:r>
              <a:rPr sz="3200" spc="-15" dirty="0">
                <a:latin typeface="Calibri"/>
                <a:cs typeface="Calibri"/>
              </a:rPr>
              <a:t>eye,	</a:t>
            </a:r>
            <a:r>
              <a:rPr sz="3200" spc="-5" dirty="0">
                <a:latin typeface="Calibri"/>
                <a:cs typeface="Calibri"/>
              </a:rPr>
              <a:t>F1 </a:t>
            </a:r>
            <a:r>
              <a:rPr sz="3200" spc="-15" dirty="0">
                <a:latin typeface="Calibri"/>
                <a:cs typeface="Calibri"/>
              </a:rPr>
              <a:t>generation are red</a:t>
            </a:r>
            <a:r>
              <a:rPr sz="3200" spc="-10" dirty="0">
                <a:latin typeface="Calibri"/>
                <a:cs typeface="Calibri"/>
              </a:rPr>
              <a:t> </a:t>
            </a:r>
            <a:r>
              <a:rPr sz="3200" spc="-15" dirty="0">
                <a:latin typeface="Calibri"/>
                <a:cs typeface="Calibri"/>
              </a:rPr>
              <a:t>eyed.</a:t>
            </a:r>
            <a:endParaRPr sz="3200">
              <a:latin typeface="Calibri"/>
              <a:cs typeface="Calibri"/>
            </a:endParaRPr>
          </a:p>
          <a:p>
            <a:pPr marL="355600" marR="85725" indent="-342900" algn="just">
              <a:lnSpc>
                <a:spcPts val="3460"/>
              </a:lnSpc>
              <a:spcBef>
                <a:spcPts val="760"/>
              </a:spcBef>
              <a:buFont typeface="Arial"/>
              <a:buChar char="•"/>
              <a:tabLst>
                <a:tab pos="354965" algn="l"/>
                <a:tab pos="355600" algn="l"/>
                <a:tab pos="5128895" algn="l"/>
              </a:tabLst>
            </a:pPr>
            <a:r>
              <a:rPr sz="3200" dirty="0">
                <a:latin typeface="Calibri"/>
                <a:cs typeface="Calibri"/>
              </a:rPr>
              <a:t>When </a:t>
            </a:r>
            <a:r>
              <a:rPr sz="3200" spc="-5" dirty="0">
                <a:latin typeface="Calibri"/>
                <a:cs typeface="Calibri"/>
              </a:rPr>
              <a:t>males </a:t>
            </a:r>
            <a:r>
              <a:rPr sz="3200" dirty="0">
                <a:latin typeface="Calibri"/>
                <a:cs typeface="Calibri"/>
              </a:rPr>
              <a:t>and</a:t>
            </a:r>
            <a:r>
              <a:rPr sz="3200" spc="55" dirty="0">
                <a:latin typeface="Calibri"/>
                <a:cs typeface="Calibri"/>
              </a:rPr>
              <a:t> </a:t>
            </a:r>
            <a:r>
              <a:rPr sz="3200" spc="-15" dirty="0">
                <a:latin typeface="Calibri"/>
                <a:cs typeface="Calibri"/>
              </a:rPr>
              <a:t>females</a:t>
            </a:r>
            <a:r>
              <a:rPr sz="3200" spc="-5" dirty="0">
                <a:latin typeface="Calibri"/>
                <a:cs typeface="Calibri"/>
              </a:rPr>
              <a:t> </a:t>
            </a:r>
            <a:r>
              <a:rPr sz="3200" dirty="0">
                <a:latin typeface="Calibri"/>
                <a:cs typeface="Calibri"/>
              </a:rPr>
              <a:t>of	</a:t>
            </a:r>
            <a:r>
              <a:rPr sz="3200" spc="-5" dirty="0">
                <a:latin typeface="Calibri"/>
                <a:cs typeface="Calibri"/>
              </a:rPr>
              <a:t>F1 </a:t>
            </a:r>
            <a:r>
              <a:rPr sz="3200" spc="-10" dirty="0">
                <a:latin typeface="Calibri"/>
                <a:cs typeface="Calibri"/>
              </a:rPr>
              <a:t>are crossed, </a:t>
            </a:r>
            <a:r>
              <a:rPr sz="3200" dirty="0">
                <a:latin typeface="Calibri"/>
                <a:cs typeface="Calibri"/>
              </a:rPr>
              <a:t>in</a:t>
            </a:r>
            <a:r>
              <a:rPr sz="3200" spc="-80" dirty="0">
                <a:latin typeface="Calibri"/>
                <a:cs typeface="Calibri"/>
              </a:rPr>
              <a:t> </a:t>
            </a:r>
            <a:r>
              <a:rPr sz="3200" spc="-5" dirty="0">
                <a:latin typeface="Calibri"/>
                <a:cs typeface="Calibri"/>
              </a:rPr>
              <a:t>F2  </a:t>
            </a:r>
            <a:r>
              <a:rPr sz="3200" dirty="0">
                <a:latin typeface="Calibri"/>
                <a:cs typeface="Calibri"/>
              </a:rPr>
              <a:t>all </a:t>
            </a:r>
            <a:r>
              <a:rPr sz="3200" spc="-15" dirty="0">
                <a:latin typeface="Calibri"/>
                <a:cs typeface="Calibri"/>
              </a:rPr>
              <a:t>females </a:t>
            </a:r>
            <a:r>
              <a:rPr sz="3200" spc="-10" dirty="0">
                <a:latin typeface="Calibri"/>
                <a:cs typeface="Calibri"/>
              </a:rPr>
              <a:t>are </a:t>
            </a:r>
            <a:r>
              <a:rPr sz="3200" spc="-15" dirty="0">
                <a:latin typeface="Calibri"/>
                <a:cs typeface="Calibri"/>
              </a:rPr>
              <a:t>red eyed, </a:t>
            </a:r>
            <a:r>
              <a:rPr sz="3200" spc="-5" dirty="0">
                <a:latin typeface="Calibri"/>
                <a:cs typeface="Calibri"/>
              </a:rPr>
              <a:t>while </a:t>
            </a:r>
            <a:r>
              <a:rPr sz="3200" dirty="0">
                <a:latin typeface="Calibri"/>
                <a:cs typeface="Calibri"/>
              </a:rPr>
              <a:t>50% male </a:t>
            </a:r>
            <a:r>
              <a:rPr sz="3200" spc="-10" dirty="0">
                <a:latin typeface="Calibri"/>
                <a:cs typeface="Calibri"/>
              </a:rPr>
              <a:t>are  white </a:t>
            </a:r>
            <a:r>
              <a:rPr sz="3200" dirty="0">
                <a:latin typeface="Calibri"/>
                <a:cs typeface="Calibri"/>
              </a:rPr>
              <a:t>and 50 % </a:t>
            </a:r>
            <a:r>
              <a:rPr sz="3200" spc="-15" dirty="0">
                <a:latin typeface="Calibri"/>
                <a:cs typeface="Calibri"/>
              </a:rPr>
              <a:t>are red</a:t>
            </a:r>
            <a:r>
              <a:rPr sz="3200" spc="20" dirty="0">
                <a:latin typeface="Calibri"/>
                <a:cs typeface="Calibri"/>
              </a:rPr>
              <a:t> </a:t>
            </a:r>
            <a:r>
              <a:rPr sz="3200" spc="-15" dirty="0">
                <a:latin typeface="Calibri"/>
                <a:cs typeface="Calibri"/>
              </a:rPr>
              <a:t>eyed.</a:t>
            </a:r>
            <a:endParaRPr sz="3200">
              <a:latin typeface="Calibri"/>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11" y="4570"/>
            <a:ext cx="9124188" cy="6853428"/>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8600" y="152400"/>
            <a:ext cx="8405585" cy="646654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0"/>
            <a:ext cx="8952865" cy="6269990"/>
          </a:xfrm>
          <a:prstGeom prst="rect">
            <a:avLst/>
          </a:prstGeom>
        </p:spPr>
        <p:txBody>
          <a:bodyPr vert="horz" wrap="square" lIns="0" tIns="110489" rIns="0" bIns="0" rtlCol="0">
            <a:spAutoFit/>
          </a:bodyPr>
          <a:lstStyle/>
          <a:p>
            <a:pPr marL="447040" indent="-434340" algn="ctr">
              <a:lnSpc>
                <a:spcPct val="100000"/>
              </a:lnSpc>
              <a:spcBef>
                <a:spcPts val="869"/>
              </a:spcBef>
              <a:tabLst>
                <a:tab pos="446405" algn="l"/>
                <a:tab pos="447040" algn="l"/>
              </a:tabLst>
            </a:pPr>
            <a:r>
              <a:rPr lang="en-US" sz="3200" b="1" u="sng" spc="-10" dirty="0">
                <a:latin typeface="Calibri"/>
                <a:cs typeface="Calibri"/>
              </a:rPr>
              <a:t>L</a:t>
            </a:r>
            <a:r>
              <a:rPr sz="3200" b="1" u="sng" spc="-10" smtClean="0">
                <a:latin typeface="Calibri"/>
                <a:cs typeface="Calibri"/>
              </a:rPr>
              <a:t>inkage</a:t>
            </a:r>
            <a:r>
              <a:rPr sz="3200" b="1" u="sng" spc="-10" dirty="0">
                <a:latin typeface="Calibri"/>
                <a:cs typeface="Calibri"/>
              </a:rPr>
              <a:t>:</a:t>
            </a:r>
            <a:endParaRPr sz="3200" u="sng">
              <a:latin typeface="Calibri"/>
              <a:cs typeface="Calibri"/>
            </a:endParaRPr>
          </a:p>
          <a:p>
            <a:pPr marL="355600" marR="136525" indent="-342900" algn="just">
              <a:lnSpc>
                <a:spcPct val="100000"/>
              </a:lnSpc>
              <a:spcBef>
                <a:spcPts val="770"/>
              </a:spcBef>
              <a:buFont typeface="Arial"/>
              <a:buChar char="•"/>
              <a:tabLst>
                <a:tab pos="354965" algn="l"/>
                <a:tab pos="355600" algn="l"/>
                <a:tab pos="7596505" algn="l"/>
              </a:tabLst>
            </a:pPr>
            <a:r>
              <a:rPr sz="3200" dirty="0">
                <a:latin typeface="Calibri"/>
                <a:cs typeface="Calibri"/>
              </a:rPr>
              <a:t>Mo</a:t>
            </a:r>
            <a:r>
              <a:rPr sz="3200" spc="-55" dirty="0">
                <a:latin typeface="Calibri"/>
                <a:cs typeface="Calibri"/>
              </a:rPr>
              <a:t>r</a:t>
            </a:r>
            <a:r>
              <a:rPr sz="3200" spc="-60" dirty="0">
                <a:latin typeface="Calibri"/>
                <a:cs typeface="Calibri"/>
              </a:rPr>
              <a:t>g</a:t>
            </a:r>
            <a:r>
              <a:rPr sz="3200" dirty="0">
                <a:latin typeface="Calibri"/>
                <a:cs typeface="Calibri"/>
              </a:rPr>
              <a:t>an c</a:t>
            </a:r>
            <a:r>
              <a:rPr sz="3200" spc="-45" dirty="0">
                <a:latin typeface="Calibri"/>
                <a:cs typeface="Calibri"/>
              </a:rPr>
              <a:t>r</a:t>
            </a:r>
            <a:r>
              <a:rPr sz="3200" spc="-5" dirty="0">
                <a:latin typeface="Calibri"/>
                <a:cs typeface="Calibri"/>
              </a:rPr>
              <a:t>osse</a:t>
            </a:r>
            <a:r>
              <a:rPr sz="3200" dirty="0">
                <a:latin typeface="Calibri"/>
                <a:cs typeface="Calibri"/>
              </a:rPr>
              <a:t>d</a:t>
            </a:r>
            <a:r>
              <a:rPr sz="3200" spc="-25" dirty="0">
                <a:latin typeface="Calibri"/>
                <a:cs typeface="Calibri"/>
              </a:rPr>
              <a:t> </a:t>
            </a:r>
            <a:r>
              <a:rPr sz="3200" spc="-35" dirty="0">
                <a:latin typeface="Calibri"/>
                <a:cs typeface="Calibri"/>
              </a:rPr>
              <a:t>y</a:t>
            </a:r>
            <a:r>
              <a:rPr sz="3200" dirty="0">
                <a:latin typeface="Calibri"/>
                <a:cs typeface="Calibri"/>
              </a:rPr>
              <a:t>ell</a:t>
            </a:r>
            <a:r>
              <a:rPr sz="3200" spc="-20" dirty="0">
                <a:latin typeface="Calibri"/>
                <a:cs typeface="Calibri"/>
              </a:rPr>
              <a:t>o</a:t>
            </a:r>
            <a:r>
              <a:rPr sz="3200" dirty="0">
                <a:latin typeface="Calibri"/>
                <a:cs typeface="Calibri"/>
              </a:rPr>
              <a:t>w </a:t>
            </a:r>
            <a:r>
              <a:rPr sz="3200" spc="-5" dirty="0">
                <a:latin typeface="Calibri"/>
                <a:cs typeface="Calibri"/>
              </a:rPr>
              <a:t>bodie</a:t>
            </a:r>
            <a:r>
              <a:rPr sz="3200" spc="-15" dirty="0">
                <a:latin typeface="Calibri"/>
                <a:cs typeface="Calibri"/>
              </a:rPr>
              <a:t>d</a:t>
            </a:r>
            <a:r>
              <a:rPr sz="3200" dirty="0">
                <a:latin typeface="Calibri"/>
                <a:cs typeface="Calibri"/>
              </a:rPr>
              <a:t>,</a:t>
            </a:r>
            <a:r>
              <a:rPr sz="3200" spc="10" dirty="0">
                <a:latin typeface="Calibri"/>
                <a:cs typeface="Calibri"/>
              </a:rPr>
              <a:t> </a:t>
            </a:r>
            <a:r>
              <a:rPr sz="3200" dirty="0">
                <a:latin typeface="Calibri"/>
                <a:cs typeface="Calibri"/>
              </a:rPr>
              <a:t>whi</a:t>
            </a:r>
            <a:r>
              <a:rPr sz="3200" spc="-50" dirty="0">
                <a:latin typeface="Calibri"/>
                <a:cs typeface="Calibri"/>
              </a:rPr>
              <a:t>t</a:t>
            </a:r>
            <a:r>
              <a:rPr sz="3200" dirty="0">
                <a:latin typeface="Calibri"/>
                <a:cs typeface="Calibri"/>
              </a:rPr>
              <a:t>e </a:t>
            </a:r>
            <a:r>
              <a:rPr sz="3200" spc="-15" dirty="0">
                <a:latin typeface="Calibri"/>
                <a:cs typeface="Calibri"/>
              </a:rPr>
              <a:t>e</a:t>
            </a:r>
            <a:r>
              <a:rPr sz="3200" spc="-35" dirty="0">
                <a:latin typeface="Calibri"/>
                <a:cs typeface="Calibri"/>
              </a:rPr>
              <a:t>y</a:t>
            </a:r>
            <a:r>
              <a:rPr sz="3200" dirty="0">
                <a:latin typeface="Calibri"/>
                <a:cs typeface="Calibri"/>
              </a:rPr>
              <a:t>ed	mu</a:t>
            </a:r>
            <a:r>
              <a:rPr sz="3200" spc="-50" dirty="0">
                <a:latin typeface="Calibri"/>
                <a:cs typeface="Calibri"/>
              </a:rPr>
              <a:t>t</a:t>
            </a:r>
            <a:r>
              <a:rPr sz="3200" dirty="0">
                <a:latin typeface="Calibri"/>
                <a:cs typeface="Calibri"/>
              </a:rPr>
              <a:t>a</a:t>
            </a:r>
            <a:r>
              <a:rPr sz="3200" spc="-30" dirty="0">
                <a:latin typeface="Calibri"/>
                <a:cs typeface="Calibri"/>
              </a:rPr>
              <a:t>n</a:t>
            </a:r>
            <a:r>
              <a:rPr sz="3200" dirty="0">
                <a:latin typeface="Calibri"/>
                <a:cs typeface="Calibri"/>
              </a:rPr>
              <a:t>t  </a:t>
            </a:r>
            <a:r>
              <a:rPr sz="3200" spc="-15" dirty="0">
                <a:latin typeface="Calibri"/>
                <a:cs typeface="Calibri"/>
              </a:rPr>
              <a:t>females </a:t>
            </a:r>
            <a:r>
              <a:rPr sz="3200" spc="-20" dirty="0">
                <a:latin typeface="Calibri"/>
                <a:cs typeface="Calibri"/>
              </a:rPr>
              <a:t>to </a:t>
            </a:r>
            <a:r>
              <a:rPr sz="3200" spc="-10" dirty="0">
                <a:latin typeface="Calibri"/>
                <a:cs typeface="Calibri"/>
              </a:rPr>
              <a:t>brown-bodied, </a:t>
            </a:r>
            <a:r>
              <a:rPr sz="3200" spc="-15" dirty="0">
                <a:latin typeface="Calibri"/>
                <a:cs typeface="Calibri"/>
              </a:rPr>
              <a:t>red eyed </a:t>
            </a:r>
            <a:r>
              <a:rPr sz="3200" dirty="0">
                <a:latin typeface="Calibri"/>
                <a:cs typeface="Calibri"/>
              </a:rPr>
              <a:t>wild type male.  In f1 he </a:t>
            </a:r>
            <a:r>
              <a:rPr sz="3200" spc="-10" dirty="0">
                <a:latin typeface="Calibri"/>
                <a:cs typeface="Calibri"/>
              </a:rPr>
              <a:t>got </a:t>
            </a:r>
            <a:r>
              <a:rPr sz="3200" spc="-15" dirty="0">
                <a:latin typeface="Calibri"/>
                <a:cs typeface="Calibri"/>
              </a:rPr>
              <a:t>female </a:t>
            </a:r>
            <a:r>
              <a:rPr sz="3200" spc="-10" dirty="0">
                <a:latin typeface="Calibri"/>
                <a:cs typeface="Calibri"/>
              </a:rPr>
              <a:t>are </a:t>
            </a:r>
            <a:r>
              <a:rPr sz="3200" spc="-5" dirty="0">
                <a:latin typeface="Calibri"/>
                <a:cs typeface="Calibri"/>
              </a:rPr>
              <a:t>wild </a:t>
            </a:r>
            <a:r>
              <a:rPr sz="3200" dirty="0">
                <a:latin typeface="Calibri"/>
                <a:cs typeface="Calibri"/>
              </a:rPr>
              <a:t>type. and </a:t>
            </a:r>
            <a:r>
              <a:rPr sz="3200" spc="-20" dirty="0">
                <a:latin typeface="Calibri"/>
                <a:cs typeface="Calibri"/>
              </a:rPr>
              <a:t>intercrossed  </a:t>
            </a:r>
            <a:r>
              <a:rPr sz="3200" spc="-5" dirty="0">
                <a:latin typeface="Calibri"/>
                <a:cs typeface="Calibri"/>
              </a:rPr>
              <a:t>their </a:t>
            </a:r>
            <a:r>
              <a:rPr sz="3200" dirty="0">
                <a:latin typeface="Calibri"/>
                <a:cs typeface="Calibri"/>
              </a:rPr>
              <a:t>F1 </a:t>
            </a:r>
            <a:r>
              <a:rPr sz="3200" spc="-45" dirty="0">
                <a:latin typeface="Calibri"/>
                <a:cs typeface="Calibri"/>
              </a:rPr>
              <a:t>progeny.</a:t>
            </a:r>
            <a:endParaRPr sz="3200">
              <a:latin typeface="Calibri"/>
              <a:cs typeface="Calibri"/>
            </a:endParaRPr>
          </a:p>
          <a:p>
            <a:pPr marL="355600" marR="249554" indent="-342900" algn="just">
              <a:lnSpc>
                <a:spcPct val="100000"/>
              </a:lnSpc>
              <a:spcBef>
                <a:spcPts val="770"/>
              </a:spcBef>
              <a:buFont typeface="Arial"/>
              <a:buChar char="•"/>
              <a:tabLst>
                <a:tab pos="355600" algn="l"/>
              </a:tabLst>
            </a:pPr>
            <a:r>
              <a:rPr sz="3200" spc="-5" dirty="0">
                <a:latin typeface="Calibri"/>
                <a:cs typeface="Calibri"/>
              </a:rPr>
              <a:t>He </a:t>
            </a:r>
            <a:r>
              <a:rPr sz="3200" spc="-10" dirty="0">
                <a:latin typeface="Calibri"/>
                <a:cs typeface="Calibri"/>
              </a:rPr>
              <a:t>observed </a:t>
            </a:r>
            <a:r>
              <a:rPr sz="3200" spc="-5" dirty="0">
                <a:latin typeface="Calibri"/>
                <a:cs typeface="Calibri"/>
              </a:rPr>
              <a:t>that </a:t>
            </a:r>
            <a:r>
              <a:rPr sz="3200" dirty="0">
                <a:latin typeface="Calibri"/>
                <a:cs typeface="Calibri"/>
              </a:rPr>
              <a:t>the </a:t>
            </a:r>
            <a:r>
              <a:rPr sz="3200" spc="-10" dirty="0">
                <a:latin typeface="Calibri"/>
                <a:cs typeface="Calibri"/>
              </a:rPr>
              <a:t>two </a:t>
            </a:r>
            <a:r>
              <a:rPr sz="3200" spc="-5" dirty="0">
                <a:latin typeface="Calibri"/>
                <a:cs typeface="Calibri"/>
              </a:rPr>
              <a:t>genes did not </a:t>
            </a:r>
            <a:r>
              <a:rPr sz="3200" spc="-20" dirty="0">
                <a:latin typeface="Calibri"/>
                <a:cs typeface="Calibri"/>
              </a:rPr>
              <a:t>segregate  </a:t>
            </a:r>
            <a:r>
              <a:rPr sz="3200" spc="-5" dirty="0">
                <a:latin typeface="Calibri"/>
                <a:cs typeface="Calibri"/>
              </a:rPr>
              <a:t>independently </a:t>
            </a:r>
            <a:r>
              <a:rPr sz="3200" dirty="0">
                <a:latin typeface="Calibri"/>
                <a:cs typeface="Calibri"/>
              </a:rPr>
              <a:t>of each </a:t>
            </a:r>
            <a:r>
              <a:rPr sz="3200" spc="-60" dirty="0">
                <a:latin typeface="Calibri"/>
                <a:cs typeface="Calibri"/>
              </a:rPr>
              <a:t>other. </a:t>
            </a:r>
            <a:r>
              <a:rPr sz="3200" spc="-5" dirty="0">
                <a:latin typeface="Calibri"/>
                <a:cs typeface="Calibri"/>
              </a:rPr>
              <a:t>The </a:t>
            </a:r>
            <a:r>
              <a:rPr sz="3200" dirty="0">
                <a:latin typeface="Calibri"/>
                <a:cs typeface="Calibri"/>
              </a:rPr>
              <a:t>F2 </a:t>
            </a:r>
            <a:r>
              <a:rPr sz="3200" spc="-20" dirty="0">
                <a:latin typeface="Calibri"/>
                <a:cs typeface="Calibri"/>
              </a:rPr>
              <a:t>ratio </a:t>
            </a:r>
            <a:r>
              <a:rPr sz="3200" spc="-10" dirty="0">
                <a:latin typeface="Calibri"/>
                <a:cs typeface="Calibri"/>
              </a:rPr>
              <a:t>deviated  </a:t>
            </a:r>
            <a:r>
              <a:rPr sz="3200" spc="-15" dirty="0">
                <a:latin typeface="Calibri"/>
                <a:cs typeface="Calibri"/>
              </a:rPr>
              <a:t>from </a:t>
            </a:r>
            <a:r>
              <a:rPr sz="3200" spc="-5" dirty="0">
                <a:latin typeface="Calibri"/>
                <a:cs typeface="Calibri"/>
              </a:rPr>
              <a:t>9:3:3:1</a:t>
            </a:r>
            <a:r>
              <a:rPr sz="3200" spc="50" dirty="0">
                <a:latin typeface="Calibri"/>
                <a:cs typeface="Calibri"/>
              </a:rPr>
              <a:t> </a:t>
            </a:r>
            <a:r>
              <a:rPr sz="3200" spc="-20" dirty="0">
                <a:latin typeface="Calibri"/>
                <a:cs typeface="Calibri"/>
              </a:rPr>
              <a:t>ratio.</a:t>
            </a:r>
            <a:endParaRPr sz="3200">
              <a:latin typeface="Calibri"/>
              <a:cs typeface="Calibri"/>
            </a:endParaRPr>
          </a:p>
          <a:p>
            <a:pPr marL="355600" marR="5080" indent="-342900" algn="just">
              <a:lnSpc>
                <a:spcPct val="100000"/>
              </a:lnSpc>
              <a:spcBef>
                <a:spcPts val="770"/>
              </a:spcBef>
              <a:buFont typeface="Arial"/>
              <a:buChar char="•"/>
              <a:tabLst>
                <a:tab pos="354965" algn="l"/>
                <a:tab pos="355600" algn="l"/>
              </a:tabLst>
            </a:pPr>
            <a:r>
              <a:rPr sz="3200" dirty="0">
                <a:latin typeface="Calibri"/>
                <a:cs typeface="Calibri"/>
              </a:rPr>
              <a:t>Gene </a:t>
            </a:r>
            <a:r>
              <a:rPr sz="3200" spc="-10" dirty="0">
                <a:latin typeface="Calibri"/>
                <a:cs typeface="Calibri"/>
              </a:rPr>
              <a:t>that </a:t>
            </a:r>
            <a:r>
              <a:rPr sz="3200" spc="-5" dirty="0">
                <a:latin typeface="Calibri"/>
                <a:cs typeface="Calibri"/>
              </a:rPr>
              <a:t>inherited </a:t>
            </a:r>
            <a:r>
              <a:rPr sz="3200" spc="-10" dirty="0">
                <a:latin typeface="Calibri"/>
                <a:cs typeface="Calibri"/>
              </a:rPr>
              <a:t>together </a:t>
            </a:r>
            <a:r>
              <a:rPr sz="3200" dirty="0">
                <a:latin typeface="Calibri"/>
                <a:cs typeface="Calibri"/>
              </a:rPr>
              <a:t>with the </a:t>
            </a:r>
            <a:r>
              <a:rPr sz="3200" spc="-5" dirty="0">
                <a:latin typeface="Calibri"/>
                <a:cs typeface="Calibri"/>
              </a:rPr>
              <a:t>other </a:t>
            </a:r>
            <a:r>
              <a:rPr sz="3200" spc="-10" dirty="0">
                <a:latin typeface="Calibri"/>
                <a:cs typeface="Calibri"/>
              </a:rPr>
              <a:t>gene </a:t>
            </a:r>
            <a:r>
              <a:rPr sz="3200" dirty="0">
                <a:latin typeface="Calibri"/>
                <a:cs typeface="Calibri"/>
              </a:rPr>
              <a:t>as  </a:t>
            </a:r>
            <a:r>
              <a:rPr sz="3200" spc="-10" dirty="0">
                <a:latin typeface="Calibri"/>
                <a:cs typeface="Calibri"/>
              </a:rPr>
              <a:t>they are </a:t>
            </a:r>
            <a:r>
              <a:rPr sz="3200" spc="-15" dirty="0">
                <a:latin typeface="Calibri"/>
                <a:cs typeface="Calibri"/>
              </a:rPr>
              <a:t>located </a:t>
            </a:r>
            <a:r>
              <a:rPr sz="3200" dirty="0">
                <a:latin typeface="Calibri"/>
                <a:cs typeface="Calibri"/>
              </a:rPr>
              <a:t>on the </a:t>
            </a:r>
            <a:r>
              <a:rPr sz="3200" spc="-5" dirty="0">
                <a:latin typeface="Calibri"/>
                <a:cs typeface="Calibri"/>
              </a:rPr>
              <a:t>same </a:t>
            </a:r>
            <a:r>
              <a:rPr sz="3200" spc="-10" dirty="0">
                <a:latin typeface="Calibri"/>
                <a:cs typeface="Calibri"/>
              </a:rPr>
              <a:t>chromosome </a:t>
            </a:r>
            <a:r>
              <a:rPr sz="3200" spc="-15" dirty="0">
                <a:latin typeface="Calibri"/>
                <a:cs typeface="Calibri"/>
              </a:rPr>
              <a:t>are  </a:t>
            </a:r>
            <a:r>
              <a:rPr sz="3200" spc="-5" dirty="0">
                <a:latin typeface="Calibri"/>
                <a:cs typeface="Calibri"/>
              </a:rPr>
              <a:t>called </a:t>
            </a:r>
            <a:r>
              <a:rPr sz="3200" spc="-20" dirty="0">
                <a:latin typeface="Calibri"/>
                <a:cs typeface="Calibri"/>
              </a:rPr>
              <a:t>linked </a:t>
            </a:r>
            <a:r>
              <a:rPr sz="3200" spc="-5" dirty="0">
                <a:latin typeface="Calibri"/>
                <a:cs typeface="Calibri"/>
              </a:rPr>
              <a:t>genes. Inheritance of </a:t>
            </a:r>
            <a:r>
              <a:rPr sz="3200" spc="-10" dirty="0">
                <a:latin typeface="Calibri"/>
                <a:cs typeface="Calibri"/>
              </a:rPr>
              <a:t>two </a:t>
            </a:r>
            <a:r>
              <a:rPr sz="3200" spc="-5" dirty="0">
                <a:latin typeface="Calibri"/>
                <a:cs typeface="Calibri"/>
              </a:rPr>
              <a:t>genes  </a:t>
            </a:r>
            <a:r>
              <a:rPr sz="3200" spc="-10" dirty="0">
                <a:latin typeface="Calibri"/>
                <a:cs typeface="Calibri"/>
              </a:rPr>
              <a:t>together </a:t>
            </a:r>
            <a:r>
              <a:rPr sz="3200" dirty="0">
                <a:latin typeface="Calibri"/>
                <a:cs typeface="Calibri"/>
              </a:rPr>
              <a:t>is </a:t>
            </a:r>
            <a:r>
              <a:rPr sz="3200" spc="-5" dirty="0">
                <a:latin typeface="Calibri"/>
                <a:cs typeface="Calibri"/>
              </a:rPr>
              <a:t>called</a:t>
            </a:r>
            <a:r>
              <a:rPr sz="3200" spc="-30" dirty="0">
                <a:latin typeface="Calibri"/>
                <a:cs typeface="Calibri"/>
              </a:rPr>
              <a:t> </a:t>
            </a:r>
            <a:r>
              <a:rPr sz="3200" spc="-10" dirty="0">
                <a:latin typeface="Calibri"/>
                <a:cs typeface="Calibri"/>
              </a:rPr>
              <a:t>linkage.</a:t>
            </a:r>
            <a:endParaRPr sz="3200">
              <a:latin typeface="Calibri"/>
              <a:cs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8600" y="76200"/>
            <a:ext cx="8686800" cy="670559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7340" y="159207"/>
            <a:ext cx="8482330" cy="5294630"/>
          </a:xfrm>
          <a:prstGeom prst="rect">
            <a:avLst/>
          </a:prstGeom>
        </p:spPr>
        <p:txBody>
          <a:bodyPr vert="horz" wrap="square" lIns="0" tIns="13335" rIns="0" bIns="0" rtlCol="0">
            <a:spAutoFit/>
          </a:bodyPr>
          <a:lstStyle/>
          <a:p>
            <a:pPr marL="355600" marR="5080" indent="-342900" algn="just">
              <a:lnSpc>
                <a:spcPct val="100000"/>
              </a:lnSpc>
              <a:spcBef>
                <a:spcPts val="105"/>
              </a:spcBef>
              <a:buFont typeface="Arial"/>
              <a:buChar char="•"/>
              <a:tabLst>
                <a:tab pos="354965" algn="l"/>
                <a:tab pos="355600" algn="l"/>
              </a:tabLst>
            </a:pPr>
            <a:r>
              <a:rPr sz="3200" spc="-20" dirty="0">
                <a:latin typeface="Calibri"/>
                <a:cs typeface="Calibri"/>
              </a:rPr>
              <a:t>Morgan </a:t>
            </a:r>
            <a:r>
              <a:rPr sz="3200" spc="-15" dirty="0">
                <a:latin typeface="Calibri"/>
                <a:cs typeface="Calibri"/>
              </a:rPr>
              <a:t>found </a:t>
            </a:r>
            <a:r>
              <a:rPr sz="3200" spc="-10" dirty="0">
                <a:latin typeface="Calibri"/>
                <a:cs typeface="Calibri"/>
              </a:rPr>
              <a:t>that </a:t>
            </a:r>
            <a:r>
              <a:rPr sz="3200" dirty="0">
                <a:latin typeface="Calibri"/>
                <a:cs typeface="Calibri"/>
              </a:rPr>
              <a:t>when </a:t>
            </a:r>
            <a:r>
              <a:rPr sz="3200" spc="-5" dirty="0">
                <a:latin typeface="Calibri"/>
                <a:cs typeface="Calibri"/>
              </a:rPr>
              <a:t>genes </a:t>
            </a:r>
            <a:r>
              <a:rPr sz="3200" spc="-15" dirty="0">
                <a:latin typeface="Calibri"/>
                <a:cs typeface="Calibri"/>
              </a:rPr>
              <a:t>were </a:t>
            </a:r>
            <a:r>
              <a:rPr sz="3200" spc="-10" dirty="0">
                <a:latin typeface="Calibri"/>
                <a:cs typeface="Calibri"/>
              </a:rPr>
              <a:t>grouped </a:t>
            </a:r>
            <a:r>
              <a:rPr sz="3200" spc="-5" dirty="0">
                <a:latin typeface="Calibri"/>
                <a:cs typeface="Calibri"/>
              </a:rPr>
              <a:t>on  </a:t>
            </a:r>
            <a:r>
              <a:rPr sz="3200" dirty="0">
                <a:latin typeface="Calibri"/>
                <a:cs typeface="Calibri"/>
              </a:rPr>
              <a:t>the </a:t>
            </a:r>
            <a:r>
              <a:rPr sz="3200" spc="-5" dirty="0">
                <a:latin typeface="Calibri"/>
                <a:cs typeface="Calibri"/>
              </a:rPr>
              <a:t>same </a:t>
            </a:r>
            <a:r>
              <a:rPr sz="3200" spc="-10" dirty="0">
                <a:latin typeface="Calibri"/>
                <a:cs typeface="Calibri"/>
              </a:rPr>
              <a:t>chromosome, </a:t>
            </a:r>
            <a:r>
              <a:rPr sz="3200" spc="-5" dirty="0">
                <a:latin typeface="Calibri"/>
                <a:cs typeface="Calibri"/>
              </a:rPr>
              <a:t>some genes </a:t>
            </a:r>
            <a:r>
              <a:rPr sz="3200" spc="-15" dirty="0">
                <a:latin typeface="Calibri"/>
                <a:cs typeface="Calibri"/>
              </a:rPr>
              <a:t>were </a:t>
            </a:r>
            <a:r>
              <a:rPr sz="3200" spc="-10" dirty="0">
                <a:latin typeface="Calibri"/>
                <a:cs typeface="Calibri"/>
              </a:rPr>
              <a:t>very  </a:t>
            </a:r>
            <a:r>
              <a:rPr sz="3200" spc="-5" dirty="0">
                <a:latin typeface="Calibri"/>
                <a:cs typeface="Calibri"/>
              </a:rPr>
              <a:t>tightly </a:t>
            </a:r>
            <a:r>
              <a:rPr sz="3200" spc="-20" dirty="0">
                <a:latin typeface="Calibri"/>
                <a:cs typeface="Calibri"/>
              </a:rPr>
              <a:t>linked, </a:t>
            </a:r>
            <a:r>
              <a:rPr sz="3200" spc="-5" dirty="0">
                <a:latin typeface="Calibri"/>
                <a:cs typeface="Calibri"/>
              </a:rPr>
              <a:t>while </a:t>
            </a:r>
            <a:r>
              <a:rPr sz="3200" spc="-10" dirty="0">
                <a:latin typeface="Calibri"/>
                <a:cs typeface="Calibri"/>
              </a:rPr>
              <a:t>others </a:t>
            </a:r>
            <a:r>
              <a:rPr sz="3200" spc="-15" dirty="0">
                <a:latin typeface="Calibri"/>
                <a:cs typeface="Calibri"/>
              </a:rPr>
              <a:t>were </a:t>
            </a:r>
            <a:r>
              <a:rPr sz="3200" dirty="0">
                <a:latin typeface="Calibri"/>
                <a:cs typeface="Calibri"/>
              </a:rPr>
              <a:t>loosely</a:t>
            </a:r>
            <a:r>
              <a:rPr sz="3200" spc="20" dirty="0">
                <a:latin typeface="Calibri"/>
                <a:cs typeface="Calibri"/>
              </a:rPr>
              <a:t> </a:t>
            </a:r>
            <a:r>
              <a:rPr sz="3200" spc="-25" dirty="0">
                <a:latin typeface="Calibri"/>
                <a:cs typeface="Calibri"/>
              </a:rPr>
              <a:t>linked</a:t>
            </a:r>
            <a:endParaRPr sz="3200">
              <a:latin typeface="Calibri"/>
              <a:cs typeface="Calibri"/>
            </a:endParaRPr>
          </a:p>
          <a:p>
            <a:pPr algn="just">
              <a:lnSpc>
                <a:spcPct val="100000"/>
              </a:lnSpc>
              <a:spcBef>
                <a:spcPts val="10"/>
              </a:spcBef>
              <a:buFont typeface="Arial"/>
              <a:buChar char="•"/>
            </a:pPr>
            <a:endParaRPr sz="4400">
              <a:latin typeface="Calibri"/>
              <a:cs typeface="Calibri"/>
            </a:endParaRPr>
          </a:p>
          <a:p>
            <a:pPr marL="355600" marR="1313180" indent="-342900" algn="just">
              <a:lnSpc>
                <a:spcPct val="100000"/>
              </a:lnSpc>
              <a:buFont typeface="Arial"/>
              <a:buChar char="•"/>
              <a:tabLst>
                <a:tab pos="354965" algn="l"/>
                <a:tab pos="355600" algn="l"/>
              </a:tabLst>
            </a:pPr>
            <a:r>
              <a:rPr sz="3200" spc="-10" smtClean="0">
                <a:latin typeface="Calibri"/>
                <a:cs typeface="Calibri"/>
              </a:rPr>
              <a:t>Lin</a:t>
            </a:r>
            <a:r>
              <a:rPr lang="en-US" sz="3200" spc="-10" dirty="0" smtClean="0">
                <a:latin typeface="Calibri"/>
                <a:cs typeface="Calibri"/>
              </a:rPr>
              <a:t>k</a:t>
            </a:r>
            <a:r>
              <a:rPr sz="3200" spc="-10" smtClean="0">
                <a:latin typeface="Calibri"/>
                <a:cs typeface="Calibri"/>
              </a:rPr>
              <a:t>age</a:t>
            </a:r>
            <a:r>
              <a:rPr sz="3200" spc="-10" dirty="0">
                <a:latin typeface="Calibri"/>
                <a:cs typeface="Calibri"/>
              </a:rPr>
              <a:t>: </a:t>
            </a:r>
            <a:r>
              <a:rPr sz="3200" spc="-20" dirty="0">
                <a:latin typeface="Calibri"/>
                <a:cs typeface="Calibri"/>
              </a:rPr>
              <a:t>physical </a:t>
            </a:r>
            <a:r>
              <a:rPr sz="3200" spc="-5" dirty="0">
                <a:latin typeface="Calibri"/>
                <a:cs typeface="Calibri"/>
              </a:rPr>
              <a:t>association </a:t>
            </a:r>
            <a:r>
              <a:rPr sz="3200" dirty="0">
                <a:latin typeface="Calibri"/>
                <a:cs typeface="Calibri"/>
              </a:rPr>
              <a:t>of </a:t>
            </a:r>
            <a:r>
              <a:rPr sz="3200" spc="-5" dirty="0">
                <a:latin typeface="Calibri"/>
                <a:cs typeface="Calibri"/>
              </a:rPr>
              <a:t>genes on </a:t>
            </a:r>
            <a:r>
              <a:rPr sz="3200" dirty="0">
                <a:latin typeface="Calibri"/>
                <a:cs typeface="Calibri"/>
              </a:rPr>
              <a:t>a  </a:t>
            </a:r>
            <a:r>
              <a:rPr sz="3200" spc="-10" dirty="0">
                <a:latin typeface="Calibri"/>
                <a:cs typeface="Calibri"/>
              </a:rPr>
              <a:t>chromosome </a:t>
            </a:r>
            <a:r>
              <a:rPr sz="3200" dirty="0">
                <a:latin typeface="Calibri"/>
                <a:cs typeface="Calibri"/>
              </a:rPr>
              <a:t>is </a:t>
            </a:r>
            <a:r>
              <a:rPr sz="3200" spc="-5" dirty="0">
                <a:latin typeface="Calibri"/>
                <a:cs typeface="Calibri"/>
              </a:rPr>
              <a:t>called</a:t>
            </a:r>
            <a:r>
              <a:rPr sz="3200" spc="-40" dirty="0">
                <a:latin typeface="Calibri"/>
                <a:cs typeface="Calibri"/>
              </a:rPr>
              <a:t> </a:t>
            </a:r>
            <a:r>
              <a:rPr sz="3200" spc="-5" dirty="0">
                <a:latin typeface="Calibri"/>
                <a:cs typeface="Calibri"/>
              </a:rPr>
              <a:t>linage.</a:t>
            </a:r>
            <a:endParaRPr sz="3200">
              <a:latin typeface="Calibri"/>
              <a:cs typeface="Calibri"/>
            </a:endParaRPr>
          </a:p>
          <a:p>
            <a:pPr marL="355600" marR="257810" indent="-342900" algn="just">
              <a:lnSpc>
                <a:spcPct val="100000"/>
              </a:lnSpc>
              <a:spcBef>
                <a:spcPts val="770"/>
              </a:spcBef>
              <a:buFont typeface="Arial"/>
              <a:buChar char="•"/>
              <a:tabLst>
                <a:tab pos="354965" algn="l"/>
                <a:tab pos="355600" algn="l"/>
              </a:tabLst>
            </a:pPr>
            <a:r>
              <a:rPr sz="3200" spc="-10" dirty="0">
                <a:latin typeface="Calibri"/>
                <a:cs typeface="Calibri"/>
              </a:rPr>
              <a:t>Recombination: </a:t>
            </a:r>
            <a:r>
              <a:rPr sz="3200" spc="-5" dirty="0">
                <a:latin typeface="Calibri"/>
                <a:cs typeface="Calibri"/>
              </a:rPr>
              <a:t>The </a:t>
            </a:r>
            <a:r>
              <a:rPr sz="3200" spc="-15" dirty="0">
                <a:latin typeface="Calibri"/>
                <a:cs typeface="Calibri"/>
              </a:rPr>
              <a:t>generation </a:t>
            </a:r>
            <a:r>
              <a:rPr sz="3200" dirty="0">
                <a:latin typeface="Calibri"/>
                <a:cs typeface="Calibri"/>
              </a:rPr>
              <a:t>of </a:t>
            </a:r>
            <a:r>
              <a:rPr sz="3200" spc="-10" dirty="0">
                <a:latin typeface="Calibri"/>
                <a:cs typeface="Calibri"/>
              </a:rPr>
              <a:t>non-parental  </a:t>
            </a:r>
            <a:r>
              <a:rPr sz="3200" spc="-5" dirty="0">
                <a:latin typeface="Calibri"/>
                <a:cs typeface="Calibri"/>
              </a:rPr>
              <a:t>gene </a:t>
            </a:r>
            <a:r>
              <a:rPr sz="3200" spc="-10" dirty="0">
                <a:latin typeface="Calibri"/>
                <a:cs typeface="Calibri"/>
              </a:rPr>
              <a:t>combinations </a:t>
            </a:r>
            <a:r>
              <a:rPr sz="3200" dirty="0">
                <a:latin typeface="Calibri"/>
                <a:cs typeface="Calibri"/>
              </a:rPr>
              <a:t>is </a:t>
            </a:r>
            <a:r>
              <a:rPr sz="3200" spc="-5" dirty="0">
                <a:latin typeface="Calibri"/>
                <a:cs typeface="Calibri"/>
              </a:rPr>
              <a:t>called </a:t>
            </a:r>
            <a:r>
              <a:rPr sz="3200" spc="-10" dirty="0">
                <a:latin typeface="Calibri"/>
                <a:cs typeface="Calibri"/>
              </a:rPr>
              <a:t>recombination.</a:t>
            </a:r>
            <a:endParaRPr sz="3200">
              <a:latin typeface="Calibri"/>
              <a:cs typeface="Calibri"/>
            </a:endParaRPr>
          </a:p>
          <a:p>
            <a:pPr marL="355600" marR="55244" indent="-342900" algn="just">
              <a:lnSpc>
                <a:spcPct val="100000"/>
              </a:lnSpc>
              <a:spcBef>
                <a:spcPts val="770"/>
              </a:spcBef>
              <a:buFont typeface="Arial"/>
              <a:buChar char="•"/>
              <a:tabLst>
                <a:tab pos="354965" algn="l"/>
                <a:tab pos="355600" algn="l"/>
              </a:tabLst>
            </a:pPr>
            <a:r>
              <a:rPr sz="3200" dirty="0">
                <a:latin typeface="Calibri"/>
                <a:cs typeface="Calibri"/>
              </a:rPr>
              <a:t>It </a:t>
            </a:r>
            <a:r>
              <a:rPr sz="3200" spc="-15" dirty="0">
                <a:latin typeface="Calibri"/>
                <a:cs typeface="Calibri"/>
              </a:rPr>
              <a:t>occurs </a:t>
            </a:r>
            <a:r>
              <a:rPr sz="3200" spc="-10" dirty="0">
                <a:latin typeface="Calibri"/>
                <a:cs typeface="Calibri"/>
              </a:rPr>
              <a:t>in crossing over </a:t>
            </a:r>
            <a:r>
              <a:rPr sz="3200" spc="-5" dirty="0">
                <a:latin typeface="Calibri"/>
                <a:cs typeface="Calibri"/>
              </a:rPr>
              <a:t>of </a:t>
            </a:r>
            <a:r>
              <a:rPr sz="3200" spc="-10" dirty="0">
                <a:latin typeface="Calibri"/>
                <a:cs typeface="Calibri"/>
              </a:rPr>
              <a:t>chromosomes </a:t>
            </a:r>
            <a:r>
              <a:rPr sz="3200" spc="-5" dirty="0">
                <a:latin typeface="Calibri"/>
                <a:cs typeface="Calibri"/>
              </a:rPr>
              <a:t>during  meiosis.</a:t>
            </a:r>
            <a:endParaRPr sz="32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7340" y="696213"/>
            <a:ext cx="4472940" cy="4890770"/>
          </a:xfrm>
          <a:prstGeom prst="rect">
            <a:avLst/>
          </a:prstGeom>
        </p:spPr>
        <p:txBody>
          <a:bodyPr vert="horz" wrap="square" lIns="0" tIns="12065" rIns="0" bIns="0" rtlCol="0">
            <a:spAutoFit/>
          </a:bodyPr>
          <a:lstStyle/>
          <a:p>
            <a:pPr marL="355600" marR="786765" indent="-342900" algn="just">
              <a:lnSpc>
                <a:spcPct val="100000"/>
              </a:lnSpc>
              <a:spcBef>
                <a:spcPts val="95"/>
              </a:spcBef>
              <a:buFont typeface="Arial"/>
              <a:buChar char="•"/>
              <a:tabLst>
                <a:tab pos="354965" algn="l"/>
                <a:tab pos="355600" algn="l"/>
                <a:tab pos="3201035" algn="l"/>
              </a:tabLst>
            </a:pPr>
            <a:r>
              <a:rPr sz="2800" spc="-10" dirty="0">
                <a:latin typeface="Calibri"/>
                <a:cs typeface="Calibri"/>
              </a:rPr>
              <a:t>During</a:t>
            </a:r>
            <a:r>
              <a:rPr sz="2800" spc="35" dirty="0">
                <a:latin typeface="Calibri"/>
                <a:cs typeface="Calibri"/>
              </a:rPr>
              <a:t> </a:t>
            </a:r>
            <a:r>
              <a:rPr sz="2800" spc="-10" dirty="0">
                <a:latin typeface="Calibri"/>
                <a:cs typeface="Calibri"/>
              </a:rPr>
              <a:t>this</a:t>
            </a:r>
            <a:r>
              <a:rPr sz="2800" spc="30" dirty="0">
                <a:latin typeface="Calibri"/>
                <a:cs typeface="Calibri"/>
              </a:rPr>
              <a:t> </a:t>
            </a:r>
            <a:r>
              <a:rPr sz="2800" spc="-10" dirty="0">
                <a:latin typeface="Calibri"/>
                <a:cs typeface="Calibri"/>
              </a:rPr>
              <a:t>period,	he  designed </a:t>
            </a:r>
            <a:r>
              <a:rPr sz="2800" spc="-15" dirty="0">
                <a:latin typeface="Calibri"/>
                <a:cs typeface="Calibri"/>
              </a:rPr>
              <a:t>breeding  experiments </a:t>
            </a:r>
            <a:r>
              <a:rPr sz="2800" spc="-5" dirty="0">
                <a:latin typeface="Calibri"/>
                <a:cs typeface="Calibri"/>
              </a:rPr>
              <a:t>in the </a:t>
            </a:r>
            <a:r>
              <a:rPr sz="2800" spc="-10" dirty="0">
                <a:latin typeface="Calibri"/>
                <a:cs typeface="Calibri"/>
              </a:rPr>
              <a:t>pea  plants.</a:t>
            </a:r>
            <a:endParaRPr sz="2800">
              <a:latin typeface="Calibri"/>
              <a:cs typeface="Calibri"/>
            </a:endParaRPr>
          </a:p>
          <a:p>
            <a:pPr marL="355600" marR="5080" indent="-342900" algn="just">
              <a:lnSpc>
                <a:spcPct val="100000"/>
              </a:lnSpc>
              <a:spcBef>
                <a:spcPts val="675"/>
              </a:spcBef>
              <a:buFont typeface="Arial"/>
              <a:buChar char="•"/>
              <a:tabLst>
                <a:tab pos="354965" algn="l"/>
                <a:tab pos="355600" algn="l"/>
              </a:tabLst>
            </a:pPr>
            <a:r>
              <a:rPr sz="2800" spc="-5" dirty="0">
                <a:latin typeface="Calibri"/>
                <a:cs typeface="Calibri"/>
              </a:rPr>
              <a:t>He </a:t>
            </a:r>
            <a:r>
              <a:rPr sz="2800" spc="-15" dirty="0">
                <a:latin typeface="Calibri"/>
                <a:cs typeface="Calibri"/>
              </a:rPr>
              <a:t>carefully </a:t>
            </a:r>
            <a:r>
              <a:rPr sz="2800" spc="-10" dirty="0">
                <a:latin typeface="Calibri"/>
                <a:cs typeface="Calibri"/>
              </a:rPr>
              <a:t>analysed </a:t>
            </a:r>
            <a:r>
              <a:rPr sz="2800" spc="-5" dirty="0">
                <a:latin typeface="Calibri"/>
                <a:cs typeface="Calibri"/>
              </a:rPr>
              <a:t>the  </a:t>
            </a:r>
            <a:r>
              <a:rPr sz="2800" spc="-10" dirty="0">
                <a:latin typeface="Calibri"/>
                <a:cs typeface="Calibri"/>
              </a:rPr>
              <a:t>results, </a:t>
            </a:r>
            <a:r>
              <a:rPr sz="2800" spc="-35" dirty="0">
                <a:latin typeface="Calibri"/>
                <a:cs typeface="Calibri"/>
              </a:rPr>
              <a:t>gave </a:t>
            </a:r>
            <a:r>
              <a:rPr sz="2800" spc="-5" dirty="0">
                <a:latin typeface="Calibri"/>
                <a:cs typeface="Calibri"/>
              </a:rPr>
              <a:t>a </a:t>
            </a:r>
            <a:r>
              <a:rPr sz="2800" spc="-10" dirty="0">
                <a:latin typeface="Calibri"/>
                <a:cs typeface="Calibri"/>
              </a:rPr>
              <a:t>mathematical  </a:t>
            </a:r>
            <a:r>
              <a:rPr sz="2800" spc="-20" dirty="0">
                <a:latin typeface="Calibri"/>
                <a:cs typeface="Calibri"/>
              </a:rPr>
              <a:t>interpretation.</a:t>
            </a:r>
            <a:endParaRPr sz="2800">
              <a:latin typeface="Calibri"/>
              <a:cs typeface="Calibri"/>
            </a:endParaRPr>
          </a:p>
          <a:p>
            <a:pPr marL="355600" marR="231775" indent="-342900" algn="just">
              <a:lnSpc>
                <a:spcPct val="100000"/>
              </a:lnSpc>
              <a:spcBef>
                <a:spcPts val="675"/>
              </a:spcBef>
              <a:buFont typeface="Arial"/>
              <a:buChar char="•"/>
              <a:tabLst>
                <a:tab pos="354965" algn="l"/>
                <a:tab pos="355600" algn="l"/>
              </a:tabLst>
            </a:pPr>
            <a:r>
              <a:rPr sz="2800" spc="-5" dirty="0">
                <a:latin typeface="Calibri"/>
                <a:cs typeface="Calibri"/>
              </a:rPr>
              <a:t>In 1865 he </a:t>
            </a:r>
            <a:r>
              <a:rPr sz="2800" spc="-10" dirty="0">
                <a:latin typeface="Calibri"/>
                <a:cs typeface="Calibri"/>
              </a:rPr>
              <a:t>Published his  results </a:t>
            </a:r>
            <a:r>
              <a:rPr sz="2800" spc="-15" dirty="0">
                <a:latin typeface="Calibri"/>
                <a:cs typeface="Calibri"/>
              </a:rPr>
              <a:t>“Translation </a:t>
            </a:r>
            <a:r>
              <a:rPr sz="2800" spc="-5" dirty="0">
                <a:latin typeface="Calibri"/>
                <a:cs typeface="Calibri"/>
              </a:rPr>
              <a:t>of the  </a:t>
            </a:r>
            <a:r>
              <a:rPr sz="2800" spc="-15" dirty="0">
                <a:latin typeface="Calibri"/>
                <a:cs typeface="Calibri"/>
              </a:rPr>
              <a:t>characters” </a:t>
            </a:r>
            <a:r>
              <a:rPr sz="2800" spc="-5" dirty="0">
                <a:latin typeface="Calibri"/>
                <a:cs typeface="Calibri"/>
              </a:rPr>
              <a:t>in the </a:t>
            </a:r>
            <a:r>
              <a:rPr sz="2800" spc="-20" dirty="0">
                <a:latin typeface="Calibri"/>
                <a:cs typeface="Calibri"/>
              </a:rPr>
              <a:t>natural  </a:t>
            </a:r>
            <a:r>
              <a:rPr sz="2800" spc="-15" dirty="0">
                <a:latin typeface="Calibri"/>
                <a:cs typeface="Calibri"/>
              </a:rPr>
              <a:t>history </a:t>
            </a:r>
            <a:r>
              <a:rPr sz="2800" spc="-5" dirty="0">
                <a:latin typeface="Calibri"/>
                <a:cs typeface="Calibri"/>
              </a:rPr>
              <a:t>of </a:t>
            </a:r>
            <a:r>
              <a:rPr sz="2800" spc="-10" dirty="0">
                <a:latin typeface="Calibri"/>
                <a:cs typeface="Calibri"/>
              </a:rPr>
              <a:t>society </a:t>
            </a:r>
            <a:r>
              <a:rPr sz="2800" spc="-5" dirty="0">
                <a:latin typeface="Calibri"/>
                <a:cs typeface="Calibri"/>
              </a:rPr>
              <a:t>of</a:t>
            </a:r>
            <a:r>
              <a:rPr sz="2800" spc="30" dirty="0">
                <a:latin typeface="Calibri"/>
                <a:cs typeface="Calibri"/>
              </a:rPr>
              <a:t> </a:t>
            </a:r>
            <a:r>
              <a:rPr sz="2800" spc="-10" dirty="0">
                <a:latin typeface="Calibri"/>
                <a:cs typeface="Calibri"/>
              </a:rPr>
              <a:t>brunn.</a:t>
            </a:r>
            <a:endParaRPr sz="2800">
              <a:latin typeface="Calibri"/>
              <a:cs typeface="Calibri"/>
            </a:endParaRPr>
          </a:p>
        </p:txBody>
      </p:sp>
      <p:pic>
        <p:nvPicPr>
          <p:cNvPr id="3" name="object 3"/>
          <p:cNvPicPr/>
          <p:nvPr/>
        </p:nvPicPr>
        <p:blipFill>
          <a:blip r:embed="rId2" cstate="print"/>
          <a:stretch>
            <a:fillRect/>
          </a:stretch>
        </p:blipFill>
        <p:spPr>
          <a:xfrm>
            <a:off x="5410200" y="533400"/>
            <a:ext cx="3200400" cy="51816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0"/>
            <a:ext cx="8926830" cy="6431247"/>
          </a:xfrm>
          <a:prstGeom prst="rect">
            <a:avLst/>
          </a:prstGeom>
        </p:spPr>
        <p:txBody>
          <a:bodyPr vert="horz" wrap="square" lIns="0" tIns="110489" rIns="0" bIns="0" rtlCol="0">
            <a:spAutoFit/>
          </a:bodyPr>
          <a:lstStyle/>
          <a:p>
            <a:pPr marL="355600" indent="-342900" algn="ctr">
              <a:lnSpc>
                <a:spcPct val="100000"/>
              </a:lnSpc>
              <a:spcBef>
                <a:spcPts val="869"/>
              </a:spcBef>
              <a:tabLst>
                <a:tab pos="354965" algn="l"/>
                <a:tab pos="355600" algn="l"/>
              </a:tabLst>
            </a:pPr>
            <a:r>
              <a:rPr sz="3200" b="1" spc="-60" smtClean="0">
                <a:latin typeface="Calibri"/>
                <a:cs typeface="Calibri"/>
              </a:rPr>
              <a:t>MUTATION</a:t>
            </a:r>
            <a:endParaRPr sz="3200">
              <a:latin typeface="Calibri"/>
              <a:cs typeface="Calibri"/>
            </a:endParaRPr>
          </a:p>
          <a:p>
            <a:pPr marL="355600" marR="457200" indent="-342900" algn="just">
              <a:lnSpc>
                <a:spcPct val="100000"/>
              </a:lnSpc>
              <a:spcBef>
                <a:spcPts val="770"/>
              </a:spcBef>
              <a:buFont typeface="Arial"/>
              <a:buChar char="•"/>
              <a:tabLst>
                <a:tab pos="354965" algn="l"/>
                <a:tab pos="355600" algn="l"/>
              </a:tabLst>
            </a:pPr>
            <a:r>
              <a:rPr sz="3200" spc="-5" dirty="0">
                <a:latin typeface="Calibri"/>
                <a:cs typeface="Calibri"/>
              </a:rPr>
              <a:t>The phenotypic </a:t>
            </a:r>
            <a:r>
              <a:rPr sz="3200" spc="-10" dirty="0">
                <a:latin typeface="Calibri"/>
                <a:cs typeface="Calibri"/>
              </a:rPr>
              <a:t>variation occurs </a:t>
            </a:r>
            <a:r>
              <a:rPr sz="3200" spc="-5" dirty="0">
                <a:latin typeface="Calibri"/>
                <a:cs typeface="Calibri"/>
              </a:rPr>
              <a:t>due </a:t>
            </a:r>
            <a:r>
              <a:rPr sz="3200" spc="-20" dirty="0">
                <a:latin typeface="Calibri"/>
                <a:cs typeface="Calibri"/>
              </a:rPr>
              <a:t>to </a:t>
            </a:r>
            <a:r>
              <a:rPr sz="3200" spc="-5" dirty="0">
                <a:latin typeface="Calibri"/>
                <a:cs typeface="Calibri"/>
              </a:rPr>
              <a:t>change </a:t>
            </a:r>
            <a:r>
              <a:rPr sz="3200" dirty="0">
                <a:latin typeface="Calibri"/>
                <a:cs typeface="Calibri"/>
              </a:rPr>
              <a:t>in  </a:t>
            </a:r>
            <a:r>
              <a:rPr sz="3200" spc="-5" dirty="0">
                <a:latin typeface="Calibri"/>
                <a:cs typeface="Calibri"/>
              </a:rPr>
              <a:t>gene or DNA sequence </a:t>
            </a:r>
            <a:r>
              <a:rPr sz="3200" dirty="0">
                <a:latin typeface="Calibri"/>
                <a:cs typeface="Calibri"/>
              </a:rPr>
              <a:t>is </a:t>
            </a:r>
            <a:r>
              <a:rPr sz="3200" spc="-5" dirty="0">
                <a:latin typeface="Calibri"/>
                <a:cs typeface="Calibri"/>
              </a:rPr>
              <a:t>called </a:t>
            </a:r>
            <a:r>
              <a:rPr sz="3200" spc="-10" dirty="0">
                <a:latin typeface="Calibri"/>
                <a:cs typeface="Calibri"/>
              </a:rPr>
              <a:t>mutation. </a:t>
            </a:r>
            <a:r>
              <a:rPr sz="3200" spc="-5" dirty="0">
                <a:latin typeface="Calibri"/>
                <a:cs typeface="Calibri"/>
              </a:rPr>
              <a:t>The  </a:t>
            </a:r>
            <a:r>
              <a:rPr sz="3200" spc="-15" dirty="0">
                <a:latin typeface="Calibri"/>
                <a:cs typeface="Calibri"/>
              </a:rPr>
              <a:t>organism </a:t>
            </a:r>
            <a:r>
              <a:rPr sz="3200" spc="-10" dirty="0">
                <a:latin typeface="Calibri"/>
                <a:cs typeface="Calibri"/>
              </a:rPr>
              <a:t>that undergoes mutation </a:t>
            </a:r>
            <a:r>
              <a:rPr sz="3200" dirty="0">
                <a:latin typeface="Calibri"/>
                <a:cs typeface="Calibri"/>
              </a:rPr>
              <a:t>is</a:t>
            </a:r>
            <a:r>
              <a:rPr sz="3200" spc="55" dirty="0">
                <a:latin typeface="Calibri"/>
                <a:cs typeface="Calibri"/>
              </a:rPr>
              <a:t> </a:t>
            </a:r>
            <a:r>
              <a:rPr sz="3200" spc="-10" dirty="0">
                <a:latin typeface="Calibri"/>
                <a:cs typeface="Calibri"/>
              </a:rPr>
              <a:t>mutant.</a:t>
            </a:r>
            <a:endParaRPr sz="3200">
              <a:latin typeface="Calibri"/>
              <a:cs typeface="Calibri"/>
            </a:endParaRPr>
          </a:p>
          <a:p>
            <a:pPr marL="355600" marR="5080" indent="-342900" algn="just">
              <a:lnSpc>
                <a:spcPct val="100000"/>
              </a:lnSpc>
              <a:spcBef>
                <a:spcPts val="770"/>
              </a:spcBef>
              <a:buFont typeface="Arial"/>
              <a:buChar char="•"/>
              <a:tabLst>
                <a:tab pos="354965" algn="l"/>
                <a:tab pos="355600" algn="l"/>
              </a:tabLst>
            </a:pPr>
            <a:r>
              <a:rPr sz="3200" spc="-5" dirty="0">
                <a:latin typeface="Calibri"/>
                <a:cs typeface="Calibri"/>
              </a:rPr>
              <a:t>The </a:t>
            </a:r>
            <a:r>
              <a:rPr sz="3200" dirty="0">
                <a:latin typeface="Calibri"/>
                <a:cs typeface="Calibri"/>
              </a:rPr>
              <a:t>loss </a:t>
            </a:r>
            <a:r>
              <a:rPr sz="3200" spc="-5" dirty="0">
                <a:latin typeface="Calibri"/>
                <a:cs typeface="Calibri"/>
              </a:rPr>
              <a:t>(deletion) or </a:t>
            </a:r>
            <a:r>
              <a:rPr sz="3200" spc="-15" dirty="0">
                <a:latin typeface="Calibri"/>
                <a:cs typeface="Calibri"/>
              </a:rPr>
              <a:t>gain </a:t>
            </a:r>
            <a:r>
              <a:rPr sz="3200" spc="-10" dirty="0">
                <a:latin typeface="Calibri"/>
                <a:cs typeface="Calibri"/>
              </a:rPr>
              <a:t>(insertion/duplication) </a:t>
            </a:r>
            <a:r>
              <a:rPr sz="3200" spc="-5" dirty="0">
                <a:latin typeface="Calibri"/>
                <a:cs typeface="Calibri"/>
              </a:rPr>
              <a:t>of  </a:t>
            </a:r>
            <a:r>
              <a:rPr sz="3200" dirty="0">
                <a:latin typeface="Calibri"/>
                <a:cs typeface="Calibri"/>
              </a:rPr>
              <a:t>a </a:t>
            </a:r>
            <a:r>
              <a:rPr sz="3200" spc="-10" dirty="0">
                <a:latin typeface="Calibri"/>
                <a:cs typeface="Calibri"/>
              </a:rPr>
              <a:t>segment </a:t>
            </a:r>
            <a:r>
              <a:rPr sz="3200" spc="-5" dirty="0">
                <a:latin typeface="Calibri"/>
                <a:cs typeface="Calibri"/>
              </a:rPr>
              <a:t>of DNA </a:t>
            </a:r>
            <a:r>
              <a:rPr sz="3200" spc="-10" dirty="0">
                <a:latin typeface="Calibri"/>
                <a:cs typeface="Calibri"/>
              </a:rPr>
              <a:t>results </a:t>
            </a:r>
            <a:r>
              <a:rPr sz="3200" dirty="0">
                <a:latin typeface="Calibri"/>
                <a:cs typeface="Calibri"/>
              </a:rPr>
              <a:t>in </a:t>
            </a:r>
            <a:r>
              <a:rPr sz="3200" spc="-15" dirty="0">
                <a:latin typeface="Calibri"/>
                <a:cs typeface="Calibri"/>
              </a:rPr>
              <a:t>alteration </a:t>
            </a:r>
            <a:r>
              <a:rPr sz="3200" dirty="0">
                <a:latin typeface="Calibri"/>
                <a:cs typeface="Calibri"/>
              </a:rPr>
              <a:t>in  </a:t>
            </a:r>
            <a:r>
              <a:rPr sz="3200" spc="-5" dirty="0">
                <a:latin typeface="Calibri"/>
                <a:cs typeface="Calibri"/>
              </a:rPr>
              <a:t>chromosomes. </a:t>
            </a:r>
            <a:r>
              <a:rPr sz="3200" dirty="0">
                <a:latin typeface="Calibri"/>
                <a:cs typeface="Calibri"/>
              </a:rPr>
              <a:t>It is </a:t>
            </a:r>
            <a:r>
              <a:rPr sz="3200" spc="-5" dirty="0">
                <a:latin typeface="Calibri"/>
                <a:cs typeface="Calibri"/>
              </a:rPr>
              <a:t>called </a:t>
            </a:r>
            <a:r>
              <a:rPr sz="3200" spc="-10" dirty="0">
                <a:latin typeface="Calibri"/>
                <a:cs typeface="Calibri"/>
              </a:rPr>
              <a:t>Chromosomal</a:t>
            </a:r>
            <a:r>
              <a:rPr sz="3200" spc="-30" dirty="0">
                <a:latin typeface="Calibri"/>
                <a:cs typeface="Calibri"/>
              </a:rPr>
              <a:t> </a:t>
            </a:r>
            <a:r>
              <a:rPr sz="3200" spc="-10" dirty="0">
                <a:latin typeface="Calibri"/>
                <a:cs typeface="Calibri"/>
              </a:rPr>
              <a:t>aberrations</a:t>
            </a:r>
            <a:endParaRPr sz="3200">
              <a:latin typeface="Calibri"/>
              <a:cs typeface="Calibri"/>
            </a:endParaRPr>
          </a:p>
          <a:p>
            <a:pPr marL="355600" marR="158115" indent="-342900" algn="just">
              <a:lnSpc>
                <a:spcPct val="100000"/>
              </a:lnSpc>
              <a:spcBef>
                <a:spcPts val="770"/>
              </a:spcBef>
              <a:buFont typeface="Arial"/>
              <a:buChar char="•"/>
              <a:tabLst>
                <a:tab pos="354965" algn="l"/>
                <a:tab pos="355600" algn="l"/>
                <a:tab pos="3317875" algn="l"/>
              </a:tabLst>
            </a:pPr>
            <a:r>
              <a:rPr sz="3200" dirty="0">
                <a:latin typeface="Calibri"/>
                <a:cs typeface="Calibri"/>
              </a:rPr>
              <a:t>Gene</a:t>
            </a:r>
            <a:r>
              <a:rPr sz="3200" spc="-5" dirty="0">
                <a:latin typeface="Calibri"/>
                <a:cs typeface="Calibri"/>
              </a:rPr>
              <a:t> </a:t>
            </a:r>
            <a:r>
              <a:rPr sz="3200" spc="-10" dirty="0">
                <a:latin typeface="Calibri"/>
                <a:cs typeface="Calibri"/>
              </a:rPr>
              <a:t>Mutations:	</a:t>
            </a:r>
            <a:r>
              <a:rPr sz="3200" spc="-5" dirty="0">
                <a:latin typeface="Calibri"/>
                <a:cs typeface="Calibri"/>
              </a:rPr>
              <a:t>The </a:t>
            </a:r>
            <a:r>
              <a:rPr sz="3200" spc="-10" dirty="0">
                <a:latin typeface="Calibri"/>
                <a:cs typeface="Calibri"/>
              </a:rPr>
              <a:t>mutation </a:t>
            </a:r>
            <a:r>
              <a:rPr sz="3200" spc="-35" dirty="0">
                <a:latin typeface="Calibri"/>
                <a:cs typeface="Calibri"/>
              </a:rPr>
              <a:t>takes </a:t>
            </a:r>
            <a:r>
              <a:rPr sz="3200" spc="-5" dirty="0">
                <a:latin typeface="Calibri"/>
                <a:cs typeface="Calibri"/>
              </a:rPr>
              <a:t>place due </a:t>
            </a:r>
            <a:r>
              <a:rPr sz="3200" spc="-20" dirty="0">
                <a:latin typeface="Calibri"/>
                <a:cs typeface="Calibri"/>
              </a:rPr>
              <a:t>to  </a:t>
            </a:r>
            <a:r>
              <a:rPr sz="3200" spc="-5" dirty="0">
                <a:latin typeface="Calibri"/>
                <a:cs typeface="Calibri"/>
              </a:rPr>
              <a:t>change </a:t>
            </a:r>
            <a:r>
              <a:rPr sz="3200" dirty="0">
                <a:latin typeface="Calibri"/>
                <a:cs typeface="Calibri"/>
              </a:rPr>
              <a:t>in a </a:t>
            </a:r>
            <a:r>
              <a:rPr sz="3200" spc="-5" dirty="0">
                <a:latin typeface="Calibri"/>
                <a:cs typeface="Calibri"/>
              </a:rPr>
              <a:t>single base pair of DNA </a:t>
            </a:r>
            <a:r>
              <a:rPr sz="3200" dirty="0">
                <a:latin typeface="Calibri"/>
                <a:cs typeface="Calibri"/>
              </a:rPr>
              <a:t>is </a:t>
            </a:r>
            <a:r>
              <a:rPr sz="3200" spc="-5" dirty="0">
                <a:latin typeface="Calibri"/>
                <a:cs typeface="Calibri"/>
              </a:rPr>
              <a:t>called gene  </a:t>
            </a:r>
            <a:r>
              <a:rPr sz="3200" spc="-10" dirty="0">
                <a:latin typeface="Calibri"/>
                <a:cs typeface="Calibri"/>
              </a:rPr>
              <a:t>mutation </a:t>
            </a:r>
            <a:r>
              <a:rPr sz="3200" dirty="0">
                <a:latin typeface="Calibri"/>
                <a:cs typeface="Calibri"/>
              </a:rPr>
              <a:t>or </a:t>
            </a:r>
            <a:r>
              <a:rPr sz="3200" spc="-10" dirty="0">
                <a:latin typeface="Calibri"/>
                <a:cs typeface="Calibri"/>
              </a:rPr>
              <a:t>point mutation. </a:t>
            </a:r>
            <a:r>
              <a:rPr sz="3200" spc="5" dirty="0">
                <a:latin typeface="Calibri"/>
                <a:cs typeface="Calibri"/>
              </a:rPr>
              <a:t>E.g. </a:t>
            </a:r>
            <a:r>
              <a:rPr sz="3200" spc="-5" dirty="0">
                <a:latin typeface="Calibri"/>
                <a:cs typeface="Calibri"/>
              </a:rPr>
              <a:t>sickle cell</a:t>
            </a:r>
            <a:r>
              <a:rPr sz="3200" spc="40" dirty="0">
                <a:latin typeface="Calibri"/>
                <a:cs typeface="Calibri"/>
              </a:rPr>
              <a:t> </a:t>
            </a:r>
            <a:r>
              <a:rPr sz="3200" dirty="0">
                <a:latin typeface="Calibri"/>
                <a:cs typeface="Calibri"/>
              </a:rPr>
              <a:t>anemia.</a:t>
            </a:r>
            <a:endParaRPr sz="3200">
              <a:latin typeface="Calibri"/>
              <a:cs typeface="Calibri"/>
            </a:endParaRPr>
          </a:p>
          <a:p>
            <a:pPr marL="355600" marR="473075" indent="-342900" algn="just">
              <a:lnSpc>
                <a:spcPct val="100000"/>
              </a:lnSpc>
              <a:spcBef>
                <a:spcPts val="770"/>
              </a:spcBef>
              <a:buFont typeface="Arial"/>
              <a:buChar char="•"/>
              <a:tabLst>
                <a:tab pos="354965" algn="l"/>
                <a:tab pos="355600" algn="l"/>
              </a:tabLst>
            </a:pPr>
            <a:r>
              <a:rPr lang="en-US" sz="3200" spc="-15" dirty="0" smtClean="0">
                <a:latin typeface="Calibri"/>
                <a:cs typeface="Calibri"/>
              </a:rPr>
              <a:t>F</a:t>
            </a:r>
            <a:r>
              <a:rPr sz="3200" spc="-15" smtClean="0">
                <a:latin typeface="Calibri"/>
                <a:cs typeface="Calibri"/>
              </a:rPr>
              <a:t>rame </a:t>
            </a:r>
            <a:r>
              <a:rPr sz="3200" spc="-10" dirty="0">
                <a:latin typeface="Calibri"/>
                <a:cs typeface="Calibri"/>
              </a:rPr>
              <a:t>shift mutations: </a:t>
            </a:r>
            <a:r>
              <a:rPr sz="3200" spc="-5" dirty="0">
                <a:latin typeface="Calibri"/>
                <a:cs typeface="Calibri"/>
              </a:rPr>
              <a:t>Deletion </a:t>
            </a:r>
            <a:r>
              <a:rPr sz="3200" dirty="0">
                <a:latin typeface="Calibri"/>
                <a:cs typeface="Calibri"/>
              </a:rPr>
              <a:t>or </a:t>
            </a:r>
            <a:r>
              <a:rPr sz="3200" spc="-5" dirty="0">
                <a:latin typeface="Calibri"/>
                <a:cs typeface="Calibri"/>
              </a:rPr>
              <a:t>insertions of  base </a:t>
            </a:r>
            <a:r>
              <a:rPr sz="3200" spc="-20" dirty="0">
                <a:latin typeface="Calibri"/>
                <a:cs typeface="Calibri"/>
              </a:rPr>
              <a:t>pairs </a:t>
            </a:r>
            <a:r>
              <a:rPr sz="3200" spc="-5" dirty="0">
                <a:latin typeface="Calibri"/>
                <a:cs typeface="Calibri"/>
              </a:rPr>
              <a:t>of DNA </a:t>
            </a:r>
            <a:r>
              <a:rPr sz="3200" dirty="0">
                <a:latin typeface="Calibri"/>
                <a:cs typeface="Calibri"/>
              </a:rPr>
              <a:t>is </a:t>
            </a:r>
            <a:r>
              <a:rPr sz="3200" spc="-5" dirty="0">
                <a:latin typeface="Calibri"/>
                <a:cs typeface="Calibri"/>
              </a:rPr>
              <a:t>called </a:t>
            </a:r>
            <a:r>
              <a:rPr sz="3200" spc="-15" dirty="0">
                <a:latin typeface="Calibri"/>
                <a:cs typeface="Calibri"/>
              </a:rPr>
              <a:t>frame </a:t>
            </a:r>
            <a:r>
              <a:rPr sz="3200" spc="-10" dirty="0">
                <a:latin typeface="Calibri"/>
                <a:cs typeface="Calibri"/>
              </a:rPr>
              <a:t>shift</a:t>
            </a:r>
            <a:r>
              <a:rPr sz="3200" spc="60" dirty="0">
                <a:latin typeface="Calibri"/>
                <a:cs typeface="Calibri"/>
              </a:rPr>
              <a:t> </a:t>
            </a:r>
            <a:r>
              <a:rPr sz="3200" spc="-10" dirty="0">
                <a:latin typeface="Calibri"/>
                <a:cs typeface="Calibri"/>
              </a:rPr>
              <a:t>mutations.</a:t>
            </a:r>
            <a:endParaRPr sz="32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0" name="Picture 2" descr="Got mutation? 'Base editors' fix genomes one nucleotide at a time"/>
          <p:cNvPicPr>
            <a:picLocks noChangeAspect="1" noChangeArrowheads="1"/>
          </p:cNvPicPr>
          <p:nvPr/>
        </p:nvPicPr>
        <p:blipFill>
          <a:blip r:embed="rId2"/>
          <a:srcRect/>
          <a:stretch>
            <a:fillRect/>
          </a:stretch>
        </p:blipFill>
        <p:spPr bwMode="auto">
          <a:xfrm>
            <a:off x="155574" y="361950"/>
            <a:ext cx="8607425" cy="626745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4" name="Picture 2" descr="ROSALIND | Glossary | Point mutation"/>
          <p:cNvPicPr>
            <a:picLocks noChangeAspect="1" noChangeArrowheads="1"/>
          </p:cNvPicPr>
          <p:nvPr/>
        </p:nvPicPr>
        <p:blipFill>
          <a:blip r:embed="rId2"/>
          <a:srcRect/>
          <a:stretch>
            <a:fillRect/>
          </a:stretch>
        </p:blipFill>
        <p:spPr bwMode="auto">
          <a:xfrm>
            <a:off x="155575" y="381000"/>
            <a:ext cx="8759825" cy="62484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338" name="Picture 2" descr="LS: Name two causes of DNA mutations. - Courtney Clark - ECUR 164 ..."/>
          <p:cNvPicPr>
            <a:picLocks noChangeAspect="1" noChangeArrowheads="1"/>
          </p:cNvPicPr>
          <p:nvPr/>
        </p:nvPicPr>
        <p:blipFill>
          <a:blip r:embed="rId2"/>
          <a:srcRect/>
          <a:stretch>
            <a:fillRect/>
          </a:stretch>
        </p:blipFill>
        <p:spPr bwMode="auto">
          <a:xfrm>
            <a:off x="155575" y="152400"/>
            <a:ext cx="8683625" cy="6477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31140" y="1234440"/>
            <a:ext cx="4370070" cy="4709160"/>
          </a:xfrm>
          <a:prstGeom prst="rect">
            <a:avLst/>
          </a:prstGeom>
        </p:spPr>
        <p:txBody>
          <a:bodyPr vert="horz" wrap="square" lIns="0" tIns="110489" rIns="0" bIns="0" rtlCol="0">
            <a:spAutoFit/>
          </a:bodyPr>
          <a:lstStyle/>
          <a:p>
            <a:pPr marL="355600" indent="-342900" algn="ctr">
              <a:lnSpc>
                <a:spcPct val="100000"/>
              </a:lnSpc>
              <a:spcBef>
                <a:spcPts val="869"/>
              </a:spcBef>
              <a:tabLst>
                <a:tab pos="354965" algn="l"/>
                <a:tab pos="355600" algn="l"/>
              </a:tabLst>
            </a:pPr>
            <a:r>
              <a:rPr sz="3200" b="1" u="sng" spc="-15">
                <a:latin typeface="Calibri"/>
                <a:cs typeface="Calibri"/>
              </a:rPr>
              <a:t>Pedigree</a:t>
            </a:r>
            <a:r>
              <a:rPr sz="3200" b="1" u="sng" spc="-35">
                <a:latin typeface="Calibri"/>
                <a:cs typeface="Calibri"/>
              </a:rPr>
              <a:t> </a:t>
            </a:r>
            <a:r>
              <a:rPr sz="3200" b="1" u="sng" spc="-5" smtClean="0">
                <a:latin typeface="Calibri"/>
                <a:cs typeface="Calibri"/>
              </a:rPr>
              <a:t>Analysis</a:t>
            </a:r>
            <a:endParaRPr sz="3200">
              <a:latin typeface="Calibri"/>
              <a:cs typeface="Calibri"/>
            </a:endParaRPr>
          </a:p>
          <a:p>
            <a:pPr marL="355600" marR="5080" indent="-342900">
              <a:lnSpc>
                <a:spcPct val="100000"/>
              </a:lnSpc>
              <a:spcBef>
                <a:spcPts val="770"/>
              </a:spcBef>
              <a:buFont typeface="Arial"/>
              <a:buChar char="•"/>
              <a:tabLst>
                <a:tab pos="354965" algn="l"/>
                <a:tab pos="355600" algn="l"/>
              </a:tabLst>
            </a:pPr>
            <a:r>
              <a:rPr sz="3200" spc="-5" dirty="0">
                <a:latin typeface="Calibri"/>
                <a:cs typeface="Calibri"/>
              </a:rPr>
              <a:t>The </a:t>
            </a:r>
            <a:r>
              <a:rPr sz="3200" spc="-10" dirty="0">
                <a:latin typeface="Calibri"/>
                <a:cs typeface="Calibri"/>
              </a:rPr>
              <a:t>study </a:t>
            </a:r>
            <a:r>
              <a:rPr sz="3200" spc="-5" dirty="0">
                <a:latin typeface="Calibri"/>
                <a:cs typeface="Calibri"/>
              </a:rPr>
              <a:t>of </a:t>
            </a:r>
            <a:r>
              <a:rPr sz="3200" spc="-10" dirty="0">
                <a:latin typeface="Calibri"/>
                <a:cs typeface="Calibri"/>
              </a:rPr>
              <a:t>inheritance  </a:t>
            </a:r>
            <a:r>
              <a:rPr sz="3200" spc="-5" dirty="0">
                <a:latin typeface="Calibri"/>
                <a:cs typeface="Calibri"/>
              </a:rPr>
              <a:t>of </a:t>
            </a:r>
            <a:r>
              <a:rPr sz="3200" spc="-10" dirty="0">
                <a:latin typeface="Calibri"/>
                <a:cs typeface="Calibri"/>
              </a:rPr>
              <a:t>genetic </a:t>
            </a:r>
            <a:r>
              <a:rPr sz="3200" spc="-15" dirty="0">
                <a:latin typeface="Calibri"/>
                <a:cs typeface="Calibri"/>
              </a:rPr>
              <a:t>traits </a:t>
            </a:r>
            <a:r>
              <a:rPr sz="3200" dirty="0">
                <a:latin typeface="Calibri"/>
                <a:cs typeface="Calibri"/>
              </a:rPr>
              <a:t>in  </a:t>
            </a:r>
            <a:r>
              <a:rPr sz="3200" spc="-20" dirty="0">
                <a:latin typeface="Calibri"/>
                <a:cs typeface="Calibri"/>
              </a:rPr>
              <a:t>several </a:t>
            </a:r>
            <a:r>
              <a:rPr sz="3200" spc="-15" dirty="0">
                <a:latin typeface="Calibri"/>
                <a:cs typeface="Calibri"/>
              </a:rPr>
              <a:t>generations </a:t>
            </a:r>
            <a:r>
              <a:rPr sz="3200" dirty="0">
                <a:latin typeface="Calibri"/>
                <a:cs typeface="Calibri"/>
              </a:rPr>
              <a:t>of a  </a:t>
            </a:r>
            <a:r>
              <a:rPr sz="3200" spc="-15" dirty="0">
                <a:latin typeface="Calibri"/>
                <a:cs typeface="Calibri"/>
              </a:rPr>
              <a:t>family </a:t>
            </a:r>
            <a:r>
              <a:rPr sz="3200" dirty="0">
                <a:latin typeface="Calibri"/>
                <a:cs typeface="Calibri"/>
              </a:rPr>
              <a:t>is </a:t>
            </a:r>
            <a:r>
              <a:rPr sz="3200" spc="-5" dirty="0">
                <a:latin typeface="Calibri"/>
                <a:cs typeface="Calibri"/>
              </a:rPr>
              <a:t>called </a:t>
            </a:r>
            <a:r>
              <a:rPr sz="3200" dirty="0">
                <a:latin typeface="Calibri"/>
                <a:cs typeface="Calibri"/>
              </a:rPr>
              <a:t>the  </a:t>
            </a:r>
            <a:r>
              <a:rPr sz="3200" spc="-10" dirty="0">
                <a:latin typeface="Calibri"/>
                <a:cs typeface="Calibri"/>
              </a:rPr>
              <a:t>pedigree</a:t>
            </a:r>
            <a:r>
              <a:rPr sz="3200" spc="-25" dirty="0">
                <a:latin typeface="Calibri"/>
                <a:cs typeface="Calibri"/>
              </a:rPr>
              <a:t> </a:t>
            </a:r>
            <a:r>
              <a:rPr sz="3200" spc="-5" dirty="0">
                <a:latin typeface="Calibri"/>
                <a:cs typeface="Calibri"/>
              </a:rPr>
              <a:t>analysis.</a:t>
            </a:r>
            <a:endParaRPr sz="3200">
              <a:latin typeface="Calibri"/>
              <a:cs typeface="Calibri"/>
            </a:endParaRPr>
          </a:p>
          <a:p>
            <a:pPr marL="355600" marR="727075" indent="-342900">
              <a:lnSpc>
                <a:spcPct val="100000"/>
              </a:lnSpc>
              <a:spcBef>
                <a:spcPts val="770"/>
              </a:spcBef>
              <a:buFont typeface="Arial"/>
              <a:buChar char="•"/>
              <a:tabLst>
                <a:tab pos="354965" algn="l"/>
                <a:tab pos="355600" algn="l"/>
                <a:tab pos="2743835" algn="l"/>
              </a:tabLst>
            </a:pPr>
            <a:r>
              <a:rPr sz="3200" dirty="0">
                <a:latin typeface="Calibri"/>
                <a:cs typeface="Calibri"/>
              </a:rPr>
              <a:t>It </a:t>
            </a:r>
            <a:r>
              <a:rPr sz="3200" spc="-10" dirty="0">
                <a:latin typeface="Calibri"/>
                <a:cs typeface="Calibri"/>
              </a:rPr>
              <a:t>helps </a:t>
            </a:r>
            <a:r>
              <a:rPr sz="3200" dirty="0">
                <a:latin typeface="Calibri"/>
                <a:cs typeface="Calibri"/>
              </a:rPr>
              <a:t>in </a:t>
            </a:r>
            <a:r>
              <a:rPr sz="3200" spc="-10" dirty="0">
                <a:latin typeface="Calibri"/>
                <a:cs typeface="Calibri"/>
              </a:rPr>
              <a:t>genetic  </a:t>
            </a:r>
            <a:r>
              <a:rPr sz="3200" spc="-25" dirty="0">
                <a:latin typeface="Calibri"/>
                <a:cs typeface="Calibri"/>
              </a:rPr>
              <a:t>c</a:t>
            </a:r>
            <a:r>
              <a:rPr sz="3200" spc="-5" dirty="0">
                <a:latin typeface="Calibri"/>
                <a:cs typeface="Calibri"/>
              </a:rPr>
              <a:t>ounse</a:t>
            </a:r>
            <a:r>
              <a:rPr sz="3200" spc="-15" dirty="0">
                <a:latin typeface="Calibri"/>
                <a:cs typeface="Calibri"/>
              </a:rPr>
              <a:t>l</a:t>
            </a:r>
            <a:r>
              <a:rPr sz="3200" dirty="0">
                <a:latin typeface="Calibri"/>
                <a:cs typeface="Calibri"/>
              </a:rPr>
              <a:t>ing</a:t>
            </a:r>
            <a:r>
              <a:rPr sz="3200" spc="15" dirty="0">
                <a:latin typeface="Calibri"/>
                <a:cs typeface="Calibri"/>
              </a:rPr>
              <a:t> </a:t>
            </a:r>
            <a:r>
              <a:rPr sz="3200" spc="-45" dirty="0">
                <a:latin typeface="Calibri"/>
                <a:cs typeface="Calibri"/>
              </a:rPr>
              <a:t>t</a:t>
            </a:r>
            <a:r>
              <a:rPr sz="3200" dirty="0">
                <a:latin typeface="Calibri"/>
                <a:cs typeface="Calibri"/>
              </a:rPr>
              <a:t>o	</a:t>
            </a:r>
            <a:r>
              <a:rPr sz="3200" spc="-55" dirty="0">
                <a:latin typeface="Calibri"/>
                <a:cs typeface="Calibri"/>
              </a:rPr>
              <a:t>a</a:t>
            </a:r>
            <a:r>
              <a:rPr sz="3200" spc="-20" dirty="0">
                <a:latin typeface="Calibri"/>
                <a:cs typeface="Calibri"/>
              </a:rPr>
              <a:t>v</a:t>
            </a:r>
            <a:r>
              <a:rPr sz="3200" spc="-5" dirty="0">
                <a:latin typeface="Calibri"/>
                <a:cs typeface="Calibri"/>
              </a:rPr>
              <a:t>oid  </a:t>
            </a:r>
            <a:r>
              <a:rPr sz="3200" spc="-10" dirty="0">
                <a:latin typeface="Calibri"/>
                <a:cs typeface="Calibri"/>
              </a:rPr>
              <a:t>genetic </a:t>
            </a:r>
            <a:r>
              <a:rPr sz="3200" spc="-20" dirty="0">
                <a:latin typeface="Calibri"/>
                <a:cs typeface="Calibri"/>
              </a:rPr>
              <a:t>disorders.</a:t>
            </a:r>
            <a:endParaRPr sz="3200">
              <a:latin typeface="Calibri"/>
              <a:cs typeface="Calibri"/>
            </a:endParaRPr>
          </a:p>
        </p:txBody>
      </p:sp>
      <p:pic>
        <p:nvPicPr>
          <p:cNvPr id="3" name="object 3"/>
          <p:cNvPicPr/>
          <p:nvPr/>
        </p:nvPicPr>
        <p:blipFill>
          <a:blip r:embed="rId2" cstate="print"/>
          <a:stretch>
            <a:fillRect/>
          </a:stretch>
        </p:blipFill>
        <p:spPr>
          <a:xfrm>
            <a:off x="4953000" y="182878"/>
            <a:ext cx="3934746" cy="6446522"/>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7340" y="62015"/>
            <a:ext cx="8291830" cy="6636431"/>
          </a:xfrm>
          <a:prstGeom prst="rect">
            <a:avLst/>
          </a:prstGeom>
        </p:spPr>
        <p:txBody>
          <a:bodyPr vert="horz" wrap="square" lIns="0" tIns="110489" rIns="0" bIns="0" rtlCol="0">
            <a:spAutoFit/>
          </a:bodyPr>
          <a:lstStyle/>
          <a:p>
            <a:pPr marL="355600" indent="-342900" algn="ctr">
              <a:lnSpc>
                <a:spcPct val="100000"/>
              </a:lnSpc>
              <a:spcBef>
                <a:spcPts val="869"/>
              </a:spcBef>
              <a:tabLst>
                <a:tab pos="354965" algn="l"/>
                <a:tab pos="355600" algn="l"/>
              </a:tabLst>
            </a:pPr>
            <a:r>
              <a:rPr sz="3200" b="1" u="sng" spc="-10" dirty="0">
                <a:latin typeface="Calibri"/>
                <a:cs typeface="Calibri"/>
              </a:rPr>
              <a:t>Genetic </a:t>
            </a:r>
            <a:r>
              <a:rPr sz="3200" b="1" u="sng" spc="-10">
                <a:latin typeface="Calibri"/>
                <a:cs typeface="Calibri"/>
              </a:rPr>
              <a:t>disorders</a:t>
            </a:r>
            <a:r>
              <a:rPr sz="3200" b="1" spc="-5">
                <a:latin typeface="Calibri"/>
                <a:cs typeface="Calibri"/>
              </a:rPr>
              <a:t> </a:t>
            </a:r>
            <a:endParaRPr sz="3200">
              <a:latin typeface="Calibri"/>
              <a:cs typeface="Calibri"/>
            </a:endParaRPr>
          </a:p>
          <a:p>
            <a:pPr marL="355600" indent="-342900">
              <a:lnSpc>
                <a:spcPct val="100000"/>
              </a:lnSpc>
              <a:spcBef>
                <a:spcPts val="770"/>
              </a:spcBef>
              <a:buFont typeface="Arial"/>
              <a:buChar char="•"/>
              <a:tabLst>
                <a:tab pos="354965" algn="l"/>
                <a:tab pos="355600" algn="l"/>
              </a:tabLst>
            </a:pPr>
            <a:r>
              <a:rPr sz="3200" spc="-5" dirty="0">
                <a:latin typeface="Calibri"/>
                <a:cs typeface="Calibri"/>
              </a:rPr>
              <a:t>Genetic </a:t>
            </a:r>
            <a:r>
              <a:rPr sz="3200" spc="-20" dirty="0">
                <a:latin typeface="Calibri"/>
                <a:cs typeface="Calibri"/>
              </a:rPr>
              <a:t>disorders </a:t>
            </a:r>
            <a:r>
              <a:rPr sz="3200" spc="-10" dirty="0">
                <a:latin typeface="Calibri"/>
                <a:cs typeface="Calibri"/>
              </a:rPr>
              <a:t>grouped </a:t>
            </a:r>
            <a:r>
              <a:rPr sz="3200" spc="-20" dirty="0">
                <a:latin typeface="Calibri"/>
                <a:cs typeface="Calibri"/>
              </a:rPr>
              <a:t>into </a:t>
            </a:r>
            <a:r>
              <a:rPr sz="3200" spc="-10" dirty="0">
                <a:latin typeface="Calibri"/>
                <a:cs typeface="Calibri"/>
              </a:rPr>
              <a:t>two </a:t>
            </a:r>
            <a:r>
              <a:rPr sz="3200" spc="-15" dirty="0">
                <a:latin typeface="Calibri"/>
                <a:cs typeface="Calibri"/>
              </a:rPr>
              <a:t>categories</a:t>
            </a:r>
            <a:r>
              <a:rPr sz="3200" spc="100" dirty="0">
                <a:latin typeface="Calibri"/>
                <a:cs typeface="Calibri"/>
              </a:rPr>
              <a:t> </a:t>
            </a:r>
            <a:r>
              <a:rPr sz="3200" dirty="0">
                <a:latin typeface="Calibri"/>
                <a:cs typeface="Calibri"/>
              </a:rPr>
              <a:t>–</a:t>
            </a:r>
            <a:endParaRPr sz="3200">
              <a:latin typeface="Calibri"/>
              <a:cs typeface="Calibri"/>
            </a:endParaRPr>
          </a:p>
          <a:p>
            <a:pPr marL="527685" indent="-515620">
              <a:lnSpc>
                <a:spcPct val="100000"/>
              </a:lnSpc>
              <a:spcBef>
                <a:spcPts val="770"/>
              </a:spcBef>
              <a:buAutoNum type="arabicPeriod"/>
              <a:tabLst>
                <a:tab pos="527685" algn="l"/>
                <a:tab pos="528320" algn="l"/>
              </a:tabLst>
            </a:pPr>
            <a:r>
              <a:rPr sz="3200" smtClean="0">
                <a:latin typeface="Calibri"/>
                <a:cs typeface="Calibri"/>
              </a:rPr>
              <a:t>Mendelian</a:t>
            </a:r>
            <a:r>
              <a:rPr sz="3200" spc="10" smtClean="0">
                <a:latin typeface="Calibri"/>
                <a:cs typeface="Calibri"/>
              </a:rPr>
              <a:t> </a:t>
            </a:r>
            <a:r>
              <a:rPr sz="3200" spc="-15" smtClean="0">
                <a:latin typeface="Calibri"/>
                <a:cs typeface="Calibri"/>
              </a:rPr>
              <a:t>disorder</a:t>
            </a:r>
            <a:endParaRPr sz="3200" smtClean="0">
              <a:latin typeface="Calibri"/>
              <a:cs typeface="Calibri"/>
            </a:endParaRPr>
          </a:p>
          <a:p>
            <a:pPr marL="527685" indent="-515620">
              <a:lnSpc>
                <a:spcPct val="100000"/>
              </a:lnSpc>
              <a:spcBef>
                <a:spcPts val="770"/>
              </a:spcBef>
              <a:buAutoNum type="arabicPeriod"/>
              <a:tabLst>
                <a:tab pos="527685" algn="l"/>
                <a:tab pos="528320" algn="l"/>
              </a:tabLst>
            </a:pPr>
            <a:r>
              <a:rPr sz="3200" spc="-10" smtClean="0">
                <a:latin typeface="Calibri"/>
                <a:cs typeface="Calibri"/>
              </a:rPr>
              <a:t>Chromosomal</a:t>
            </a:r>
            <a:r>
              <a:rPr sz="3200" spc="5" smtClean="0">
                <a:latin typeface="Calibri"/>
                <a:cs typeface="Calibri"/>
              </a:rPr>
              <a:t> </a:t>
            </a:r>
            <a:r>
              <a:rPr sz="3200" spc="-15" smtClean="0">
                <a:latin typeface="Calibri"/>
                <a:cs typeface="Calibri"/>
              </a:rPr>
              <a:t>disorder</a:t>
            </a:r>
            <a:endParaRPr sz="3200" smtClean="0">
              <a:latin typeface="Calibri"/>
              <a:cs typeface="Calibri"/>
            </a:endParaRPr>
          </a:p>
          <a:p>
            <a:pPr marL="355600" marR="194945" indent="-342900">
              <a:lnSpc>
                <a:spcPct val="100000"/>
              </a:lnSpc>
              <a:spcBef>
                <a:spcPts val="765"/>
              </a:spcBef>
              <a:buFont typeface="Arial"/>
              <a:buChar char="•"/>
              <a:tabLst>
                <a:tab pos="354965" algn="l"/>
                <a:tab pos="355600" algn="l"/>
              </a:tabLst>
            </a:pPr>
            <a:r>
              <a:rPr sz="3200" smtClean="0">
                <a:latin typeface="Calibri"/>
                <a:cs typeface="Calibri"/>
              </a:rPr>
              <a:t>Mendelian </a:t>
            </a:r>
            <a:r>
              <a:rPr sz="3200" spc="-20" dirty="0">
                <a:latin typeface="Calibri"/>
                <a:cs typeface="Calibri"/>
              </a:rPr>
              <a:t>disorders </a:t>
            </a:r>
            <a:r>
              <a:rPr sz="3200" spc="-15" dirty="0">
                <a:latin typeface="Calibri"/>
                <a:cs typeface="Calibri"/>
              </a:rPr>
              <a:t>are </a:t>
            </a:r>
            <a:r>
              <a:rPr sz="3200" dirty="0">
                <a:latin typeface="Calibri"/>
                <a:cs typeface="Calibri"/>
              </a:rPr>
              <a:t>mainly </a:t>
            </a:r>
            <a:r>
              <a:rPr sz="3200" spc="-10" dirty="0">
                <a:latin typeface="Calibri"/>
                <a:cs typeface="Calibri"/>
              </a:rPr>
              <a:t>determined by  </a:t>
            </a:r>
            <a:r>
              <a:rPr sz="3200" spc="-15" dirty="0">
                <a:latin typeface="Calibri"/>
                <a:cs typeface="Calibri"/>
              </a:rPr>
              <a:t>alteration </a:t>
            </a:r>
            <a:r>
              <a:rPr sz="3200" dirty="0">
                <a:latin typeface="Calibri"/>
                <a:cs typeface="Calibri"/>
              </a:rPr>
              <a:t>or </a:t>
            </a:r>
            <a:r>
              <a:rPr sz="3200" spc="-15" dirty="0">
                <a:latin typeface="Calibri"/>
                <a:cs typeface="Calibri"/>
              </a:rPr>
              <a:t>mutation </a:t>
            </a:r>
            <a:r>
              <a:rPr sz="3200" dirty="0">
                <a:latin typeface="Calibri"/>
                <a:cs typeface="Calibri"/>
              </a:rPr>
              <a:t>in the </a:t>
            </a:r>
            <a:r>
              <a:rPr sz="3200" spc="-5" dirty="0">
                <a:latin typeface="Calibri"/>
                <a:cs typeface="Calibri"/>
              </a:rPr>
              <a:t>single</a:t>
            </a:r>
            <a:r>
              <a:rPr sz="3200" spc="60" dirty="0">
                <a:latin typeface="Calibri"/>
                <a:cs typeface="Calibri"/>
              </a:rPr>
              <a:t> </a:t>
            </a:r>
            <a:r>
              <a:rPr sz="3200" spc="-5" dirty="0">
                <a:latin typeface="Calibri"/>
                <a:cs typeface="Calibri"/>
              </a:rPr>
              <a:t>gene.</a:t>
            </a:r>
            <a:endParaRPr sz="3200">
              <a:latin typeface="Calibri"/>
              <a:cs typeface="Calibri"/>
            </a:endParaRPr>
          </a:p>
          <a:p>
            <a:pPr marL="355600" marR="345440" indent="-342900">
              <a:lnSpc>
                <a:spcPct val="100000"/>
              </a:lnSpc>
              <a:spcBef>
                <a:spcPts val="770"/>
              </a:spcBef>
              <a:buFont typeface="Arial"/>
              <a:buChar char="•"/>
              <a:tabLst>
                <a:tab pos="354965" algn="l"/>
                <a:tab pos="355600" algn="l"/>
              </a:tabLst>
            </a:pPr>
            <a:r>
              <a:rPr sz="3200" dirty="0">
                <a:latin typeface="Calibri"/>
                <a:cs typeface="Calibri"/>
              </a:rPr>
              <a:t>It </a:t>
            </a:r>
            <a:r>
              <a:rPr sz="3200" spc="-10" dirty="0">
                <a:latin typeface="Calibri"/>
                <a:cs typeface="Calibri"/>
              </a:rPr>
              <a:t>obey </a:t>
            </a:r>
            <a:r>
              <a:rPr sz="3200" spc="-5" dirty="0">
                <a:latin typeface="Calibri"/>
                <a:cs typeface="Calibri"/>
              </a:rPr>
              <a:t>the principle of </a:t>
            </a:r>
            <a:r>
              <a:rPr sz="3200" dirty="0">
                <a:latin typeface="Calibri"/>
                <a:cs typeface="Calibri"/>
              </a:rPr>
              <a:t>Mendelian </a:t>
            </a:r>
            <a:r>
              <a:rPr sz="3200" spc="-5" dirty="0">
                <a:latin typeface="Calibri"/>
                <a:cs typeface="Calibri"/>
              </a:rPr>
              <a:t>inheritance  during </a:t>
            </a:r>
            <a:r>
              <a:rPr sz="3200" spc="-10" dirty="0">
                <a:latin typeface="Calibri"/>
                <a:cs typeface="Calibri"/>
              </a:rPr>
              <a:t>transmission </a:t>
            </a:r>
            <a:r>
              <a:rPr sz="3200" spc="-15" dirty="0">
                <a:latin typeface="Calibri"/>
                <a:cs typeface="Calibri"/>
              </a:rPr>
              <a:t>from </a:t>
            </a:r>
            <a:r>
              <a:rPr sz="3200" spc="-5" dirty="0">
                <a:latin typeface="Calibri"/>
                <a:cs typeface="Calibri"/>
              </a:rPr>
              <a:t>one </a:t>
            </a:r>
            <a:r>
              <a:rPr sz="3200" spc="-15" dirty="0">
                <a:latin typeface="Calibri"/>
                <a:cs typeface="Calibri"/>
              </a:rPr>
              <a:t>generation </a:t>
            </a:r>
            <a:r>
              <a:rPr sz="3200" spc="-25" dirty="0">
                <a:latin typeface="Calibri"/>
                <a:cs typeface="Calibri"/>
              </a:rPr>
              <a:t>to  </a:t>
            </a:r>
            <a:r>
              <a:rPr sz="3200" spc="-60" dirty="0">
                <a:latin typeface="Calibri"/>
                <a:cs typeface="Calibri"/>
              </a:rPr>
              <a:t>other.</a:t>
            </a:r>
            <a:endParaRPr sz="3200">
              <a:latin typeface="Calibri"/>
              <a:cs typeface="Calibri"/>
            </a:endParaRPr>
          </a:p>
          <a:p>
            <a:pPr marL="355600" marR="21590" indent="-342900" algn="just">
              <a:lnSpc>
                <a:spcPct val="100000"/>
              </a:lnSpc>
              <a:spcBef>
                <a:spcPts val="775"/>
              </a:spcBef>
              <a:buFont typeface="Arial"/>
              <a:buChar char="•"/>
              <a:tabLst>
                <a:tab pos="355600" algn="l"/>
              </a:tabLst>
            </a:pPr>
            <a:r>
              <a:rPr sz="3200" spc="5" dirty="0">
                <a:latin typeface="Calibri"/>
                <a:cs typeface="Calibri"/>
              </a:rPr>
              <a:t>E.g. </a:t>
            </a:r>
            <a:r>
              <a:rPr sz="3200" spc="-5" dirty="0">
                <a:latin typeface="Calibri"/>
                <a:cs typeface="Calibri"/>
              </a:rPr>
              <a:t>Haemophilia, </a:t>
            </a:r>
            <a:r>
              <a:rPr sz="3200" spc="-10" dirty="0">
                <a:latin typeface="Calibri"/>
                <a:cs typeface="Calibri"/>
              </a:rPr>
              <a:t>colorblindness, </a:t>
            </a:r>
            <a:r>
              <a:rPr sz="3200" spc="-15" dirty="0">
                <a:latin typeface="Calibri"/>
                <a:cs typeface="Calibri"/>
              </a:rPr>
              <a:t>Cystic </a:t>
            </a:r>
            <a:r>
              <a:rPr sz="3200" spc="-10" dirty="0">
                <a:latin typeface="Calibri"/>
                <a:cs typeface="Calibri"/>
              </a:rPr>
              <a:t>fibrosis,  </a:t>
            </a:r>
            <a:r>
              <a:rPr sz="3200" spc="-5" dirty="0">
                <a:latin typeface="Calibri"/>
                <a:cs typeface="Calibri"/>
              </a:rPr>
              <a:t>Sickle </a:t>
            </a:r>
            <a:r>
              <a:rPr sz="3200" dirty="0">
                <a:latin typeface="Calibri"/>
                <a:cs typeface="Calibri"/>
              </a:rPr>
              <a:t>cell anemia, </a:t>
            </a:r>
            <a:r>
              <a:rPr sz="3200" spc="-20" dirty="0">
                <a:latin typeface="Calibri"/>
                <a:cs typeface="Calibri"/>
              </a:rPr>
              <a:t>Phenylketonuria, </a:t>
            </a:r>
            <a:r>
              <a:rPr sz="3200" spc="-5" dirty="0">
                <a:latin typeface="Calibri"/>
                <a:cs typeface="Calibri"/>
              </a:rPr>
              <a:t>Thalasemia  </a:t>
            </a:r>
            <a:r>
              <a:rPr sz="3200" spc="-15" dirty="0">
                <a:latin typeface="Calibri"/>
                <a:cs typeface="Calibri"/>
              </a:rPr>
              <a:t>etc.</a:t>
            </a:r>
            <a:endParaRPr sz="3200">
              <a:latin typeface="Calibri"/>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p:cNvSpPr>
            <a:spLocks noGrp="1"/>
          </p:cNvSpPr>
          <p:nvPr>
            <p:ph type="ctrTitle"/>
          </p:nvPr>
        </p:nvSpPr>
        <p:spPr>
          <a:xfrm>
            <a:off x="685800" y="1524000"/>
            <a:ext cx="7772400" cy="990600"/>
          </a:xfrm>
        </p:spPr>
        <p:txBody>
          <a:bodyPr/>
          <a:lstStyle/>
          <a:p>
            <a:r>
              <a:rPr lang="en-US" dirty="0" err="1" smtClean="0"/>
              <a:t>Mendelian</a:t>
            </a:r>
            <a:r>
              <a:rPr lang="en-US" dirty="0" smtClean="0"/>
              <a:t> </a:t>
            </a:r>
            <a:r>
              <a:rPr lang="en-US" dirty="0" smtClean="0"/>
              <a:t>disorders</a:t>
            </a:r>
          </a:p>
        </p:txBody>
      </p:sp>
      <p:sp>
        <p:nvSpPr>
          <p:cNvPr id="38915" name="Subtitle 2"/>
          <p:cNvSpPr>
            <a:spLocks noGrp="1"/>
          </p:cNvSpPr>
          <p:nvPr>
            <p:ph type="subTitle" idx="1"/>
          </p:nvPr>
        </p:nvSpPr>
        <p:spPr>
          <a:xfrm>
            <a:off x="1371600" y="2667000"/>
            <a:ext cx="7239000" cy="3200400"/>
          </a:xfrm>
        </p:spPr>
        <p:txBody>
          <a:bodyPr/>
          <a:lstStyle/>
          <a:p>
            <a:pPr algn="just"/>
            <a:r>
              <a:rPr lang="en-US" dirty="0" smtClean="0"/>
              <a:t>(a)</a:t>
            </a:r>
            <a:r>
              <a:rPr lang="en-US" dirty="0" err="1" smtClean="0"/>
              <a:t>Autosomal</a:t>
            </a:r>
            <a:r>
              <a:rPr lang="en-US" dirty="0" smtClean="0"/>
              <a:t> (Dominant/Recessive) </a:t>
            </a:r>
            <a:r>
              <a:rPr lang="en-US" dirty="0" err="1" smtClean="0"/>
              <a:t>eg.Cystic</a:t>
            </a:r>
            <a:r>
              <a:rPr lang="en-US" dirty="0" smtClean="0"/>
              <a:t> fibrosis, Sickle cell Anemia and Phenyl </a:t>
            </a:r>
            <a:r>
              <a:rPr lang="en-US" dirty="0" err="1" smtClean="0"/>
              <a:t>ketonuria</a:t>
            </a:r>
            <a:r>
              <a:rPr lang="en-US" dirty="0" smtClean="0"/>
              <a:t> and  </a:t>
            </a:r>
          </a:p>
          <a:p>
            <a:pPr algn="just"/>
            <a:r>
              <a:rPr lang="en-US" dirty="0" smtClean="0"/>
              <a:t>(b)Sex-Linked as in </a:t>
            </a:r>
            <a:r>
              <a:rPr lang="en-US" dirty="0" err="1" smtClean="0"/>
              <a:t>Haemophilia,color</a:t>
            </a:r>
            <a:r>
              <a:rPr lang="en-US" dirty="0" smtClean="0"/>
              <a:t> blindness and </a:t>
            </a:r>
            <a:r>
              <a:rPr lang="en-US" dirty="0" err="1" smtClean="0"/>
              <a:t>Mytonic</a:t>
            </a:r>
            <a:r>
              <a:rPr lang="en-US" dirty="0" smtClean="0"/>
              <a:t> Dystrophy.</a:t>
            </a:r>
          </a:p>
          <a:p>
            <a:endParaRPr lang="en-US" dirty="0"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0"/>
            <a:ext cx="8622030" cy="5548954"/>
          </a:xfrm>
          <a:prstGeom prst="rect">
            <a:avLst/>
          </a:prstGeom>
        </p:spPr>
        <p:txBody>
          <a:bodyPr vert="horz" wrap="square" lIns="0" tIns="110489" rIns="0" bIns="0" rtlCol="0">
            <a:spAutoFit/>
          </a:bodyPr>
          <a:lstStyle/>
          <a:p>
            <a:pPr marL="355600" indent="-342900" algn="ctr">
              <a:lnSpc>
                <a:spcPct val="100000"/>
              </a:lnSpc>
              <a:spcBef>
                <a:spcPts val="869"/>
              </a:spcBef>
              <a:tabLst>
                <a:tab pos="354965" algn="l"/>
                <a:tab pos="355600" algn="l"/>
              </a:tabLst>
            </a:pPr>
            <a:r>
              <a:rPr sz="3200" b="1" u="sng" spc="-5" smtClean="0">
                <a:latin typeface="Calibri"/>
                <a:cs typeface="Calibri"/>
              </a:rPr>
              <a:t>Hemophilia</a:t>
            </a:r>
            <a:endParaRPr sz="3200" b="1">
              <a:latin typeface="Calibri"/>
              <a:cs typeface="Calibri"/>
            </a:endParaRPr>
          </a:p>
          <a:p>
            <a:pPr marL="355600" indent="-342900" algn="just">
              <a:lnSpc>
                <a:spcPct val="100000"/>
              </a:lnSpc>
              <a:spcBef>
                <a:spcPts val="770"/>
              </a:spcBef>
              <a:buFont typeface="Arial"/>
              <a:buChar char="•"/>
              <a:tabLst>
                <a:tab pos="354965" algn="l"/>
                <a:tab pos="355600" algn="l"/>
              </a:tabLst>
            </a:pPr>
            <a:r>
              <a:rPr sz="3200" dirty="0">
                <a:latin typeface="Calibri"/>
                <a:cs typeface="Calibri"/>
              </a:rPr>
              <a:t>It is a </a:t>
            </a:r>
            <a:r>
              <a:rPr sz="3200" spc="-20" dirty="0">
                <a:latin typeface="Calibri"/>
                <a:cs typeface="Calibri"/>
              </a:rPr>
              <a:t>sex linked </a:t>
            </a:r>
            <a:r>
              <a:rPr sz="3200" spc="-10" dirty="0">
                <a:latin typeface="Calibri"/>
                <a:cs typeface="Calibri"/>
              </a:rPr>
              <a:t>recessive</a:t>
            </a:r>
            <a:r>
              <a:rPr sz="3200" spc="10" dirty="0">
                <a:latin typeface="Calibri"/>
                <a:cs typeface="Calibri"/>
              </a:rPr>
              <a:t> </a:t>
            </a:r>
            <a:r>
              <a:rPr sz="3200" spc="-5" dirty="0">
                <a:latin typeface="Calibri"/>
                <a:cs typeface="Calibri"/>
              </a:rPr>
              <a:t>disease.</a:t>
            </a:r>
            <a:endParaRPr sz="3200">
              <a:latin typeface="Calibri"/>
              <a:cs typeface="Calibri"/>
            </a:endParaRPr>
          </a:p>
          <a:p>
            <a:pPr marL="355600" marR="391160" indent="-342900" algn="just">
              <a:lnSpc>
                <a:spcPct val="100000"/>
              </a:lnSpc>
              <a:spcBef>
                <a:spcPts val="770"/>
              </a:spcBef>
              <a:buFont typeface="Arial"/>
              <a:buChar char="•"/>
              <a:tabLst>
                <a:tab pos="354965" algn="l"/>
                <a:tab pos="355600" algn="l"/>
              </a:tabLst>
            </a:pPr>
            <a:r>
              <a:rPr sz="3200" spc="-5" dirty="0">
                <a:latin typeface="Calibri"/>
                <a:cs typeface="Calibri"/>
              </a:rPr>
              <a:t>The </a:t>
            </a:r>
            <a:r>
              <a:rPr sz="3200" spc="-20" dirty="0">
                <a:latin typeface="Calibri"/>
                <a:cs typeface="Calibri"/>
              </a:rPr>
              <a:t>defective </a:t>
            </a:r>
            <a:r>
              <a:rPr sz="3200" spc="-5" dirty="0">
                <a:latin typeface="Calibri"/>
                <a:cs typeface="Calibri"/>
              </a:rPr>
              <a:t>individual </a:t>
            </a:r>
            <a:r>
              <a:rPr sz="3200" spc="-10" dirty="0">
                <a:latin typeface="Calibri"/>
                <a:cs typeface="Calibri"/>
              </a:rPr>
              <a:t>continuously </a:t>
            </a:r>
            <a:r>
              <a:rPr sz="3200" spc="-5" dirty="0">
                <a:latin typeface="Calibri"/>
                <a:cs typeface="Calibri"/>
              </a:rPr>
              <a:t>bleed </a:t>
            </a:r>
            <a:r>
              <a:rPr sz="3200" spc="-25" dirty="0">
                <a:latin typeface="Calibri"/>
                <a:cs typeface="Calibri"/>
              </a:rPr>
              <a:t>to </a:t>
            </a:r>
            <a:r>
              <a:rPr sz="3200" dirty="0">
                <a:latin typeface="Calibri"/>
                <a:cs typeface="Calibri"/>
              </a:rPr>
              <a:t>a  </a:t>
            </a:r>
            <a:r>
              <a:rPr sz="3200" spc="-5" dirty="0">
                <a:latin typeface="Calibri"/>
                <a:cs typeface="Calibri"/>
              </a:rPr>
              <a:t>simple</a:t>
            </a:r>
            <a:r>
              <a:rPr sz="3200" spc="15" dirty="0">
                <a:latin typeface="Calibri"/>
                <a:cs typeface="Calibri"/>
              </a:rPr>
              <a:t> </a:t>
            </a:r>
            <a:r>
              <a:rPr sz="3200" dirty="0">
                <a:latin typeface="Calibri"/>
                <a:cs typeface="Calibri"/>
              </a:rPr>
              <a:t>cut.</a:t>
            </a:r>
            <a:endParaRPr sz="3200">
              <a:latin typeface="Calibri"/>
              <a:cs typeface="Calibri"/>
            </a:endParaRPr>
          </a:p>
          <a:p>
            <a:pPr marL="355600" marR="1753870" indent="-342900" algn="just">
              <a:lnSpc>
                <a:spcPct val="100000"/>
              </a:lnSpc>
              <a:spcBef>
                <a:spcPts val="770"/>
              </a:spcBef>
              <a:buFont typeface="Arial"/>
              <a:buChar char="•"/>
              <a:tabLst>
                <a:tab pos="354965" algn="l"/>
                <a:tab pos="355600" algn="l"/>
              </a:tabLst>
            </a:pPr>
            <a:r>
              <a:rPr sz="3200" spc="-5" dirty="0">
                <a:latin typeface="Calibri"/>
                <a:cs typeface="Calibri"/>
              </a:rPr>
              <a:t>The gene </a:t>
            </a:r>
            <a:r>
              <a:rPr sz="3200" spc="-30" dirty="0">
                <a:latin typeface="Calibri"/>
                <a:cs typeface="Calibri"/>
              </a:rPr>
              <a:t>for </a:t>
            </a:r>
            <a:r>
              <a:rPr sz="3200" spc="-5" dirty="0">
                <a:latin typeface="Calibri"/>
                <a:cs typeface="Calibri"/>
              </a:rPr>
              <a:t>hemophilia </a:t>
            </a:r>
            <a:r>
              <a:rPr sz="3200" dirty="0">
                <a:latin typeface="Calibri"/>
                <a:cs typeface="Calibri"/>
              </a:rPr>
              <a:t>is </a:t>
            </a:r>
            <a:r>
              <a:rPr sz="3200" spc="-15" dirty="0">
                <a:latin typeface="Calibri"/>
                <a:cs typeface="Calibri"/>
              </a:rPr>
              <a:t>located </a:t>
            </a:r>
            <a:r>
              <a:rPr sz="3200" spc="-5" dirty="0">
                <a:latin typeface="Calibri"/>
                <a:cs typeface="Calibri"/>
              </a:rPr>
              <a:t>on </a:t>
            </a:r>
            <a:r>
              <a:rPr sz="3200" dirty="0">
                <a:latin typeface="Calibri"/>
                <a:cs typeface="Calibri"/>
              </a:rPr>
              <a:t>X  </a:t>
            </a:r>
            <a:r>
              <a:rPr sz="3200" spc="-10" dirty="0">
                <a:latin typeface="Calibri"/>
                <a:cs typeface="Calibri"/>
              </a:rPr>
              <a:t>chromosome.</a:t>
            </a:r>
            <a:endParaRPr sz="3200">
              <a:latin typeface="Calibri"/>
              <a:cs typeface="Calibri"/>
            </a:endParaRPr>
          </a:p>
          <a:p>
            <a:pPr marL="355600" marR="5080" indent="-342900" algn="just">
              <a:lnSpc>
                <a:spcPct val="100000"/>
              </a:lnSpc>
              <a:spcBef>
                <a:spcPts val="765"/>
              </a:spcBef>
              <a:buFont typeface="Arial"/>
              <a:buChar char="•"/>
              <a:tabLst>
                <a:tab pos="354965" algn="l"/>
                <a:tab pos="355600" algn="l"/>
              </a:tabLst>
            </a:pPr>
            <a:r>
              <a:rPr sz="3200" dirty="0">
                <a:latin typeface="Calibri"/>
                <a:cs typeface="Calibri"/>
              </a:rPr>
              <a:t>In </a:t>
            </a:r>
            <a:r>
              <a:rPr sz="3200" spc="-5" dirty="0">
                <a:latin typeface="Calibri"/>
                <a:cs typeface="Calibri"/>
              </a:rPr>
              <a:t>this disease </a:t>
            </a:r>
            <a:r>
              <a:rPr sz="3200" dirty="0">
                <a:latin typeface="Calibri"/>
                <a:cs typeface="Calibri"/>
              </a:rPr>
              <a:t>a </a:t>
            </a:r>
            <a:r>
              <a:rPr sz="3200" spc="-5" dirty="0">
                <a:latin typeface="Calibri"/>
                <a:cs typeface="Calibri"/>
              </a:rPr>
              <a:t>single </a:t>
            </a:r>
            <a:r>
              <a:rPr sz="3200" spc="-15" dirty="0">
                <a:latin typeface="Calibri"/>
                <a:cs typeface="Calibri"/>
              </a:rPr>
              <a:t>protein </a:t>
            </a:r>
            <a:r>
              <a:rPr sz="3200" spc="-5" dirty="0">
                <a:latin typeface="Calibri"/>
                <a:cs typeface="Calibri"/>
              </a:rPr>
              <a:t>that </a:t>
            </a:r>
            <a:r>
              <a:rPr sz="3200" spc="-15" dirty="0">
                <a:latin typeface="Calibri"/>
                <a:cs typeface="Calibri"/>
              </a:rPr>
              <a:t>involved </a:t>
            </a:r>
            <a:r>
              <a:rPr sz="3200" spc="-10" dirty="0">
                <a:latin typeface="Calibri"/>
                <a:cs typeface="Calibri"/>
              </a:rPr>
              <a:t>in </a:t>
            </a:r>
            <a:r>
              <a:rPr sz="3200" dirty="0">
                <a:latin typeface="Calibri"/>
                <a:cs typeface="Calibri"/>
              </a:rPr>
              <a:t>the  </a:t>
            </a:r>
            <a:r>
              <a:rPr sz="3200" spc="-10" dirty="0">
                <a:latin typeface="Calibri"/>
                <a:cs typeface="Calibri"/>
              </a:rPr>
              <a:t>clotting </a:t>
            </a:r>
            <a:r>
              <a:rPr sz="3200" spc="-5" dirty="0">
                <a:latin typeface="Calibri"/>
                <a:cs typeface="Calibri"/>
              </a:rPr>
              <a:t>of blood </a:t>
            </a:r>
            <a:r>
              <a:rPr sz="3200" dirty="0">
                <a:latin typeface="Calibri"/>
                <a:cs typeface="Calibri"/>
              </a:rPr>
              <a:t>is</a:t>
            </a:r>
            <a:r>
              <a:rPr sz="3200" spc="15" dirty="0">
                <a:latin typeface="Calibri"/>
                <a:cs typeface="Calibri"/>
              </a:rPr>
              <a:t> </a:t>
            </a:r>
            <a:r>
              <a:rPr sz="3200" spc="-25" dirty="0">
                <a:latin typeface="Calibri"/>
                <a:cs typeface="Calibri"/>
              </a:rPr>
              <a:t>affected.</a:t>
            </a:r>
            <a:endParaRPr sz="3200">
              <a:latin typeface="Calibri"/>
              <a:cs typeface="Calibri"/>
            </a:endParaRPr>
          </a:p>
          <a:p>
            <a:pPr marL="355600" marR="208279" indent="-342900" algn="just">
              <a:lnSpc>
                <a:spcPct val="100000"/>
              </a:lnSpc>
              <a:spcBef>
                <a:spcPts val="770"/>
              </a:spcBef>
              <a:buFont typeface="Arial"/>
              <a:buChar char="•"/>
              <a:tabLst>
                <a:tab pos="354965" algn="l"/>
                <a:tab pos="355600" algn="l"/>
              </a:tabLst>
            </a:pPr>
            <a:r>
              <a:rPr sz="3200" spc="-5" dirty="0">
                <a:latin typeface="Calibri"/>
                <a:cs typeface="Calibri"/>
              </a:rPr>
              <a:t>The diseases </a:t>
            </a:r>
            <a:r>
              <a:rPr sz="3200" spc="-20" dirty="0">
                <a:latin typeface="Calibri"/>
                <a:cs typeface="Calibri"/>
              </a:rPr>
              <a:t>transmitted </a:t>
            </a:r>
            <a:r>
              <a:rPr sz="3200" spc="-15" dirty="0">
                <a:latin typeface="Calibri"/>
                <a:cs typeface="Calibri"/>
              </a:rPr>
              <a:t>from </a:t>
            </a:r>
            <a:r>
              <a:rPr sz="3200" spc="-25" dirty="0">
                <a:latin typeface="Calibri"/>
                <a:cs typeface="Calibri"/>
              </a:rPr>
              <a:t>unaffected </a:t>
            </a:r>
            <a:r>
              <a:rPr sz="3200" spc="-5" dirty="0">
                <a:latin typeface="Calibri"/>
                <a:cs typeface="Calibri"/>
              </a:rPr>
              <a:t>carrier  </a:t>
            </a:r>
            <a:r>
              <a:rPr sz="3200" spc="-20" dirty="0">
                <a:latin typeface="Calibri"/>
                <a:cs typeface="Calibri"/>
              </a:rPr>
              <a:t>female to </a:t>
            </a:r>
            <a:r>
              <a:rPr sz="3200" spc="-5" dirty="0">
                <a:latin typeface="Calibri"/>
                <a:cs typeface="Calibri"/>
              </a:rPr>
              <a:t>some </a:t>
            </a:r>
            <a:r>
              <a:rPr sz="3200" dirty="0">
                <a:latin typeface="Calibri"/>
                <a:cs typeface="Calibri"/>
              </a:rPr>
              <a:t>of the male</a:t>
            </a:r>
            <a:r>
              <a:rPr sz="3200" spc="10" dirty="0">
                <a:latin typeface="Calibri"/>
                <a:cs typeface="Calibri"/>
              </a:rPr>
              <a:t> </a:t>
            </a:r>
            <a:r>
              <a:rPr sz="3200" spc="-45" dirty="0">
                <a:latin typeface="Calibri"/>
                <a:cs typeface="Calibri"/>
              </a:rPr>
              <a:t>progeny.</a:t>
            </a:r>
            <a:endParaRPr sz="3200">
              <a:latin typeface="Calibri"/>
              <a:cs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31400" y="290863"/>
            <a:ext cx="5678400" cy="6276997"/>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97221" y="135228"/>
            <a:ext cx="6791126" cy="613034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5940" y="3420872"/>
            <a:ext cx="8294370" cy="2956579"/>
          </a:xfrm>
          <a:prstGeom prst="rect">
            <a:avLst/>
          </a:prstGeom>
        </p:spPr>
        <p:txBody>
          <a:bodyPr vert="horz" wrap="square" lIns="0" tIns="12065" rIns="0" bIns="0" rtlCol="0">
            <a:spAutoFit/>
          </a:bodyPr>
          <a:lstStyle/>
          <a:p>
            <a:pPr marL="355600" marR="5080" indent="-342900" algn="just">
              <a:lnSpc>
                <a:spcPct val="100000"/>
              </a:lnSpc>
              <a:spcBef>
                <a:spcPts val="95"/>
              </a:spcBef>
              <a:buFont typeface="Arial"/>
              <a:buChar char="•"/>
              <a:tabLst>
                <a:tab pos="354965" algn="l"/>
                <a:tab pos="355600" algn="l"/>
              </a:tabLst>
            </a:pPr>
            <a:r>
              <a:rPr sz="2800" b="1" spc="-5" dirty="0">
                <a:latin typeface="Calibri"/>
                <a:cs typeface="Calibri"/>
              </a:rPr>
              <a:t>In 1900, </a:t>
            </a:r>
            <a:r>
              <a:rPr sz="2800" b="1" spc="-10" dirty="0">
                <a:latin typeface="Calibri"/>
                <a:cs typeface="Calibri"/>
              </a:rPr>
              <a:t>that </a:t>
            </a:r>
            <a:r>
              <a:rPr sz="2800" b="1" spc="-5" dirty="0">
                <a:latin typeface="Calibri"/>
                <a:cs typeface="Calibri"/>
              </a:rPr>
              <a:t>Mendel's </a:t>
            </a:r>
            <a:r>
              <a:rPr sz="2800" b="1" spc="-10" dirty="0">
                <a:latin typeface="Calibri"/>
                <a:cs typeface="Calibri"/>
              </a:rPr>
              <a:t>work </a:t>
            </a:r>
            <a:r>
              <a:rPr sz="2800" b="1" spc="-15" dirty="0">
                <a:latin typeface="Calibri"/>
                <a:cs typeface="Calibri"/>
              </a:rPr>
              <a:t>was rediscovered by three  </a:t>
            </a:r>
            <a:r>
              <a:rPr sz="2800" b="1" spc="-10" dirty="0">
                <a:latin typeface="Calibri"/>
                <a:cs typeface="Calibri"/>
              </a:rPr>
              <a:t>scientist</a:t>
            </a:r>
            <a:r>
              <a:rPr sz="2800" b="1" spc="30" dirty="0">
                <a:latin typeface="Calibri"/>
                <a:cs typeface="Calibri"/>
              </a:rPr>
              <a:t> </a:t>
            </a:r>
            <a:r>
              <a:rPr sz="2800" b="1" spc="-25" dirty="0">
                <a:latin typeface="Calibri"/>
                <a:cs typeface="Calibri"/>
              </a:rPr>
              <a:t>independently.</a:t>
            </a:r>
            <a:endParaRPr sz="2800" b="1">
              <a:latin typeface="Calibri"/>
              <a:cs typeface="Calibri"/>
            </a:endParaRPr>
          </a:p>
          <a:p>
            <a:pPr marL="527685" indent="-515620" algn="just">
              <a:lnSpc>
                <a:spcPct val="100000"/>
              </a:lnSpc>
              <a:spcBef>
                <a:spcPts val="675"/>
              </a:spcBef>
              <a:buAutoNum type="arabicPeriod"/>
              <a:tabLst>
                <a:tab pos="527685" algn="l"/>
                <a:tab pos="528320" algn="l"/>
              </a:tabLst>
            </a:pPr>
            <a:r>
              <a:rPr sz="2800" spc="-15" dirty="0">
                <a:latin typeface="Calibri"/>
                <a:cs typeface="Calibri"/>
              </a:rPr>
              <a:t>Hugo </a:t>
            </a:r>
            <a:r>
              <a:rPr sz="2800" spc="-5" dirty="0">
                <a:latin typeface="Calibri"/>
                <a:cs typeface="Calibri"/>
              </a:rPr>
              <a:t>de </a:t>
            </a:r>
            <a:r>
              <a:rPr sz="2800" spc="-20" dirty="0">
                <a:latin typeface="Calibri"/>
                <a:cs typeface="Calibri"/>
              </a:rPr>
              <a:t>Vries </a:t>
            </a:r>
            <a:r>
              <a:rPr sz="2800" spc="-5" dirty="0">
                <a:latin typeface="Calibri"/>
                <a:cs typeface="Calibri"/>
              </a:rPr>
              <a:t>in</a:t>
            </a:r>
            <a:r>
              <a:rPr sz="2800" spc="85" dirty="0">
                <a:latin typeface="Calibri"/>
                <a:cs typeface="Calibri"/>
              </a:rPr>
              <a:t> </a:t>
            </a:r>
            <a:r>
              <a:rPr sz="2800" spc="-10" dirty="0">
                <a:latin typeface="Calibri"/>
                <a:cs typeface="Calibri"/>
              </a:rPr>
              <a:t>Holland,</a:t>
            </a:r>
            <a:endParaRPr sz="2800">
              <a:latin typeface="Calibri"/>
              <a:cs typeface="Calibri"/>
            </a:endParaRPr>
          </a:p>
          <a:p>
            <a:pPr marL="527685" indent="-515620" algn="just">
              <a:lnSpc>
                <a:spcPct val="100000"/>
              </a:lnSpc>
              <a:spcBef>
                <a:spcPts val="670"/>
              </a:spcBef>
              <a:buAutoNum type="arabicPeriod"/>
              <a:tabLst>
                <a:tab pos="527685" algn="l"/>
                <a:tab pos="528320" algn="l"/>
              </a:tabLst>
            </a:pPr>
            <a:r>
              <a:rPr sz="2800" spc="-20" dirty="0">
                <a:latin typeface="Calibri"/>
                <a:cs typeface="Calibri"/>
              </a:rPr>
              <a:t>Franz </a:t>
            </a:r>
            <a:r>
              <a:rPr sz="2800" spc="-15" dirty="0">
                <a:latin typeface="Calibri"/>
                <a:cs typeface="Calibri"/>
              </a:rPr>
              <a:t>Correns </a:t>
            </a:r>
            <a:r>
              <a:rPr sz="2800" spc="-5" dirty="0">
                <a:latin typeface="Calibri"/>
                <a:cs typeface="Calibri"/>
              </a:rPr>
              <a:t>in</a:t>
            </a:r>
            <a:r>
              <a:rPr sz="2800" spc="60" dirty="0">
                <a:latin typeface="Calibri"/>
                <a:cs typeface="Calibri"/>
              </a:rPr>
              <a:t> </a:t>
            </a:r>
            <a:r>
              <a:rPr sz="2800" spc="-40" dirty="0">
                <a:latin typeface="Calibri"/>
                <a:cs typeface="Calibri"/>
              </a:rPr>
              <a:t>Germany,</a:t>
            </a:r>
            <a:endParaRPr sz="2800">
              <a:latin typeface="Calibri"/>
              <a:cs typeface="Calibri"/>
            </a:endParaRPr>
          </a:p>
          <a:p>
            <a:pPr marL="527685" indent="-515620" algn="just">
              <a:lnSpc>
                <a:spcPct val="100000"/>
              </a:lnSpc>
              <a:spcBef>
                <a:spcPts val="675"/>
              </a:spcBef>
              <a:buAutoNum type="arabicPeriod"/>
              <a:tabLst>
                <a:tab pos="527685" algn="l"/>
                <a:tab pos="528320" algn="l"/>
              </a:tabLst>
            </a:pPr>
            <a:r>
              <a:rPr sz="2800" spc="-10" dirty="0">
                <a:latin typeface="Calibri"/>
                <a:cs typeface="Calibri"/>
              </a:rPr>
              <a:t>Erich </a:t>
            </a:r>
            <a:r>
              <a:rPr sz="2800" spc="-30" dirty="0">
                <a:latin typeface="Calibri"/>
                <a:cs typeface="Calibri"/>
              </a:rPr>
              <a:t>Tschermak </a:t>
            </a:r>
            <a:r>
              <a:rPr sz="2800" spc="-5" dirty="0">
                <a:latin typeface="Calibri"/>
                <a:cs typeface="Calibri"/>
              </a:rPr>
              <a:t>in</a:t>
            </a:r>
            <a:r>
              <a:rPr sz="2800" spc="20" dirty="0">
                <a:latin typeface="Calibri"/>
                <a:cs typeface="Calibri"/>
              </a:rPr>
              <a:t> </a:t>
            </a:r>
            <a:r>
              <a:rPr sz="2800" spc="-10" dirty="0">
                <a:latin typeface="Calibri"/>
                <a:cs typeface="Calibri"/>
              </a:rPr>
              <a:t>Austria</a:t>
            </a:r>
            <a:endParaRPr sz="2800">
              <a:latin typeface="Calibri"/>
              <a:cs typeface="Calibri"/>
            </a:endParaRPr>
          </a:p>
          <a:p>
            <a:pPr marL="12700" algn="just">
              <a:lnSpc>
                <a:spcPct val="100000"/>
              </a:lnSpc>
              <a:spcBef>
                <a:spcPts val="670"/>
              </a:spcBef>
            </a:pPr>
            <a:r>
              <a:rPr sz="2800" spc="-5" dirty="0">
                <a:latin typeface="Calibri"/>
                <a:cs typeface="Calibri"/>
              </a:rPr>
              <a:t>Mendel is </a:t>
            </a:r>
            <a:r>
              <a:rPr sz="2800" spc="-20" dirty="0">
                <a:latin typeface="Calibri"/>
                <a:cs typeface="Calibri"/>
              </a:rPr>
              <a:t>regarded </a:t>
            </a:r>
            <a:r>
              <a:rPr sz="2800" spc="-5" dirty="0">
                <a:latin typeface="Calibri"/>
                <a:cs typeface="Calibri"/>
              </a:rPr>
              <a:t>as </a:t>
            </a:r>
            <a:r>
              <a:rPr sz="2800" spc="-15" dirty="0">
                <a:latin typeface="Calibri"/>
                <a:cs typeface="Calibri"/>
              </a:rPr>
              <a:t>father </a:t>
            </a:r>
            <a:r>
              <a:rPr sz="2800" spc="-5" dirty="0">
                <a:latin typeface="Calibri"/>
                <a:cs typeface="Calibri"/>
              </a:rPr>
              <a:t>of classical</a:t>
            </a:r>
            <a:r>
              <a:rPr sz="2800" spc="55" dirty="0">
                <a:latin typeface="Calibri"/>
                <a:cs typeface="Calibri"/>
              </a:rPr>
              <a:t> </a:t>
            </a:r>
            <a:r>
              <a:rPr sz="2800" spc="-10" dirty="0">
                <a:latin typeface="Calibri"/>
                <a:cs typeface="Calibri"/>
              </a:rPr>
              <a:t>genetics.</a:t>
            </a:r>
            <a:endParaRPr sz="2800">
              <a:latin typeface="Calibri"/>
              <a:cs typeface="Calibri"/>
            </a:endParaRPr>
          </a:p>
        </p:txBody>
      </p:sp>
      <p:pic>
        <p:nvPicPr>
          <p:cNvPr id="3" name="object 3"/>
          <p:cNvPicPr/>
          <p:nvPr/>
        </p:nvPicPr>
        <p:blipFill>
          <a:blip r:embed="rId2" cstate="print"/>
          <a:stretch>
            <a:fillRect/>
          </a:stretch>
        </p:blipFill>
        <p:spPr>
          <a:xfrm>
            <a:off x="838200" y="455676"/>
            <a:ext cx="2133600" cy="2820924"/>
          </a:xfrm>
          <a:prstGeom prst="rect">
            <a:avLst/>
          </a:prstGeom>
        </p:spPr>
      </p:pic>
      <p:pic>
        <p:nvPicPr>
          <p:cNvPr id="4" name="object 4"/>
          <p:cNvPicPr/>
          <p:nvPr/>
        </p:nvPicPr>
        <p:blipFill>
          <a:blip r:embed="rId3" cstate="print"/>
          <a:stretch>
            <a:fillRect/>
          </a:stretch>
        </p:blipFill>
        <p:spPr>
          <a:xfrm>
            <a:off x="3581400" y="464819"/>
            <a:ext cx="2438400" cy="2811779"/>
          </a:xfrm>
          <a:prstGeom prst="rect">
            <a:avLst/>
          </a:prstGeom>
        </p:spPr>
      </p:pic>
      <p:pic>
        <p:nvPicPr>
          <p:cNvPr id="5" name="object 5"/>
          <p:cNvPicPr/>
          <p:nvPr/>
        </p:nvPicPr>
        <p:blipFill>
          <a:blip r:embed="rId4" cstate="print"/>
          <a:stretch>
            <a:fillRect/>
          </a:stretch>
        </p:blipFill>
        <p:spPr>
          <a:xfrm>
            <a:off x="6763511" y="464819"/>
            <a:ext cx="1981200" cy="2811779"/>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57061" y="254856"/>
            <a:ext cx="6615241" cy="6176647"/>
          </a:xfrm>
          <a:prstGeom prst="rect">
            <a:avLst/>
          </a:prstGeom>
        </p:spPr>
      </p:pic>
      <p:sp>
        <p:nvSpPr>
          <p:cNvPr id="3" name="object 3"/>
          <p:cNvSpPr txBox="1"/>
          <p:nvPr/>
        </p:nvSpPr>
        <p:spPr>
          <a:xfrm>
            <a:off x="3945128" y="5242941"/>
            <a:ext cx="18605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0000"/>
                </a:solidFill>
                <a:latin typeface="Calibri"/>
                <a:cs typeface="Calibri"/>
              </a:rPr>
              <a:t>H</a:t>
            </a:r>
            <a:endParaRPr sz="200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31140" y="853440"/>
            <a:ext cx="8684260" cy="4709160"/>
          </a:xfrm>
          <a:prstGeom prst="rect">
            <a:avLst/>
          </a:prstGeom>
        </p:spPr>
        <p:txBody>
          <a:bodyPr vert="horz" wrap="square" lIns="0" tIns="13335" rIns="0" bIns="0" rtlCol="0">
            <a:spAutoFit/>
          </a:bodyPr>
          <a:lstStyle/>
          <a:p>
            <a:pPr marL="355600" marR="1158875" indent="-342900" algn="just">
              <a:lnSpc>
                <a:spcPct val="100000"/>
              </a:lnSpc>
              <a:spcBef>
                <a:spcPts val="105"/>
              </a:spcBef>
              <a:buFont typeface="Arial"/>
              <a:buChar char="•"/>
              <a:tabLst>
                <a:tab pos="354965" algn="l"/>
                <a:tab pos="355600" algn="l"/>
              </a:tabLst>
            </a:pPr>
            <a:r>
              <a:rPr sz="3200" spc="-10" dirty="0">
                <a:latin typeface="Calibri"/>
                <a:cs typeface="Calibri"/>
              </a:rPr>
              <a:t>Female </a:t>
            </a:r>
            <a:r>
              <a:rPr sz="3200" spc="-20" dirty="0">
                <a:latin typeface="Calibri"/>
                <a:cs typeface="Calibri"/>
              </a:rPr>
              <a:t>suffering </a:t>
            </a:r>
            <a:r>
              <a:rPr sz="3200" spc="-15" dirty="0">
                <a:latin typeface="Calibri"/>
                <a:cs typeface="Calibri"/>
              </a:rPr>
              <a:t>from </a:t>
            </a:r>
            <a:r>
              <a:rPr sz="3200" spc="-10" dirty="0">
                <a:latin typeface="Calibri"/>
                <a:cs typeface="Calibri"/>
              </a:rPr>
              <a:t>the </a:t>
            </a:r>
            <a:r>
              <a:rPr sz="3200" spc="-5" dirty="0">
                <a:latin typeface="Calibri"/>
                <a:cs typeface="Calibri"/>
              </a:rPr>
              <a:t>disease only </a:t>
            </a:r>
            <a:r>
              <a:rPr sz="3200" dirty="0">
                <a:latin typeface="Calibri"/>
                <a:cs typeface="Calibri"/>
              </a:rPr>
              <a:t>in  </a:t>
            </a:r>
            <a:r>
              <a:rPr sz="3200" spc="-15" dirty="0">
                <a:latin typeface="Calibri"/>
                <a:cs typeface="Calibri"/>
              </a:rPr>
              <a:t>homzygous</a:t>
            </a:r>
            <a:r>
              <a:rPr sz="3200" spc="5" dirty="0">
                <a:latin typeface="Calibri"/>
                <a:cs typeface="Calibri"/>
              </a:rPr>
              <a:t> </a:t>
            </a:r>
            <a:r>
              <a:rPr sz="3200" spc="-5" dirty="0">
                <a:latin typeface="Calibri"/>
                <a:cs typeface="Calibri"/>
              </a:rPr>
              <a:t>condition.</a:t>
            </a:r>
            <a:endParaRPr sz="3200">
              <a:latin typeface="Calibri"/>
              <a:cs typeface="Calibri"/>
            </a:endParaRPr>
          </a:p>
          <a:p>
            <a:pPr marL="355600" marR="5080" indent="-342900" algn="just">
              <a:lnSpc>
                <a:spcPct val="100000"/>
              </a:lnSpc>
              <a:spcBef>
                <a:spcPts val="770"/>
              </a:spcBef>
              <a:buFont typeface="Arial"/>
              <a:buChar char="•"/>
              <a:tabLst>
                <a:tab pos="354965" algn="l"/>
                <a:tab pos="355600" algn="l"/>
              </a:tabLst>
            </a:pPr>
            <a:r>
              <a:rPr sz="3200" spc="-10" dirty="0">
                <a:latin typeface="Calibri"/>
                <a:cs typeface="Calibri"/>
              </a:rPr>
              <a:t>Female becoming </a:t>
            </a:r>
            <a:r>
              <a:rPr sz="3200" spc="-5" dirty="0">
                <a:latin typeface="Calibri"/>
                <a:cs typeface="Calibri"/>
              </a:rPr>
              <a:t>hemophilic </a:t>
            </a:r>
            <a:r>
              <a:rPr sz="3200" dirty="0">
                <a:latin typeface="Calibri"/>
                <a:cs typeface="Calibri"/>
              </a:rPr>
              <a:t>is </a:t>
            </a:r>
            <a:r>
              <a:rPr sz="3200" spc="-10" dirty="0">
                <a:latin typeface="Calibri"/>
                <a:cs typeface="Calibri"/>
              </a:rPr>
              <a:t>extremely </a:t>
            </a:r>
            <a:r>
              <a:rPr sz="3200" spc="-25" dirty="0">
                <a:latin typeface="Calibri"/>
                <a:cs typeface="Calibri"/>
              </a:rPr>
              <a:t>rare  </a:t>
            </a:r>
            <a:r>
              <a:rPr sz="3200" spc="-5" dirty="0">
                <a:latin typeface="Calibri"/>
                <a:cs typeface="Calibri"/>
              </a:rPr>
              <a:t>because mother </a:t>
            </a:r>
            <a:r>
              <a:rPr sz="3200" dirty="0">
                <a:latin typeface="Calibri"/>
                <a:cs typeface="Calibri"/>
              </a:rPr>
              <a:t>of </a:t>
            </a:r>
            <a:r>
              <a:rPr sz="3200" spc="-5" dirty="0">
                <a:latin typeface="Calibri"/>
                <a:cs typeface="Calibri"/>
              </a:rPr>
              <a:t>such </a:t>
            </a:r>
            <a:r>
              <a:rPr sz="3200" dirty="0">
                <a:latin typeface="Calibri"/>
                <a:cs typeface="Calibri"/>
              </a:rPr>
              <a:t>a </a:t>
            </a:r>
            <a:r>
              <a:rPr sz="3200" spc="-20" dirty="0">
                <a:latin typeface="Calibri"/>
                <a:cs typeface="Calibri"/>
              </a:rPr>
              <a:t>female </a:t>
            </a:r>
            <a:r>
              <a:rPr sz="3200" spc="-10" dirty="0">
                <a:latin typeface="Calibri"/>
                <a:cs typeface="Calibri"/>
              </a:rPr>
              <a:t>at least </a:t>
            </a:r>
            <a:r>
              <a:rPr sz="3200" spc="-5" dirty="0">
                <a:latin typeface="Calibri"/>
                <a:cs typeface="Calibri"/>
              </a:rPr>
              <a:t>carrier  </a:t>
            </a:r>
            <a:r>
              <a:rPr sz="3200" dirty="0">
                <a:latin typeface="Calibri"/>
                <a:cs typeface="Calibri"/>
              </a:rPr>
              <a:t>and the </a:t>
            </a:r>
            <a:r>
              <a:rPr sz="3200" spc="-15" dirty="0">
                <a:latin typeface="Calibri"/>
                <a:cs typeface="Calibri"/>
              </a:rPr>
              <a:t>father </a:t>
            </a:r>
            <a:r>
              <a:rPr sz="3200" spc="-5" dirty="0">
                <a:latin typeface="Calibri"/>
                <a:cs typeface="Calibri"/>
              </a:rPr>
              <a:t>should be</a:t>
            </a:r>
            <a:r>
              <a:rPr sz="3200" spc="20" dirty="0">
                <a:latin typeface="Calibri"/>
                <a:cs typeface="Calibri"/>
              </a:rPr>
              <a:t> </a:t>
            </a:r>
            <a:r>
              <a:rPr sz="3200" spc="-5" dirty="0">
                <a:latin typeface="Calibri"/>
                <a:cs typeface="Calibri"/>
              </a:rPr>
              <a:t>hemophilic.</a:t>
            </a:r>
            <a:endParaRPr sz="3200">
              <a:latin typeface="Calibri"/>
              <a:cs typeface="Calibri"/>
            </a:endParaRPr>
          </a:p>
          <a:p>
            <a:pPr marL="355600" marR="390525" indent="-342900" algn="just">
              <a:lnSpc>
                <a:spcPct val="100000"/>
              </a:lnSpc>
              <a:spcBef>
                <a:spcPts val="770"/>
              </a:spcBef>
              <a:buFont typeface="Arial"/>
              <a:buChar char="•"/>
              <a:tabLst>
                <a:tab pos="354965" algn="l"/>
                <a:tab pos="355600" algn="l"/>
              </a:tabLst>
            </a:pPr>
            <a:r>
              <a:rPr sz="3200" spc="-25" dirty="0">
                <a:latin typeface="Calibri"/>
                <a:cs typeface="Calibri"/>
              </a:rPr>
              <a:t>Affected </a:t>
            </a:r>
            <a:r>
              <a:rPr sz="3200" spc="-10" dirty="0">
                <a:latin typeface="Calibri"/>
                <a:cs typeface="Calibri"/>
              </a:rPr>
              <a:t>transmits </a:t>
            </a:r>
            <a:r>
              <a:rPr sz="3200" dirty="0">
                <a:latin typeface="Calibri"/>
                <a:cs typeface="Calibri"/>
              </a:rPr>
              <a:t>the </a:t>
            </a:r>
            <a:r>
              <a:rPr sz="3200" spc="-5" dirty="0">
                <a:latin typeface="Calibri"/>
                <a:cs typeface="Calibri"/>
              </a:rPr>
              <a:t>disease only </a:t>
            </a:r>
            <a:r>
              <a:rPr sz="3200" spc="-25" dirty="0">
                <a:latin typeface="Calibri"/>
                <a:cs typeface="Calibri"/>
              </a:rPr>
              <a:t>to </a:t>
            </a:r>
            <a:r>
              <a:rPr sz="3200" dirty="0">
                <a:latin typeface="Calibri"/>
                <a:cs typeface="Calibri"/>
              </a:rPr>
              <a:t>the </a:t>
            </a:r>
            <a:r>
              <a:rPr sz="3200" spc="-5" dirty="0">
                <a:latin typeface="Calibri"/>
                <a:cs typeface="Calibri"/>
              </a:rPr>
              <a:t>son  not </a:t>
            </a:r>
            <a:r>
              <a:rPr sz="3200" spc="-20" dirty="0">
                <a:latin typeface="Calibri"/>
                <a:cs typeface="Calibri"/>
              </a:rPr>
              <a:t>to </a:t>
            </a:r>
            <a:r>
              <a:rPr sz="3200" dirty="0">
                <a:latin typeface="Calibri"/>
                <a:cs typeface="Calibri"/>
              </a:rPr>
              <a:t>the</a:t>
            </a:r>
            <a:r>
              <a:rPr sz="3200" spc="10" dirty="0">
                <a:latin typeface="Calibri"/>
                <a:cs typeface="Calibri"/>
              </a:rPr>
              <a:t> </a:t>
            </a:r>
            <a:r>
              <a:rPr sz="3200" spc="-45" dirty="0">
                <a:latin typeface="Calibri"/>
                <a:cs typeface="Calibri"/>
              </a:rPr>
              <a:t>daughter.</a:t>
            </a:r>
            <a:endParaRPr sz="3200">
              <a:latin typeface="Calibri"/>
              <a:cs typeface="Calibri"/>
            </a:endParaRPr>
          </a:p>
          <a:p>
            <a:pPr marL="355600" marR="739775" indent="-342900" algn="just">
              <a:lnSpc>
                <a:spcPct val="100000"/>
              </a:lnSpc>
              <a:spcBef>
                <a:spcPts val="770"/>
              </a:spcBef>
              <a:buFont typeface="Arial"/>
              <a:buChar char="•"/>
              <a:tabLst>
                <a:tab pos="354965" algn="l"/>
                <a:tab pos="355600" algn="l"/>
              </a:tabLst>
            </a:pPr>
            <a:r>
              <a:rPr sz="3200" spc="-10" dirty="0">
                <a:latin typeface="Calibri"/>
                <a:cs typeface="Calibri"/>
              </a:rPr>
              <a:t>Daughter can receive </a:t>
            </a:r>
            <a:r>
              <a:rPr sz="3200" dirty="0">
                <a:latin typeface="Calibri"/>
                <a:cs typeface="Calibri"/>
              </a:rPr>
              <a:t>the </a:t>
            </a:r>
            <a:r>
              <a:rPr sz="3200" spc="-5" dirty="0">
                <a:latin typeface="Calibri"/>
                <a:cs typeface="Calibri"/>
              </a:rPr>
              <a:t>disease </a:t>
            </a:r>
            <a:r>
              <a:rPr sz="3200" spc="-20" dirty="0">
                <a:latin typeface="Calibri"/>
                <a:cs typeface="Calibri"/>
              </a:rPr>
              <a:t>from </a:t>
            </a:r>
            <a:r>
              <a:rPr sz="3200" spc="-5" dirty="0">
                <a:latin typeface="Calibri"/>
                <a:cs typeface="Calibri"/>
              </a:rPr>
              <a:t>both  </a:t>
            </a:r>
            <a:r>
              <a:rPr sz="3200" dirty="0">
                <a:latin typeface="Calibri"/>
                <a:cs typeface="Calibri"/>
              </a:rPr>
              <a:t>mother and</a:t>
            </a:r>
            <a:r>
              <a:rPr sz="3200" spc="5" dirty="0">
                <a:latin typeface="Calibri"/>
                <a:cs typeface="Calibri"/>
              </a:rPr>
              <a:t> </a:t>
            </a:r>
            <a:r>
              <a:rPr sz="3200" spc="-60" dirty="0">
                <a:latin typeface="Calibri"/>
                <a:cs typeface="Calibri"/>
              </a:rPr>
              <a:t>father.</a:t>
            </a:r>
            <a:endParaRPr sz="3200">
              <a:latin typeface="Calibri"/>
              <a:cs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245110"/>
            <a:ext cx="7693660" cy="635000"/>
          </a:xfrm>
          <a:prstGeom prst="rect">
            <a:avLst/>
          </a:prstGeom>
        </p:spPr>
        <p:txBody>
          <a:bodyPr vert="horz" wrap="square" lIns="0" tIns="12065" rIns="0" bIns="0" rtlCol="0">
            <a:spAutoFit/>
          </a:bodyPr>
          <a:lstStyle/>
          <a:p>
            <a:pPr marL="12700">
              <a:lnSpc>
                <a:spcPct val="100000"/>
              </a:lnSpc>
              <a:spcBef>
                <a:spcPts val="95"/>
              </a:spcBef>
            </a:pPr>
            <a:r>
              <a:rPr sz="4000" i="1" spc="-5" dirty="0"/>
              <a:t>Colour</a:t>
            </a:r>
            <a:r>
              <a:rPr sz="4000" i="1" spc="-40" dirty="0"/>
              <a:t> </a:t>
            </a:r>
            <a:r>
              <a:rPr sz="4000" i="1" spc="-5" dirty="0"/>
              <a:t>blindness</a:t>
            </a:r>
            <a:endParaRPr sz="4000"/>
          </a:p>
        </p:txBody>
      </p:sp>
      <p:sp>
        <p:nvSpPr>
          <p:cNvPr id="3" name="object 3"/>
          <p:cNvSpPr txBox="1"/>
          <p:nvPr/>
        </p:nvSpPr>
        <p:spPr>
          <a:xfrm>
            <a:off x="307340" y="840994"/>
            <a:ext cx="8435340" cy="5055870"/>
          </a:xfrm>
          <a:prstGeom prst="rect">
            <a:avLst/>
          </a:prstGeom>
        </p:spPr>
        <p:txBody>
          <a:bodyPr vert="horz" wrap="square" lIns="0" tIns="104140" rIns="0" bIns="0" rtlCol="0">
            <a:spAutoFit/>
          </a:bodyPr>
          <a:lstStyle/>
          <a:p>
            <a:pPr marL="355600" marR="1060450" indent="-342900" algn="just">
              <a:lnSpc>
                <a:spcPct val="80000"/>
              </a:lnSpc>
              <a:spcBef>
                <a:spcPts val="820"/>
              </a:spcBef>
              <a:buFont typeface="Arial"/>
              <a:buChar char="•"/>
              <a:tabLst>
                <a:tab pos="354965" algn="l"/>
                <a:tab pos="355600" algn="l"/>
              </a:tabLst>
            </a:pPr>
            <a:r>
              <a:rPr sz="3000" spc="-5" dirty="0">
                <a:latin typeface="Calibri"/>
                <a:cs typeface="Calibri"/>
              </a:rPr>
              <a:t>The </a:t>
            </a:r>
            <a:r>
              <a:rPr sz="3000" spc="-15" dirty="0">
                <a:latin typeface="Calibri"/>
                <a:cs typeface="Calibri"/>
              </a:rPr>
              <a:t>x-linked </a:t>
            </a:r>
            <a:r>
              <a:rPr sz="3000" spc="-10" dirty="0">
                <a:latin typeface="Calibri"/>
                <a:cs typeface="Calibri"/>
              </a:rPr>
              <a:t>disorder </a:t>
            </a:r>
            <a:r>
              <a:rPr sz="3000" dirty="0">
                <a:latin typeface="Calibri"/>
                <a:cs typeface="Calibri"/>
              </a:rPr>
              <a:t>in which </a:t>
            </a:r>
            <a:r>
              <a:rPr sz="3000" spc="-15" dirty="0">
                <a:latin typeface="Calibri"/>
                <a:cs typeface="Calibri"/>
              </a:rPr>
              <a:t>person </a:t>
            </a:r>
            <a:r>
              <a:rPr sz="3000" spc="-10" dirty="0">
                <a:latin typeface="Calibri"/>
                <a:cs typeface="Calibri"/>
              </a:rPr>
              <a:t>can </a:t>
            </a:r>
            <a:r>
              <a:rPr sz="3000" spc="-5" dirty="0">
                <a:latin typeface="Calibri"/>
                <a:cs typeface="Calibri"/>
              </a:rPr>
              <a:t>not  </a:t>
            </a:r>
            <a:r>
              <a:rPr sz="3000" spc="-10" dirty="0">
                <a:latin typeface="Calibri"/>
                <a:cs typeface="Calibri"/>
              </a:rPr>
              <a:t>identify </a:t>
            </a:r>
            <a:r>
              <a:rPr sz="3000" spc="-35" dirty="0">
                <a:latin typeface="Calibri"/>
                <a:cs typeface="Calibri"/>
              </a:rPr>
              <a:t>few</a:t>
            </a:r>
            <a:r>
              <a:rPr sz="3000" spc="5" dirty="0">
                <a:latin typeface="Calibri"/>
                <a:cs typeface="Calibri"/>
              </a:rPr>
              <a:t> </a:t>
            </a:r>
            <a:r>
              <a:rPr sz="3000" spc="-15" dirty="0">
                <a:latin typeface="Calibri"/>
                <a:cs typeface="Calibri"/>
              </a:rPr>
              <a:t>colours.</a:t>
            </a:r>
            <a:endParaRPr sz="3000">
              <a:latin typeface="Calibri"/>
              <a:cs typeface="Calibri"/>
            </a:endParaRPr>
          </a:p>
          <a:p>
            <a:pPr marL="355600" marR="5080" indent="-342900" algn="just">
              <a:lnSpc>
                <a:spcPct val="80000"/>
              </a:lnSpc>
              <a:spcBef>
                <a:spcPts val="720"/>
              </a:spcBef>
              <a:buFont typeface="Arial"/>
              <a:buChar char="•"/>
              <a:tabLst>
                <a:tab pos="354965" algn="l"/>
                <a:tab pos="355600" algn="l"/>
              </a:tabLst>
            </a:pPr>
            <a:r>
              <a:rPr sz="3000" spc="-5" dirty="0">
                <a:latin typeface="Calibri"/>
                <a:cs typeface="Calibri"/>
              </a:rPr>
              <a:t>The normal human </a:t>
            </a:r>
            <a:r>
              <a:rPr sz="3000" spc="-10" dirty="0">
                <a:latin typeface="Calibri"/>
                <a:cs typeface="Calibri"/>
              </a:rPr>
              <a:t>retina </a:t>
            </a:r>
            <a:r>
              <a:rPr sz="3000" spc="-15" dirty="0">
                <a:latin typeface="Calibri"/>
                <a:cs typeface="Calibri"/>
              </a:rPr>
              <a:t>contains </a:t>
            </a:r>
            <a:r>
              <a:rPr sz="3000" spc="-10" dirty="0">
                <a:latin typeface="Calibri"/>
                <a:cs typeface="Calibri"/>
              </a:rPr>
              <a:t>two </a:t>
            </a:r>
            <a:r>
              <a:rPr sz="3000" spc="-5" dirty="0">
                <a:latin typeface="Calibri"/>
                <a:cs typeface="Calibri"/>
              </a:rPr>
              <a:t>kinds of </a:t>
            </a:r>
            <a:r>
              <a:rPr sz="3000" spc="-10" dirty="0">
                <a:latin typeface="Calibri"/>
                <a:cs typeface="Calibri"/>
              </a:rPr>
              <a:t>light  sensitive </a:t>
            </a:r>
            <a:r>
              <a:rPr sz="3000" spc="-5" dirty="0">
                <a:latin typeface="Calibri"/>
                <a:cs typeface="Calibri"/>
              </a:rPr>
              <a:t>cells: </a:t>
            </a:r>
            <a:r>
              <a:rPr sz="3000" dirty="0">
                <a:latin typeface="Calibri"/>
                <a:cs typeface="Calibri"/>
              </a:rPr>
              <a:t>the </a:t>
            </a:r>
            <a:r>
              <a:rPr sz="3000" spc="-20" dirty="0">
                <a:latin typeface="Calibri"/>
                <a:cs typeface="Calibri"/>
              </a:rPr>
              <a:t>rod </a:t>
            </a:r>
            <a:r>
              <a:rPr sz="3000" spc="-5" dirty="0">
                <a:latin typeface="Calibri"/>
                <a:cs typeface="Calibri"/>
              </a:rPr>
              <a:t>cells </a:t>
            </a:r>
            <a:r>
              <a:rPr sz="3000" spc="-10" dirty="0">
                <a:latin typeface="Calibri"/>
                <a:cs typeface="Calibri"/>
              </a:rPr>
              <a:t>(active </a:t>
            </a:r>
            <a:r>
              <a:rPr sz="3000" spc="-5" dirty="0">
                <a:latin typeface="Calibri"/>
                <a:cs typeface="Calibri"/>
              </a:rPr>
              <a:t>only </a:t>
            </a:r>
            <a:r>
              <a:rPr sz="3000" dirty="0">
                <a:latin typeface="Calibri"/>
                <a:cs typeface="Calibri"/>
              </a:rPr>
              <a:t>in </a:t>
            </a:r>
            <a:r>
              <a:rPr sz="3000" spc="-5" dirty="0">
                <a:latin typeface="Calibri"/>
                <a:cs typeface="Calibri"/>
              </a:rPr>
              <a:t>low </a:t>
            </a:r>
            <a:r>
              <a:rPr sz="3000" spc="-10" dirty="0">
                <a:latin typeface="Calibri"/>
                <a:cs typeface="Calibri"/>
              </a:rPr>
              <a:t>light)  </a:t>
            </a:r>
            <a:r>
              <a:rPr sz="3000" dirty="0">
                <a:latin typeface="Calibri"/>
                <a:cs typeface="Calibri"/>
              </a:rPr>
              <a:t>and the </a:t>
            </a:r>
            <a:r>
              <a:rPr sz="3000" spc="-10" dirty="0">
                <a:latin typeface="Calibri"/>
                <a:cs typeface="Calibri"/>
              </a:rPr>
              <a:t>cone </a:t>
            </a:r>
            <a:r>
              <a:rPr sz="3000" spc="-5" dirty="0">
                <a:latin typeface="Calibri"/>
                <a:cs typeface="Calibri"/>
              </a:rPr>
              <a:t>cells </a:t>
            </a:r>
            <a:r>
              <a:rPr sz="3000" spc="-10" dirty="0">
                <a:latin typeface="Calibri"/>
                <a:cs typeface="Calibri"/>
              </a:rPr>
              <a:t>(active </a:t>
            </a:r>
            <a:r>
              <a:rPr sz="3000" dirty="0">
                <a:latin typeface="Calibri"/>
                <a:cs typeface="Calibri"/>
              </a:rPr>
              <a:t>in </a:t>
            </a:r>
            <a:r>
              <a:rPr sz="3000" spc="-5" dirty="0">
                <a:latin typeface="Calibri"/>
                <a:cs typeface="Calibri"/>
              </a:rPr>
              <a:t>normal </a:t>
            </a:r>
            <a:r>
              <a:rPr sz="3000" spc="-15" dirty="0">
                <a:latin typeface="Calibri"/>
                <a:cs typeface="Calibri"/>
              </a:rPr>
              <a:t>daylight </a:t>
            </a:r>
            <a:r>
              <a:rPr sz="3000" dirty="0">
                <a:latin typeface="Calibri"/>
                <a:cs typeface="Calibri"/>
              </a:rPr>
              <a:t>and  </a:t>
            </a:r>
            <a:r>
              <a:rPr sz="3000" spc="-10" dirty="0">
                <a:latin typeface="Calibri"/>
                <a:cs typeface="Calibri"/>
              </a:rPr>
              <a:t>responsible </a:t>
            </a:r>
            <a:r>
              <a:rPr sz="3000" spc="-25" dirty="0">
                <a:latin typeface="Calibri"/>
                <a:cs typeface="Calibri"/>
              </a:rPr>
              <a:t>for </a:t>
            </a:r>
            <a:r>
              <a:rPr sz="3000" spc="-10" dirty="0">
                <a:latin typeface="Calibri"/>
                <a:cs typeface="Calibri"/>
              </a:rPr>
              <a:t>color</a:t>
            </a:r>
            <a:r>
              <a:rPr sz="3000" spc="20" dirty="0">
                <a:latin typeface="Calibri"/>
                <a:cs typeface="Calibri"/>
              </a:rPr>
              <a:t> </a:t>
            </a:r>
            <a:r>
              <a:rPr sz="3000" spc="-10" dirty="0">
                <a:latin typeface="Calibri"/>
                <a:cs typeface="Calibri"/>
              </a:rPr>
              <a:t>perception).</a:t>
            </a:r>
            <a:endParaRPr sz="3000">
              <a:latin typeface="Calibri"/>
              <a:cs typeface="Calibri"/>
            </a:endParaRPr>
          </a:p>
          <a:p>
            <a:pPr marL="355600" indent="-342900" algn="just">
              <a:lnSpc>
                <a:spcPct val="100000"/>
              </a:lnSpc>
              <a:buFont typeface="Arial"/>
              <a:buChar char="•"/>
              <a:tabLst>
                <a:tab pos="354965" algn="l"/>
                <a:tab pos="355600" algn="l"/>
              </a:tabLst>
            </a:pPr>
            <a:r>
              <a:rPr sz="3000" spc="-30" dirty="0">
                <a:latin typeface="Calibri"/>
                <a:cs typeface="Calibri"/>
              </a:rPr>
              <a:t>Normally, </a:t>
            </a:r>
            <a:r>
              <a:rPr sz="3000" spc="-10" dirty="0">
                <a:latin typeface="Calibri"/>
                <a:cs typeface="Calibri"/>
              </a:rPr>
              <a:t>there </a:t>
            </a:r>
            <a:r>
              <a:rPr sz="3000" spc="-15" dirty="0">
                <a:latin typeface="Calibri"/>
                <a:cs typeface="Calibri"/>
              </a:rPr>
              <a:t>are </a:t>
            </a:r>
            <a:r>
              <a:rPr sz="3000" spc="-10" dirty="0">
                <a:latin typeface="Calibri"/>
                <a:cs typeface="Calibri"/>
              </a:rPr>
              <a:t>three </a:t>
            </a:r>
            <a:r>
              <a:rPr sz="3000" spc="-5" dirty="0">
                <a:latin typeface="Calibri"/>
                <a:cs typeface="Calibri"/>
              </a:rPr>
              <a:t>kinds</a:t>
            </a:r>
            <a:r>
              <a:rPr sz="3000" spc="30" dirty="0">
                <a:latin typeface="Calibri"/>
                <a:cs typeface="Calibri"/>
              </a:rPr>
              <a:t> </a:t>
            </a:r>
            <a:r>
              <a:rPr sz="3000" spc="-5" dirty="0">
                <a:latin typeface="Calibri"/>
                <a:cs typeface="Calibri"/>
              </a:rPr>
              <a:t>of</a:t>
            </a:r>
            <a:endParaRPr sz="3000">
              <a:latin typeface="Calibri"/>
              <a:cs typeface="Calibri"/>
            </a:endParaRPr>
          </a:p>
          <a:p>
            <a:pPr marL="355600" marR="861694" indent="-342900" algn="just">
              <a:lnSpc>
                <a:spcPts val="2880"/>
              </a:lnSpc>
              <a:spcBef>
                <a:spcPts val="695"/>
              </a:spcBef>
              <a:buFont typeface="Arial"/>
              <a:buChar char="•"/>
              <a:tabLst>
                <a:tab pos="354965" algn="l"/>
                <a:tab pos="355600" algn="l"/>
              </a:tabLst>
            </a:pPr>
            <a:r>
              <a:rPr sz="3000" spc="-10" dirty="0">
                <a:latin typeface="Calibri"/>
                <a:cs typeface="Calibri"/>
              </a:rPr>
              <a:t>cones </a:t>
            </a:r>
            <a:r>
              <a:rPr sz="3000" spc="-5" dirty="0">
                <a:latin typeface="Calibri"/>
                <a:cs typeface="Calibri"/>
              </a:rPr>
              <a:t>(each one </a:t>
            </a:r>
            <a:r>
              <a:rPr sz="3000" spc="-10" dirty="0">
                <a:latin typeface="Calibri"/>
                <a:cs typeface="Calibri"/>
              </a:rPr>
              <a:t>sensitive </a:t>
            </a:r>
            <a:r>
              <a:rPr sz="3000" spc="-15" dirty="0">
                <a:latin typeface="Calibri"/>
                <a:cs typeface="Calibri"/>
              </a:rPr>
              <a:t>to </a:t>
            </a:r>
            <a:r>
              <a:rPr sz="3000" dirty="0">
                <a:latin typeface="Calibri"/>
                <a:cs typeface="Calibri"/>
              </a:rPr>
              <a:t>a </a:t>
            </a:r>
            <a:r>
              <a:rPr sz="3000" spc="-5" dirty="0">
                <a:latin typeface="Calibri"/>
                <a:cs typeface="Calibri"/>
              </a:rPr>
              <a:t>specific </a:t>
            </a:r>
            <a:r>
              <a:rPr sz="3000" spc="-20" dirty="0">
                <a:latin typeface="Calibri"/>
                <a:cs typeface="Calibri"/>
              </a:rPr>
              <a:t>range </a:t>
            </a:r>
            <a:r>
              <a:rPr sz="3000" spc="-5" dirty="0">
                <a:latin typeface="Calibri"/>
                <a:cs typeface="Calibri"/>
              </a:rPr>
              <a:t>of  </a:t>
            </a:r>
            <a:r>
              <a:rPr sz="3000" spc="-15" dirty="0">
                <a:latin typeface="Calibri"/>
                <a:cs typeface="Calibri"/>
              </a:rPr>
              <a:t>wavelengths):</a:t>
            </a:r>
            <a:endParaRPr sz="3000">
              <a:latin typeface="Calibri"/>
              <a:cs typeface="Calibri"/>
            </a:endParaRPr>
          </a:p>
          <a:p>
            <a:pPr marL="355600" indent="-342900" algn="just">
              <a:lnSpc>
                <a:spcPct val="100000"/>
              </a:lnSpc>
              <a:spcBef>
                <a:spcPts val="25"/>
              </a:spcBef>
              <a:buFont typeface="Arial"/>
              <a:buChar char="•"/>
              <a:tabLst>
                <a:tab pos="354965" algn="l"/>
                <a:tab pos="355600" algn="l"/>
              </a:tabLst>
            </a:pPr>
            <a:r>
              <a:rPr sz="3000" spc="-15" dirty="0">
                <a:latin typeface="Calibri"/>
                <a:cs typeface="Calibri"/>
              </a:rPr>
              <a:t>"red" </a:t>
            </a:r>
            <a:r>
              <a:rPr sz="3000" spc="-10" dirty="0">
                <a:latin typeface="Calibri"/>
                <a:cs typeface="Calibri"/>
              </a:rPr>
              <a:t>cones</a:t>
            </a:r>
            <a:r>
              <a:rPr sz="3000" spc="-15" dirty="0">
                <a:latin typeface="Calibri"/>
                <a:cs typeface="Calibri"/>
              </a:rPr>
              <a:t> </a:t>
            </a:r>
            <a:r>
              <a:rPr sz="3000" spc="-5" dirty="0">
                <a:latin typeface="Calibri"/>
                <a:cs typeface="Calibri"/>
              </a:rPr>
              <a:t>(64%)</a:t>
            </a:r>
            <a:endParaRPr sz="3000">
              <a:latin typeface="Calibri"/>
              <a:cs typeface="Calibri"/>
            </a:endParaRPr>
          </a:p>
          <a:p>
            <a:pPr marL="355600" indent="-342900" algn="just">
              <a:lnSpc>
                <a:spcPct val="100000"/>
              </a:lnSpc>
              <a:buFont typeface="Arial"/>
              <a:buChar char="•"/>
              <a:tabLst>
                <a:tab pos="354965" algn="l"/>
                <a:tab pos="355600" algn="l"/>
              </a:tabLst>
            </a:pPr>
            <a:r>
              <a:rPr sz="3000" spc="-10" dirty="0">
                <a:latin typeface="Calibri"/>
                <a:cs typeface="Calibri"/>
              </a:rPr>
              <a:t>"green" cones</a:t>
            </a:r>
            <a:r>
              <a:rPr sz="3000" spc="-20" dirty="0">
                <a:latin typeface="Calibri"/>
                <a:cs typeface="Calibri"/>
              </a:rPr>
              <a:t> </a:t>
            </a:r>
            <a:r>
              <a:rPr sz="3000" spc="-5" dirty="0">
                <a:latin typeface="Calibri"/>
                <a:cs typeface="Calibri"/>
              </a:rPr>
              <a:t>(32%)</a:t>
            </a:r>
            <a:endParaRPr sz="3000">
              <a:latin typeface="Calibri"/>
              <a:cs typeface="Calibri"/>
            </a:endParaRPr>
          </a:p>
          <a:p>
            <a:pPr marL="355600" indent="-342900" algn="just">
              <a:lnSpc>
                <a:spcPct val="100000"/>
              </a:lnSpc>
              <a:spcBef>
                <a:spcPts val="5"/>
              </a:spcBef>
              <a:buFont typeface="Arial"/>
              <a:buChar char="•"/>
              <a:tabLst>
                <a:tab pos="354965" algn="l"/>
                <a:tab pos="355600" algn="l"/>
              </a:tabLst>
            </a:pPr>
            <a:r>
              <a:rPr sz="3000" spc="-10" dirty="0">
                <a:latin typeface="Calibri"/>
                <a:cs typeface="Calibri"/>
              </a:rPr>
              <a:t>"blue" cones </a:t>
            </a:r>
            <a:r>
              <a:rPr sz="3000" spc="-5" dirty="0">
                <a:latin typeface="Calibri"/>
                <a:cs typeface="Calibri"/>
              </a:rPr>
              <a:t>(2%)</a:t>
            </a:r>
            <a:endParaRPr sz="3000">
              <a:latin typeface="Calibri"/>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207010"/>
            <a:ext cx="8227060" cy="635000"/>
          </a:xfrm>
          <a:prstGeom prst="rect">
            <a:avLst/>
          </a:prstGeom>
        </p:spPr>
        <p:txBody>
          <a:bodyPr vert="horz" wrap="square" lIns="0" tIns="12065" rIns="0" bIns="0" rtlCol="0">
            <a:spAutoFit/>
          </a:bodyPr>
          <a:lstStyle/>
          <a:p>
            <a:pPr marL="12700" algn="ctr">
              <a:lnSpc>
                <a:spcPct val="100000"/>
              </a:lnSpc>
              <a:spcBef>
                <a:spcPts val="95"/>
              </a:spcBef>
            </a:pPr>
            <a:r>
              <a:rPr sz="4000" b="0" i="0" spc="-40" dirty="0">
                <a:latin typeface="Calibri"/>
                <a:cs typeface="Calibri"/>
              </a:rPr>
              <a:t>Types </a:t>
            </a:r>
            <a:r>
              <a:rPr sz="4000" b="0" i="0" spc="-5" dirty="0">
                <a:latin typeface="Calibri"/>
                <a:cs typeface="Calibri"/>
              </a:rPr>
              <a:t>of </a:t>
            </a:r>
            <a:r>
              <a:rPr sz="4000" b="0" i="0" spc="-15" dirty="0">
                <a:latin typeface="Calibri"/>
                <a:cs typeface="Calibri"/>
              </a:rPr>
              <a:t>colour</a:t>
            </a:r>
            <a:r>
              <a:rPr sz="4000" b="0" i="0" spc="15" dirty="0">
                <a:latin typeface="Calibri"/>
                <a:cs typeface="Calibri"/>
              </a:rPr>
              <a:t> </a:t>
            </a:r>
            <a:r>
              <a:rPr sz="4000" b="0" i="0" spc="-10" dirty="0">
                <a:latin typeface="Calibri"/>
                <a:cs typeface="Calibri"/>
              </a:rPr>
              <a:t>blindness.</a:t>
            </a:r>
            <a:endParaRPr sz="4000">
              <a:latin typeface="Calibri"/>
              <a:cs typeface="Calibri"/>
            </a:endParaRPr>
          </a:p>
        </p:txBody>
      </p:sp>
      <p:sp>
        <p:nvSpPr>
          <p:cNvPr id="3" name="object 3"/>
          <p:cNvSpPr txBox="1"/>
          <p:nvPr/>
        </p:nvSpPr>
        <p:spPr>
          <a:xfrm>
            <a:off x="535940" y="840994"/>
            <a:ext cx="7531100" cy="4026102"/>
          </a:xfrm>
          <a:prstGeom prst="rect">
            <a:avLst/>
          </a:prstGeom>
        </p:spPr>
        <p:txBody>
          <a:bodyPr vert="horz" wrap="square" lIns="0" tIns="100965" rIns="0" bIns="0" rtlCol="0">
            <a:spAutoFit/>
          </a:bodyPr>
          <a:lstStyle/>
          <a:p>
            <a:pPr marL="355600" marR="147320" indent="-342900" algn="just">
              <a:lnSpc>
                <a:spcPts val="2880"/>
              </a:lnSpc>
              <a:spcBef>
                <a:spcPts val="795"/>
              </a:spcBef>
              <a:buFont typeface="Arial"/>
              <a:buChar char="•"/>
              <a:tabLst>
                <a:tab pos="355600" algn="l"/>
              </a:tabLst>
            </a:pPr>
            <a:r>
              <a:rPr sz="3000" b="1" spc="-10" dirty="0">
                <a:latin typeface="Calibri"/>
                <a:cs typeface="Calibri"/>
              </a:rPr>
              <a:t>Monochromatism</a:t>
            </a:r>
            <a:r>
              <a:rPr sz="3000" spc="-10" dirty="0">
                <a:latin typeface="Calibri"/>
                <a:cs typeface="Calibri"/>
              </a:rPr>
              <a:t>: </a:t>
            </a:r>
            <a:r>
              <a:rPr sz="3000" spc="-5" dirty="0">
                <a:latin typeface="Calibri"/>
                <a:cs typeface="Calibri"/>
              </a:rPr>
              <a:t>The </a:t>
            </a:r>
            <a:r>
              <a:rPr sz="3000" spc="-10" dirty="0">
                <a:latin typeface="Calibri"/>
                <a:cs typeface="Calibri"/>
              </a:rPr>
              <a:t>condition </a:t>
            </a:r>
            <a:r>
              <a:rPr sz="3000" spc="-5" dirty="0">
                <a:latin typeface="Calibri"/>
                <a:cs typeface="Calibri"/>
              </a:rPr>
              <a:t>of </a:t>
            </a:r>
            <a:r>
              <a:rPr sz="3000" spc="-15" dirty="0">
                <a:latin typeface="Calibri"/>
                <a:cs typeface="Calibri"/>
              </a:rPr>
              <a:t>complete  </a:t>
            </a:r>
            <a:r>
              <a:rPr sz="3000" spc="-10" dirty="0">
                <a:latin typeface="Calibri"/>
                <a:cs typeface="Calibri"/>
              </a:rPr>
              <a:t>colour blindness </a:t>
            </a:r>
            <a:r>
              <a:rPr sz="3000" dirty="0">
                <a:latin typeface="Calibri"/>
                <a:cs typeface="Calibri"/>
              </a:rPr>
              <a:t>in </a:t>
            </a:r>
            <a:r>
              <a:rPr sz="3000" spc="-5" dirty="0">
                <a:latin typeface="Calibri"/>
                <a:cs typeface="Calibri"/>
              </a:rPr>
              <a:t>which </a:t>
            </a:r>
            <a:r>
              <a:rPr sz="3000" dirty="0">
                <a:latin typeface="Calibri"/>
                <a:cs typeface="Calibri"/>
              </a:rPr>
              <a:t>all </a:t>
            </a:r>
            <a:r>
              <a:rPr sz="3000" spc="-20" dirty="0">
                <a:latin typeface="Calibri"/>
                <a:cs typeface="Calibri"/>
              </a:rPr>
              <a:t>colors </a:t>
            </a:r>
            <a:r>
              <a:rPr sz="3000" spc="-5" dirty="0">
                <a:latin typeface="Calibri"/>
                <a:cs typeface="Calibri"/>
              </a:rPr>
              <a:t>appear </a:t>
            </a:r>
            <a:r>
              <a:rPr sz="3000" dirty="0">
                <a:latin typeface="Calibri"/>
                <a:cs typeface="Calibri"/>
              </a:rPr>
              <a:t>as  </a:t>
            </a:r>
            <a:r>
              <a:rPr sz="3000" spc="-5" dirty="0">
                <a:latin typeface="Calibri"/>
                <a:cs typeface="Calibri"/>
              </a:rPr>
              <a:t>shades of</a:t>
            </a:r>
            <a:r>
              <a:rPr sz="3000" spc="-10" dirty="0">
                <a:latin typeface="Calibri"/>
                <a:cs typeface="Calibri"/>
              </a:rPr>
              <a:t> </a:t>
            </a:r>
            <a:r>
              <a:rPr sz="3000" spc="-65" dirty="0">
                <a:latin typeface="Calibri"/>
                <a:cs typeface="Calibri"/>
              </a:rPr>
              <a:t>gray.</a:t>
            </a:r>
            <a:endParaRPr sz="3000">
              <a:latin typeface="Calibri"/>
              <a:cs typeface="Calibri"/>
            </a:endParaRPr>
          </a:p>
          <a:p>
            <a:pPr marL="355600" marR="339725" indent="-342900" algn="just">
              <a:lnSpc>
                <a:spcPts val="2880"/>
              </a:lnSpc>
              <a:spcBef>
                <a:spcPts val="725"/>
              </a:spcBef>
              <a:buFont typeface="Arial"/>
              <a:buChar char="•"/>
              <a:tabLst>
                <a:tab pos="354965" algn="l"/>
                <a:tab pos="355600" algn="l"/>
              </a:tabLst>
            </a:pPr>
            <a:r>
              <a:rPr sz="3000" b="1" spc="-10" dirty="0">
                <a:latin typeface="Calibri"/>
                <a:cs typeface="Calibri"/>
              </a:rPr>
              <a:t>Dichromatism</a:t>
            </a:r>
            <a:r>
              <a:rPr sz="3000" spc="-10" dirty="0">
                <a:latin typeface="Calibri"/>
                <a:cs typeface="Calibri"/>
              </a:rPr>
              <a:t>: </a:t>
            </a:r>
            <a:r>
              <a:rPr sz="3000" spc="-5" dirty="0">
                <a:latin typeface="Calibri"/>
                <a:cs typeface="Calibri"/>
              </a:rPr>
              <a:t>The </a:t>
            </a:r>
            <a:r>
              <a:rPr sz="3000" spc="-10" dirty="0">
                <a:latin typeface="Calibri"/>
                <a:cs typeface="Calibri"/>
              </a:rPr>
              <a:t>condition </a:t>
            </a:r>
            <a:r>
              <a:rPr sz="3000" spc="-5" dirty="0">
                <a:latin typeface="Calibri"/>
                <a:cs typeface="Calibri"/>
              </a:rPr>
              <a:t>of partial </a:t>
            </a:r>
            <a:r>
              <a:rPr sz="3000" spc="-10" dirty="0">
                <a:latin typeface="Calibri"/>
                <a:cs typeface="Calibri"/>
              </a:rPr>
              <a:t>color  blindness </a:t>
            </a:r>
            <a:r>
              <a:rPr sz="3000" dirty="0">
                <a:latin typeface="Calibri"/>
                <a:cs typeface="Calibri"/>
              </a:rPr>
              <a:t>in which </a:t>
            </a:r>
            <a:r>
              <a:rPr sz="3000" spc="-5" dirty="0">
                <a:latin typeface="Calibri"/>
                <a:cs typeface="Calibri"/>
              </a:rPr>
              <a:t>only two </a:t>
            </a:r>
            <a:r>
              <a:rPr sz="3000" spc="-15" dirty="0">
                <a:latin typeface="Calibri"/>
                <a:cs typeface="Calibri"/>
              </a:rPr>
              <a:t>colors are  </a:t>
            </a:r>
            <a:r>
              <a:rPr sz="3000" spc="-10" dirty="0">
                <a:latin typeface="Calibri"/>
                <a:cs typeface="Calibri"/>
              </a:rPr>
              <a:t>perceptible</a:t>
            </a:r>
            <a:endParaRPr sz="3000">
              <a:latin typeface="Calibri"/>
              <a:cs typeface="Calibri"/>
            </a:endParaRPr>
          </a:p>
          <a:p>
            <a:pPr marL="469900" algn="just">
              <a:lnSpc>
                <a:spcPts val="3115"/>
              </a:lnSpc>
              <a:spcBef>
                <a:spcPts val="35"/>
              </a:spcBef>
            </a:pPr>
            <a:r>
              <a:rPr sz="2600" dirty="0">
                <a:latin typeface="Arial"/>
                <a:cs typeface="Arial"/>
              </a:rPr>
              <a:t>– </a:t>
            </a:r>
            <a:r>
              <a:rPr sz="2600" spc="-5" dirty="0">
                <a:latin typeface="Calibri"/>
                <a:cs typeface="Calibri"/>
              </a:rPr>
              <a:t>Ex: </a:t>
            </a:r>
            <a:r>
              <a:rPr sz="2600" spc="-10" dirty="0">
                <a:latin typeface="Calibri"/>
                <a:cs typeface="Calibri"/>
              </a:rPr>
              <a:t>red-green </a:t>
            </a:r>
            <a:r>
              <a:rPr sz="2600" dirty="0">
                <a:latin typeface="Calibri"/>
                <a:cs typeface="Calibri"/>
              </a:rPr>
              <a:t>,</a:t>
            </a:r>
            <a:r>
              <a:rPr sz="2600" spc="55" dirty="0">
                <a:latin typeface="Calibri"/>
                <a:cs typeface="Calibri"/>
              </a:rPr>
              <a:t> </a:t>
            </a:r>
            <a:r>
              <a:rPr sz="2600" spc="-25" dirty="0">
                <a:latin typeface="Calibri"/>
                <a:cs typeface="Calibri"/>
              </a:rPr>
              <a:t>blue-yellow.</a:t>
            </a:r>
            <a:endParaRPr sz="2600">
              <a:latin typeface="Calibri"/>
              <a:cs typeface="Calibri"/>
            </a:endParaRPr>
          </a:p>
          <a:p>
            <a:pPr marL="355600" marR="5080" indent="-342900" algn="just">
              <a:lnSpc>
                <a:spcPts val="2880"/>
              </a:lnSpc>
              <a:spcBef>
                <a:spcPts val="690"/>
              </a:spcBef>
              <a:buFont typeface="Arial"/>
              <a:buChar char="•"/>
              <a:tabLst>
                <a:tab pos="354965" algn="l"/>
                <a:tab pos="355600" algn="l"/>
              </a:tabLst>
            </a:pPr>
            <a:r>
              <a:rPr sz="3000" b="1" spc="-10" smtClean="0">
                <a:latin typeface="Calibri"/>
                <a:cs typeface="Calibri"/>
              </a:rPr>
              <a:t>Deltonism</a:t>
            </a:r>
            <a:r>
              <a:rPr sz="3000" spc="-10" smtClean="0">
                <a:latin typeface="Calibri"/>
                <a:cs typeface="Calibri"/>
              </a:rPr>
              <a:t>: </a:t>
            </a:r>
            <a:r>
              <a:rPr lang="en-US" sz="3000" spc="-10" dirty="0" smtClean="0">
                <a:latin typeface="Calibri"/>
                <a:cs typeface="Calibri"/>
              </a:rPr>
              <a:t>T</a:t>
            </a:r>
            <a:r>
              <a:rPr sz="3000" smtClean="0">
                <a:latin typeface="Calibri"/>
                <a:cs typeface="Calibri"/>
              </a:rPr>
              <a:t>he </a:t>
            </a:r>
            <a:r>
              <a:rPr sz="3000" spc="-10" dirty="0">
                <a:latin typeface="Calibri"/>
                <a:cs typeface="Calibri"/>
              </a:rPr>
              <a:t>condition </a:t>
            </a:r>
            <a:r>
              <a:rPr sz="3000" spc="-5" dirty="0">
                <a:latin typeface="Calibri"/>
                <a:cs typeface="Calibri"/>
              </a:rPr>
              <a:t>of </a:t>
            </a:r>
            <a:r>
              <a:rPr sz="3000" spc="-10" dirty="0">
                <a:latin typeface="Calibri"/>
                <a:cs typeface="Calibri"/>
              </a:rPr>
              <a:t>colour blind </a:t>
            </a:r>
            <a:r>
              <a:rPr sz="3000" spc="-20" dirty="0">
                <a:latin typeface="Calibri"/>
                <a:cs typeface="Calibri"/>
              </a:rPr>
              <a:t>peron  </a:t>
            </a:r>
            <a:r>
              <a:rPr sz="3000" dirty="0">
                <a:latin typeface="Calibri"/>
                <a:cs typeface="Calibri"/>
              </a:rPr>
              <a:t>who </a:t>
            </a:r>
            <a:r>
              <a:rPr sz="3000" spc="-5" dirty="0">
                <a:latin typeface="Calibri"/>
                <a:cs typeface="Calibri"/>
              </a:rPr>
              <a:t>unable </a:t>
            </a:r>
            <a:r>
              <a:rPr sz="3000" spc="-10" dirty="0">
                <a:latin typeface="Calibri"/>
                <a:cs typeface="Calibri"/>
              </a:rPr>
              <a:t>to </a:t>
            </a:r>
            <a:r>
              <a:rPr sz="3000" spc="-5" dirty="0">
                <a:latin typeface="Calibri"/>
                <a:cs typeface="Calibri"/>
              </a:rPr>
              <a:t>identify </a:t>
            </a:r>
            <a:r>
              <a:rPr sz="3000" spc="-15" dirty="0">
                <a:latin typeface="Calibri"/>
                <a:cs typeface="Calibri"/>
              </a:rPr>
              <a:t>Red </a:t>
            </a:r>
            <a:r>
              <a:rPr sz="3000" dirty="0">
                <a:latin typeface="Calibri"/>
                <a:cs typeface="Calibri"/>
              </a:rPr>
              <a:t>– </a:t>
            </a:r>
            <a:r>
              <a:rPr sz="3000" spc="-15" dirty="0">
                <a:latin typeface="Calibri"/>
                <a:cs typeface="Calibri"/>
              </a:rPr>
              <a:t>Green</a:t>
            </a:r>
            <a:r>
              <a:rPr sz="3000" spc="-70" dirty="0">
                <a:latin typeface="Calibri"/>
                <a:cs typeface="Calibri"/>
              </a:rPr>
              <a:t> </a:t>
            </a:r>
            <a:r>
              <a:rPr sz="3000" spc="-50" dirty="0">
                <a:latin typeface="Calibri"/>
                <a:cs typeface="Calibri"/>
              </a:rPr>
              <a:t>colour.</a:t>
            </a:r>
            <a:endParaRPr sz="3000">
              <a:latin typeface="Calibri"/>
              <a:cs typeface="Calibri"/>
            </a:endParaRPr>
          </a:p>
        </p:txBody>
      </p:sp>
      <p:pic>
        <p:nvPicPr>
          <p:cNvPr id="4" name="object 4"/>
          <p:cNvPicPr/>
          <p:nvPr/>
        </p:nvPicPr>
        <p:blipFill>
          <a:blip r:embed="rId2" cstate="print"/>
          <a:stretch>
            <a:fillRect/>
          </a:stretch>
        </p:blipFill>
        <p:spPr>
          <a:xfrm>
            <a:off x="228600" y="4495799"/>
            <a:ext cx="4267200" cy="2362197"/>
          </a:xfrm>
          <a:prstGeom prst="rect">
            <a:avLst/>
          </a:prstGeom>
        </p:spPr>
      </p:pic>
      <p:pic>
        <p:nvPicPr>
          <p:cNvPr id="5" name="object 5"/>
          <p:cNvPicPr/>
          <p:nvPr/>
        </p:nvPicPr>
        <p:blipFill>
          <a:blip r:embed="rId3" cstate="print"/>
          <a:stretch>
            <a:fillRect/>
          </a:stretch>
        </p:blipFill>
        <p:spPr>
          <a:xfrm>
            <a:off x="4876800" y="4495799"/>
            <a:ext cx="3581400" cy="2362199"/>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5940" y="235407"/>
            <a:ext cx="7819390" cy="2563495"/>
          </a:xfrm>
          <a:prstGeom prst="rect">
            <a:avLst/>
          </a:prstGeom>
        </p:spPr>
        <p:txBody>
          <a:bodyPr vert="horz" wrap="square" lIns="0" tIns="13335" rIns="0" bIns="0" rtlCol="0">
            <a:spAutoFit/>
          </a:bodyPr>
          <a:lstStyle/>
          <a:p>
            <a:pPr marL="355600" marR="5080" indent="-342900" algn="just">
              <a:lnSpc>
                <a:spcPct val="100000"/>
              </a:lnSpc>
              <a:spcBef>
                <a:spcPts val="105"/>
              </a:spcBef>
              <a:buFont typeface="Arial"/>
              <a:buChar char="•"/>
              <a:tabLst>
                <a:tab pos="355600" algn="l"/>
              </a:tabLst>
            </a:pPr>
            <a:r>
              <a:rPr sz="3200" b="1" spc="-10" dirty="0">
                <a:latin typeface="Calibri"/>
                <a:cs typeface="Calibri"/>
              </a:rPr>
              <a:t>Protonopia:</a:t>
            </a:r>
            <a:r>
              <a:rPr sz="3200" spc="-10" dirty="0">
                <a:latin typeface="Calibri"/>
                <a:cs typeface="Calibri"/>
              </a:rPr>
              <a:t> </a:t>
            </a:r>
            <a:r>
              <a:rPr sz="3200" spc="-5" dirty="0">
                <a:latin typeface="Calibri"/>
                <a:cs typeface="Calibri"/>
              </a:rPr>
              <a:t>The </a:t>
            </a:r>
            <a:r>
              <a:rPr sz="3200" spc="-10" dirty="0">
                <a:latin typeface="Calibri"/>
                <a:cs typeface="Calibri"/>
              </a:rPr>
              <a:t>colorblindness </a:t>
            </a:r>
            <a:r>
              <a:rPr sz="3200" spc="-15" dirty="0">
                <a:latin typeface="Calibri"/>
                <a:cs typeface="Calibri"/>
              </a:rPr>
              <a:t>characterized  </a:t>
            </a:r>
            <a:r>
              <a:rPr sz="3200" spc="-10" dirty="0">
                <a:latin typeface="Calibri"/>
                <a:cs typeface="Calibri"/>
              </a:rPr>
              <a:t>by </a:t>
            </a:r>
            <a:r>
              <a:rPr sz="3200" spc="-20" dirty="0">
                <a:latin typeface="Calibri"/>
                <a:cs typeface="Calibri"/>
              </a:rPr>
              <a:t>defective </a:t>
            </a:r>
            <a:r>
              <a:rPr sz="3200" spc="-10" dirty="0">
                <a:latin typeface="Calibri"/>
                <a:cs typeface="Calibri"/>
              </a:rPr>
              <a:t>perception </a:t>
            </a:r>
            <a:r>
              <a:rPr sz="3200" spc="-5" dirty="0">
                <a:latin typeface="Calibri"/>
                <a:cs typeface="Calibri"/>
              </a:rPr>
              <a:t>of </a:t>
            </a:r>
            <a:r>
              <a:rPr sz="3200" spc="-10" dirty="0">
                <a:latin typeface="Calibri"/>
                <a:cs typeface="Calibri"/>
              </a:rPr>
              <a:t>red </a:t>
            </a:r>
            <a:r>
              <a:rPr sz="3200" dirty="0">
                <a:latin typeface="Calibri"/>
                <a:cs typeface="Calibri"/>
              </a:rPr>
              <a:t>and </a:t>
            </a:r>
            <a:r>
              <a:rPr sz="3200" spc="-10" dirty="0">
                <a:latin typeface="Calibri"/>
                <a:cs typeface="Calibri"/>
              </a:rPr>
              <a:t>confusion  </a:t>
            </a:r>
            <a:r>
              <a:rPr sz="3200" spc="-5" dirty="0">
                <a:latin typeface="Calibri"/>
                <a:cs typeface="Calibri"/>
              </a:rPr>
              <a:t>of </a:t>
            </a:r>
            <a:r>
              <a:rPr sz="3200" spc="-15" dirty="0">
                <a:latin typeface="Calibri"/>
                <a:cs typeface="Calibri"/>
              </a:rPr>
              <a:t>red </a:t>
            </a:r>
            <a:r>
              <a:rPr sz="3200" dirty="0">
                <a:latin typeface="Calibri"/>
                <a:cs typeface="Calibri"/>
              </a:rPr>
              <a:t>with </a:t>
            </a:r>
            <a:r>
              <a:rPr sz="3200" spc="-10" dirty="0">
                <a:latin typeface="Calibri"/>
                <a:cs typeface="Calibri"/>
              </a:rPr>
              <a:t>green </a:t>
            </a:r>
            <a:r>
              <a:rPr sz="3200" spc="-5" dirty="0">
                <a:latin typeface="Calibri"/>
                <a:cs typeface="Calibri"/>
              </a:rPr>
              <a:t>or bluish</a:t>
            </a:r>
            <a:r>
              <a:rPr sz="3200" spc="40" dirty="0">
                <a:latin typeface="Calibri"/>
                <a:cs typeface="Calibri"/>
              </a:rPr>
              <a:t> </a:t>
            </a:r>
            <a:r>
              <a:rPr sz="3200" spc="-5" dirty="0">
                <a:latin typeface="Calibri"/>
                <a:cs typeface="Calibri"/>
              </a:rPr>
              <a:t>green.</a:t>
            </a:r>
            <a:endParaRPr sz="3200">
              <a:latin typeface="Calibri"/>
              <a:cs typeface="Calibri"/>
            </a:endParaRPr>
          </a:p>
          <a:p>
            <a:pPr marL="355600" marR="956310" indent="-342900" algn="just">
              <a:lnSpc>
                <a:spcPct val="100000"/>
              </a:lnSpc>
              <a:spcBef>
                <a:spcPts val="770"/>
              </a:spcBef>
              <a:buFont typeface="Arial"/>
              <a:buChar char="•"/>
              <a:tabLst>
                <a:tab pos="355600" algn="l"/>
              </a:tabLst>
            </a:pPr>
            <a:r>
              <a:rPr sz="3200" b="1" spc="-10" dirty="0">
                <a:latin typeface="Calibri"/>
                <a:cs typeface="Calibri"/>
              </a:rPr>
              <a:t>Deuteraponia</a:t>
            </a:r>
            <a:r>
              <a:rPr sz="3200" spc="-10" dirty="0">
                <a:latin typeface="Calibri"/>
                <a:cs typeface="Calibri"/>
              </a:rPr>
              <a:t>: </a:t>
            </a:r>
            <a:r>
              <a:rPr sz="3200" dirty="0">
                <a:latin typeface="Calibri"/>
                <a:cs typeface="Calibri"/>
              </a:rPr>
              <a:t>A </a:t>
            </a:r>
            <a:r>
              <a:rPr sz="3200" spc="-20" dirty="0">
                <a:latin typeface="Calibri"/>
                <a:cs typeface="Calibri"/>
              </a:rPr>
              <a:t>form </a:t>
            </a:r>
            <a:r>
              <a:rPr sz="3200" dirty="0">
                <a:latin typeface="Calibri"/>
                <a:cs typeface="Calibri"/>
              </a:rPr>
              <a:t>of </a:t>
            </a:r>
            <a:r>
              <a:rPr sz="3200" spc="-10" dirty="0">
                <a:latin typeface="Calibri"/>
                <a:cs typeface="Calibri"/>
              </a:rPr>
              <a:t>colorblindness  </a:t>
            </a:r>
            <a:r>
              <a:rPr sz="3200" spc="-15" dirty="0">
                <a:latin typeface="Calibri"/>
                <a:cs typeface="Calibri"/>
              </a:rPr>
              <a:t>characterized </a:t>
            </a:r>
            <a:r>
              <a:rPr sz="3200" spc="-10" dirty="0">
                <a:latin typeface="Calibri"/>
                <a:cs typeface="Calibri"/>
              </a:rPr>
              <a:t>by </a:t>
            </a:r>
            <a:r>
              <a:rPr sz="3200" dirty="0">
                <a:latin typeface="Calibri"/>
                <a:cs typeface="Calibri"/>
              </a:rPr>
              <a:t>insensitivity </a:t>
            </a:r>
            <a:r>
              <a:rPr sz="3200" spc="-20" dirty="0">
                <a:latin typeface="Calibri"/>
                <a:cs typeface="Calibri"/>
              </a:rPr>
              <a:t>to</a:t>
            </a:r>
            <a:r>
              <a:rPr sz="3200" spc="40" dirty="0">
                <a:latin typeface="Calibri"/>
                <a:cs typeface="Calibri"/>
              </a:rPr>
              <a:t> </a:t>
            </a:r>
            <a:r>
              <a:rPr sz="3200" spc="-5" dirty="0">
                <a:latin typeface="Calibri"/>
                <a:cs typeface="Calibri"/>
              </a:rPr>
              <a:t>green.</a:t>
            </a:r>
            <a:endParaRPr sz="3200">
              <a:latin typeface="Calibri"/>
              <a:cs typeface="Calibri"/>
            </a:endParaRPr>
          </a:p>
        </p:txBody>
      </p:sp>
      <p:pic>
        <p:nvPicPr>
          <p:cNvPr id="3" name="object 3"/>
          <p:cNvPicPr/>
          <p:nvPr/>
        </p:nvPicPr>
        <p:blipFill>
          <a:blip r:embed="rId2" cstate="print"/>
          <a:stretch>
            <a:fillRect/>
          </a:stretch>
        </p:blipFill>
        <p:spPr>
          <a:xfrm>
            <a:off x="1219200" y="2823972"/>
            <a:ext cx="5867400" cy="2250947"/>
          </a:xfrm>
          <a:prstGeom prst="rect">
            <a:avLst/>
          </a:prstGeom>
        </p:spPr>
      </p:pic>
      <p:pic>
        <p:nvPicPr>
          <p:cNvPr id="4" name="object 4"/>
          <p:cNvPicPr/>
          <p:nvPr/>
        </p:nvPicPr>
        <p:blipFill>
          <a:blip r:embed="rId3" cstate="print"/>
          <a:stretch>
            <a:fillRect/>
          </a:stretch>
        </p:blipFill>
        <p:spPr>
          <a:xfrm>
            <a:off x="1219200" y="5123686"/>
            <a:ext cx="5885688" cy="168402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8600" y="152400"/>
            <a:ext cx="3878579" cy="1905000"/>
          </a:xfrm>
          <a:prstGeom prst="rect">
            <a:avLst/>
          </a:prstGeom>
        </p:spPr>
      </p:pic>
      <p:pic>
        <p:nvPicPr>
          <p:cNvPr id="3" name="object 3"/>
          <p:cNvPicPr/>
          <p:nvPr/>
        </p:nvPicPr>
        <p:blipFill>
          <a:blip r:embed="rId3" cstate="print"/>
          <a:stretch>
            <a:fillRect/>
          </a:stretch>
        </p:blipFill>
        <p:spPr>
          <a:xfrm>
            <a:off x="4800600" y="152400"/>
            <a:ext cx="3991355" cy="1790700"/>
          </a:xfrm>
          <a:prstGeom prst="rect">
            <a:avLst/>
          </a:prstGeom>
        </p:spPr>
      </p:pic>
      <p:pic>
        <p:nvPicPr>
          <p:cNvPr id="4" name="object 4"/>
          <p:cNvPicPr/>
          <p:nvPr/>
        </p:nvPicPr>
        <p:blipFill>
          <a:blip r:embed="rId4" cstate="print"/>
          <a:stretch>
            <a:fillRect/>
          </a:stretch>
        </p:blipFill>
        <p:spPr>
          <a:xfrm>
            <a:off x="1309116" y="2197607"/>
            <a:ext cx="6096000" cy="2048256"/>
          </a:xfrm>
          <a:prstGeom prst="rect">
            <a:avLst/>
          </a:prstGeom>
        </p:spPr>
      </p:pic>
      <p:pic>
        <p:nvPicPr>
          <p:cNvPr id="5" name="object 5"/>
          <p:cNvPicPr/>
          <p:nvPr/>
        </p:nvPicPr>
        <p:blipFill>
          <a:blip r:embed="rId5" cstate="print"/>
          <a:stretch>
            <a:fillRect/>
          </a:stretch>
        </p:blipFill>
        <p:spPr>
          <a:xfrm>
            <a:off x="1295400" y="4419600"/>
            <a:ext cx="6096000" cy="222504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1356" y="237744"/>
            <a:ext cx="5076444" cy="6391656"/>
          </a:xfrm>
          <a:prstGeom prst="rect">
            <a:avLst/>
          </a:prstGeom>
        </p:spPr>
      </p:pic>
      <p:pic>
        <p:nvPicPr>
          <p:cNvPr id="3" name="object 3"/>
          <p:cNvPicPr/>
          <p:nvPr/>
        </p:nvPicPr>
        <p:blipFill>
          <a:blip r:embed="rId3" cstate="print"/>
          <a:stretch>
            <a:fillRect/>
          </a:stretch>
        </p:blipFill>
        <p:spPr>
          <a:xfrm>
            <a:off x="5582411" y="33528"/>
            <a:ext cx="3561588" cy="6672072"/>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457200"/>
            <a:ext cx="7772400" cy="457200"/>
          </a:xfrm>
        </p:spPr>
        <p:txBody>
          <a:bodyPr>
            <a:normAutofit fontScale="90000"/>
          </a:bodyPr>
          <a:lstStyle/>
          <a:p>
            <a:r>
              <a:rPr lang="en-US" smtClean="0"/>
              <a:t>Cystic Fibrosis (CF)</a:t>
            </a:r>
          </a:p>
        </p:txBody>
      </p:sp>
      <p:sp>
        <p:nvSpPr>
          <p:cNvPr id="39939" name="Rectangle 3"/>
          <p:cNvSpPr>
            <a:spLocks noGrp="1" noChangeArrowheads="1"/>
          </p:cNvSpPr>
          <p:nvPr>
            <p:ph type="body" idx="1"/>
          </p:nvPr>
        </p:nvSpPr>
        <p:spPr>
          <a:xfrm>
            <a:off x="685800" y="914400"/>
            <a:ext cx="7772400" cy="5562600"/>
          </a:xfrm>
        </p:spPr>
        <p:txBody>
          <a:bodyPr/>
          <a:lstStyle/>
          <a:p>
            <a:r>
              <a:rPr lang="en-US" smtClean="0"/>
              <a:t>Cause:  by a recessive mutant allele  on an autosome( chromosome 7)</a:t>
            </a:r>
          </a:p>
          <a:p>
            <a:r>
              <a:rPr lang="en-US" smtClean="0"/>
              <a:t>The gene produce a unique glycoprotein that leads to mucous of abnormal high viscosity.</a:t>
            </a:r>
          </a:p>
          <a:p>
            <a:r>
              <a:rPr lang="en-US" smtClean="0"/>
              <a:t>Fluid in lungs, potential respiratory failure like bronchitis</a:t>
            </a:r>
          </a:p>
          <a:p>
            <a:r>
              <a:rPr lang="en-US" smtClean="0"/>
              <a:t>This type of mucus interferes functioning of EXOCRINE GLAND eg sweat,liver and pancreas.</a:t>
            </a:r>
          </a:p>
          <a:p>
            <a:pPr lvl="1"/>
            <a:r>
              <a:rPr lang="en-US" smtClean="0"/>
              <a:t>The liver and pancreas produce less bile &amp; DJ</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ystic fibrosis - Symptoms and causes - Mayo Clinic"/>
          <p:cNvPicPr>
            <a:picLocks noChangeAspect="1" noChangeArrowheads="1"/>
          </p:cNvPicPr>
          <p:nvPr/>
        </p:nvPicPr>
        <p:blipFill>
          <a:blip r:embed="rId2"/>
          <a:srcRect/>
          <a:stretch>
            <a:fillRect/>
          </a:stretch>
        </p:blipFill>
        <p:spPr bwMode="auto">
          <a:xfrm>
            <a:off x="155574" y="352425"/>
            <a:ext cx="8531225" cy="5819775"/>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Can Talk Therapy Via Telemedicine Be the Answer for Cystic ..."/>
          <p:cNvPicPr>
            <a:picLocks noChangeAspect="1" noChangeArrowheads="1"/>
          </p:cNvPicPr>
          <p:nvPr/>
        </p:nvPicPr>
        <p:blipFill>
          <a:blip r:embed="rId2"/>
          <a:srcRect/>
          <a:stretch>
            <a:fillRect/>
          </a:stretch>
        </p:blipFill>
        <p:spPr bwMode="auto">
          <a:xfrm>
            <a:off x="460375" y="152400"/>
            <a:ext cx="8378825" cy="645795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3463" y="4038600"/>
            <a:ext cx="8529828" cy="2057400"/>
          </a:xfrm>
          <a:prstGeom prst="rect">
            <a:avLst/>
          </a:prstGeom>
        </p:spPr>
      </p:pic>
      <p:pic>
        <p:nvPicPr>
          <p:cNvPr id="3" name="object 3"/>
          <p:cNvPicPr/>
          <p:nvPr/>
        </p:nvPicPr>
        <p:blipFill>
          <a:blip r:embed="rId3" cstate="print"/>
          <a:stretch>
            <a:fillRect/>
          </a:stretch>
        </p:blipFill>
        <p:spPr>
          <a:xfrm>
            <a:off x="5654040" y="533400"/>
            <a:ext cx="3051048" cy="2557272"/>
          </a:xfrm>
          <a:prstGeom prst="rect">
            <a:avLst/>
          </a:prstGeom>
        </p:spPr>
      </p:pic>
      <p:pic>
        <p:nvPicPr>
          <p:cNvPr id="4" name="object 4"/>
          <p:cNvPicPr/>
          <p:nvPr/>
        </p:nvPicPr>
        <p:blipFill>
          <a:blip r:embed="rId4" cstate="print"/>
          <a:stretch>
            <a:fillRect/>
          </a:stretch>
        </p:blipFill>
        <p:spPr>
          <a:xfrm>
            <a:off x="283463" y="533400"/>
            <a:ext cx="4864608" cy="2557272"/>
          </a:xfrm>
          <a:prstGeom prst="rect">
            <a:avLst/>
          </a:prstGeom>
        </p:spPr>
      </p:pic>
      <p:sp>
        <p:nvSpPr>
          <p:cNvPr id="5" name="object 5"/>
          <p:cNvSpPr txBox="1"/>
          <p:nvPr/>
        </p:nvSpPr>
        <p:spPr>
          <a:xfrm>
            <a:off x="364032" y="3278251"/>
            <a:ext cx="6256655" cy="452120"/>
          </a:xfrm>
          <a:prstGeom prst="rect">
            <a:avLst/>
          </a:prstGeom>
        </p:spPr>
        <p:txBody>
          <a:bodyPr vert="horz" wrap="square" lIns="0" tIns="12065" rIns="0" bIns="0" rtlCol="0">
            <a:spAutoFit/>
          </a:bodyPr>
          <a:lstStyle/>
          <a:p>
            <a:pPr marL="12700">
              <a:lnSpc>
                <a:spcPct val="100000"/>
              </a:lnSpc>
              <a:spcBef>
                <a:spcPts val="95"/>
              </a:spcBef>
              <a:tabLst>
                <a:tab pos="2957195" algn="l"/>
              </a:tabLst>
            </a:pPr>
            <a:r>
              <a:rPr sz="2800" spc="-5" dirty="0">
                <a:latin typeface="Calibri"/>
                <a:cs typeface="Calibri"/>
              </a:rPr>
              <a:t>St</a:t>
            </a:r>
            <a:r>
              <a:rPr sz="2800" spc="10" dirty="0">
                <a:latin typeface="Calibri"/>
                <a:cs typeface="Calibri"/>
              </a:rPr>
              <a:t> </a:t>
            </a:r>
            <a:r>
              <a:rPr sz="2800" spc="-5" dirty="0">
                <a:latin typeface="Calibri"/>
                <a:cs typeface="Calibri"/>
              </a:rPr>
              <a:t>Thomas's</a:t>
            </a:r>
            <a:r>
              <a:rPr sz="2800" spc="10" dirty="0">
                <a:latin typeface="Calibri"/>
                <a:cs typeface="Calibri"/>
              </a:rPr>
              <a:t> </a:t>
            </a:r>
            <a:r>
              <a:rPr sz="2800" spc="-40" dirty="0">
                <a:latin typeface="Calibri"/>
                <a:cs typeface="Calibri"/>
              </a:rPr>
              <a:t>Abbey,	</a:t>
            </a:r>
            <a:r>
              <a:rPr sz="2800" spc="-5" dirty="0">
                <a:latin typeface="Calibri"/>
                <a:cs typeface="Calibri"/>
              </a:rPr>
              <a:t>mendel museum</a:t>
            </a:r>
            <a:r>
              <a:rPr sz="2800" spc="-35" dirty="0">
                <a:latin typeface="Calibri"/>
                <a:cs typeface="Calibri"/>
              </a:rPr>
              <a:t> </a:t>
            </a:r>
            <a:r>
              <a:rPr sz="2800" spc="-5" dirty="0">
                <a:latin typeface="Calibri"/>
                <a:cs typeface="Calibri"/>
              </a:rPr>
              <a:t>brno.</a:t>
            </a:r>
            <a:endParaRPr sz="2800">
              <a:latin typeface="Calibri"/>
              <a:cs typeface="Calibri"/>
            </a:endParaRPr>
          </a:p>
        </p:txBody>
      </p:sp>
      <p:sp>
        <p:nvSpPr>
          <p:cNvPr id="6" name="object 6"/>
          <p:cNvSpPr txBox="1"/>
          <p:nvPr/>
        </p:nvSpPr>
        <p:spPr>
          <a:xfrm>
            <a:off x="2711957" y="6267094"/>
            <a:ext cx="3935729" cy="513715"/>
          </a:xfrm>
          <a:prstGeom prst="rect">
            <a:avLst/>
          </a:prstGeom>
        </p:spPr>
        <p:txBody>
          <a:bodyPr vert="horz" wrap="square" lIns="0" tIns="12700" rIns="0" bIns="0" rtlCol="0">
            <a:spAutoFit/>
          </a:bodyPr>
          <a:lstStyle/>
          <a:p>
            <a:pPr marL="12700">
              <a:lnSpc>
                <a:spcPct val="100000"/>
              </a:lnSpc>
              <a:spcBef>
                <a:spcPts val="100"/>
              </a:spcBef>
            </a:pPr>
            <a:r>
              <a:rPr sz="3200" dirty="0">
                <a:latin typeface="Calibri"/>
                <a:cs typeface="Calibri"/>
              </a:rPr>
              <a:t>Mendel </a:t>
            </a:r>
            <a:r>
              <a:rPr sz="3200" spc="-10" dirty="0">
                <a:latin typeface="Calibri"/>
                <a:cs typeface="Calibri"/>
              </a:rPr>
              <a:t>University</a:t>
            </a:r>
            <a:r>
              <a:rPr sz="3200" spc="-50" dirty="0">
                <a:latin typeface="Calibri"/>
                <a:cs typeface="Calibri"/>
              </a:rPr>
              <a:t> </a:t>
            </a:r>
            <a:r>
              <a:rPr sz="3200" dirty="0">
                <a:latin typeface="Calibri"/>
                <a:cs typeface="Calibri"/>
              </a:rPr>
              <a:t>Brno</a:t>
            </a:r>
            <a:endParaRPr sz="3200">
              <a:latin typeface="Calibri"/>
              <a:cs typeface="Calibri"/>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Image result for sickle cell anemia"/>
          <p:cNvPicPr>
            <a:picLocks noChangeAspect="1" noChangeArrowheads="1"/>
          </p:cNvPicPr>
          <p:nvPr/>
        </p:nvPicPr>
        <p:blipFill>
          <a:blip r:embed="rId2"/>
          <a:srcRect/>
          <a:stretch>
            <a:fillRect/>
          </a:stretch>
        </p:blipFill>
        <p:spPr bwMode="auto">
          <a:xfrm>
            <a:off x="168275" y="457200"/>
            <a:ext cx="8594725" cy="54102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2036" y="461899"/>
            <a:ext cx="3980179" cy="696595"/>
          </a:xfrm>
          <a:prstGeom prst="rect">
            <a:avLst/>
          </a:prstGeom>
        </p:spPr>
        <p:txBody>
          <a:bodyPr vert="horz" wrap="square" lIns="0" tIns="13335" rIns="0" bIns="0" rtlCol="0">
            <a:spAutoFit/>
          </a:bodyPr>
          <a:lstStyle/>
          <a:p>
            <a:pPr marL="12700">
              <a:lnSpc>
                <a:spcPct val="100000"/>
              </a:lnSpc>
              <a:spcBef>
                <a:spcPts val="105"/>
              </a:spcBef>
            </a:pPr>
            <a:r>
              <a:rPr sz="4400" b="0" i="0" spc="-5" dirty="0">
                <a:latin typeface="Calibri"/>
                <a:cs typeface="Calibri"/>
              </a:rPr>
              <a:t>sickle </a:t>
            </a:r>
            <a:r>
              <a:rPr sz="4400" b="0" i="0" dirty="0">
                <a:latin typeface="Calibri"/>
                <a:cs typeface="Calibri"/>
              </a:rPr>
              <a:t>cell</a:t>
            </a:r>
            <a:r>
              <a:rPr sz="4400" b="0" i="0" spc="-55" dirty="0">
                <a:latin typeface="Calibri"/>
                <a:cs typeface="Calibri"/>
              </a:rPr>
              <a:t> </a:t>
            </a:r>
            <a:r>
              <a:rPr sz="4400" b="0" i="0" dirty="0">
                <a:latin typeface="Calibri"/>
                <a:cs typeface="Calibri"/>
              </a:rPr>
              <a:t>anemia</a:t>
            </a:r>
            <a:endParaRPr sz="4400">
              <a:latin typeface="Calibri"/>
              <a:cs typeface="Calibri"/>
            </a:endParaRPr>
          </a:p>
        </p:txBody>
      </p:sp>
      <p:pic>
        <p:nvPicPr>
          <p:cNvPr id="3" name="object 3"/>
          <p:cNvPicPr/>
          <p:nvPr/>
        </p:nvPicPr>
        <p:blipFill>
          <a:blip r:embed="rId2" cstate="print"/>
          <a:stretch>
            <a:fillRect/>
          </a:stretch>
        </p:blipFill>
        <p:spPr>
          <a:xfrm>
            <a:off x="1066800" y="1371600"/>
            <a:ext cx="5715000" cy="4867656"/>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381000"/>
            <a:ext cx="8686800" cy="61722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Image result for sickle cell anemia mutation"/>
          <p:cNvPicPr>
            <a:picLocks noChangeAspect="1" noChangeArrowheads="1"/>
          </p:cNvPicPr>
          <p:nvPr/>
        </p:nvPicPr>
        <p:blipFill>
          <a:blip r:embed="rId2"/>
          <a:srcRect/>
          <a:stretch>
            <a:fillRect/>
          </a:stretch>
        </p:blipFill>
        <p:spPr bwMode="auto">
          <a:xfrm>
            <a:off x="244475" y="609600"/>
            <a:ext cx="8594725" cy="58293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0"/>
            <a:ext cx="5257800" cy="609600"/>
          </a:xfrm>
        </p:spPr>
        <p:txBody>
          <a:bodyPr/>
          <a:lstStyle/>
          <a:p>
            <a:r>
              <a:rPr lang="en-US" smtClean="0"/>
              <a:t>Sickle Cell </a:t>
            </a:r>
          </a:p>
        </p:txBody>
      </p:sp>
      <p:sp>
        <p:nvSpPr>
          <p:cNvPr id="45059" name="Rectangle 3"/>
          <p:cNvSpPr>
            <a:spLocks noGrp="1" noChangeArrowheads="1"/>
          </p:cNvSpPr>
          <p:nvPr>
            <p:ph type="body" idx="1"/>
          </p:nvPr>
        </p:nvSpPr>
        <p:spPr>
          <a:xfrm>
            <a:off x="685800" y="914400"/>
            <a:ext cx="7772400" cy="4495800"/>
          </a:xfrm>
        </p:spPr>
        <p:txBody>
          <a:bodyPr/>
          <a:lstStyle/>
          <a:p>
            <a:r>
              <a:rPr lang="en-US" smtClean="0"/>
              <a:t>Sickle cell anaemia caused by mutant recessive allele on chr.11.</a:t>
            </a:r>
          </a:p>
          <a:p>
            <a:r>
              <a:rPr lang="en-US" smtClean="0"/>
              <a:t>The disease is controlled by a single pair of allele Hba and Hbs.</a:t>
            </a:r>
          </a:p>
          <a:p>
            <a:r>
              <a:rPr lang="en-US" smtClean="0"/>
              <a:t>Only homozygous Hbs Hbs show disease and Hba Hbs carriers.</a:t>
            </a:r>
          </a:p>
          <a:p>
            <a:r>
              <a:rPr lang="en-US" smtClean="0"/>
              <a:t>The defect is caused by the substitution of Glutamic acid (Glu) by Valine (Val) at the sixth position of the beta globins chain of the hemoglobin.</a:t>
            </a:r>
            <a:endParaRPr lang="en-US" b="1" smtClean="0"/>
          </a:p>
          <a:p>
            <a:endParaRPr lang="en-US" b="1" smtClean="0"/>
          </a:p>
        </p:txBody>
      </p:sp>
      <p:sp>
        <p:nvSpPr>
          <p:cNvPr id="45060" name="Rectangle 4"/>
          <p:cNvSpPr>
            <a:spLocks noChangeArrowheads="1"/>
          </p:cNvSpPr>
          <p:nvPr/>
        </p:nvSpPr>
        <p:spPr bwMode="auto">
          <a:xfrm>
            <a:off x="-3175" y="2500313"/>
            <a:ext cx="9144000" cy="0"/>
          </a:xfrm>
          <a:prstGeom prst="rect">
            <a:avLst/>
          </a:prstGeom>
          <a:noFill/>
          <a:ln w="9525">
            <a:noFill/>
            <a:miter lim="800000"/>
            <a:headEnd/>
            <a:tailEnd/>
          </a:ln>
        </p:spPr>
        <p:txBody>
          <a:bodyPr>
            <a:spAutoFit/>
          </a:bodyPr>
          <a:lstStyle/>
          <a:p>
            <a:endParaRPr lang="en-CA"/>
          </a:p>
        </p:txBody>
      </p:sp>
      <p:pic>
        <p:nvPicPr>
          <p:cNvPr id="45061" name="Picture 6" descr="j0254488"/>
          <p:cNvPicPr>
            <a:picLocks noChangeAspect="1" noChangeArrowheads="1" noCrop="1"/>
          </p:cNvPicPr>
          <p:nvPr/>
        </p:nvPicPr>
        <p:blipFill>
          <a:blip r:embed="rId2"/>
          <a:srcRect/>
          <a:stretch>
            <a:fillRect/>
          </a:stretch>
        </p:blipFill>
        <p:spPr bwMode="auto">
          <a:xfrm>
            <a:off x="7391400" y="228600"/>
            <a:ext cx="11430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err="1" smtClean="0"/>
              <a:t>Tay</a:t>
            </a:r>
            <a:r>
              <a:rPr lang="en-US" dirty="0" smtClean="0"/>
              <a:t>-Sachs disease</a:t>
            </a:r>
          </a:p>
        </p:txBody>
      </p:sp>
      <p:sp>
        <p:nvSpPr>
          <p:cNvPr id="46083" name="Rectangle 3"/>
          <p:cNvSpPr>
            <a:spLocks noGrp="1" noChangeArrowheads="1"/>
          </p:cNvSpPr>
          <p:nvPr>
            <p:ph type="body" idx="1"/>
          </p:nvPr>
        </p:nvSpPr>
        <p:spPr/>
        <p:txBody>
          <a:bodyPr/>
          <a:lstStyle/>
          <a:p>
            <a:pPr algn="just"/>
            <a:r>
              <a:rPr lang="en-US" dirty="0" smtClean="0"/>
              <a:t>Monogenic, </a:t>
            </a:r>
            <a:r>
              <a:rPr lang="en-US" dirty="0" err="1" smtClean="0"/>
              <a:t>autosomal</a:t>
            </a:r>
            <a:r>
              <a:rPr lang="en-US" dirty="0" smtClean="0"/>
              <a:t> recessive</a:t>
            </a:r>
          </a:p>
          <a:p>
            <a:pPr algn="just"/>
            <a:r>
              <a:rPr lang="en-US" dirty="0" smtClean="0"/>
              <a:t>Central nervous system degrades, ultimately causing death.</a:t>
            </a:r>
          </a:p>
          <a:p>
            <a:pPr algn="just"/>
            <a:r>
              <a:rPr lang="en-US" dirty="0" smtClean="0"/>
              <a:t>Most common among people of Jewish, eastern Europe descent.</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Tay-Sachs disease"/>
          <p:cNvPicPr>
            <a:picLocks noChangeAspect="1" noChangeArrowheads="1"/>
          </p:cNvPicPr>
          <p:nvPr/>
        </p:nvPicPr>
        <p:blipFill>
          <a:blip r:embed="rId2"/>
          <a:srcRect/>
          <a:stretch>
            <a:fillRect/>
          </a:stretch>
        </p:blipFill>
        <p:spPr bwMode="auto">
          <a:xfrm>
            <a:off x="231775" y="90487"/>
            <a:ext cx="8607425" cy="6538913"/>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b="1" smtClean="0"/>
              <a:t>Muscular Dystrophy</a:t>
            </a:r>
          </a:p>
        </p:txBody>
      </p:sp>
      <p:sp>
        <p:nvSpPr>
          <p:cNvPr id="47107" name="Rectangle 3"/>
          <p:cNvSpPr>
            <a:spLocks noGrp="1" noChangeArrowheads="1"/>
          </p:cNvSpPr>
          <p:nvPr>
            <p:ph type="body" idx="1"/>
          </p:nvPr>
        </p:nvSpPr>
        <p:spPr/>
        <p:txBody>
          <a:bodyPr/>
          <a:lstStyle/>
          <a:p>
            <a:pPr algn="just"/>
            <a:r>
              <a:rPr lang="en-US" sz="2800" b="1" dirty="0" smtClean="0"/>
              <a:t>What Is Muscular Dystrophy?</a:t>
            </a:r>
            <a:r>
              <a:rPr lang="en-US" sz="2800" dirty="0" smtClean="0"/>
              <a:t/>
            </a:r>
            <a:br>
              <a:rPr lang="en-US" sz="2800" dirty="0" smtClean="0"/>
            </a:br>
            <a:r>
              <a:rPr lang="en-US" sz="2800" b="1" dirty="0" smtClean="0"/>
              <a:t>Muscular dystrophy</a:t>
            </a:r>
            <a:r>
              <a:rPr lang="en-US" sz="2800" dirty="0" smtClean="0"/>
              <a:t> is a disease in which the muscles of the body get weaker and weaker and slowly stop working because of a lack of a certain protein (see the relationship to genetics?)</a:t>
            </a:r>
          </a:p>
          <a:p>
            <a:pPr algn="just"/>
            <a:r>
              <a:rPr lang="en-US" sz="2800" dirty="0" smtClean="0"/>
              <a:t>Can be passed on by one or both parents, depending on the form of MD (therefore is </a:t>
            </a:r>
            <a:r>
              <a:rPr lang="en-US" sz="2800" dirty="0" err="1" smtClean="0"/>
              <a:t>autosomal</a:t>
            </a:r>
            <a:r>
              <a:rPr lang="en-US" sz="2800" dirty="0" smtClean="0"/>
              <a:t> dominant and recessive)</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28600" y="152400"/>
            <a:ext cx="8229600" cy="609600"/>
          </a:xfrm>
        </p:spPr>
        <p:txBody>
          <a:bodyPr>
            <a:normAutofit fontScale="90000"/>
          </a:bodyPr>
          <a:lstStyle/>
          <a:p>
            <a:pPr algn="ctr"/>
            <a:r>
              <a:rPr lang="en-US" sz="4900" dirty="0" err="1" smtClean="0"/>
              <a:t>Phenylketonuria</a:t>
            </a:r>
            <a:endParaRPr lang="en-US" sz="7200" dirty="0" smtClean="0"/>
          </a:p>
        </p:txBody>
      </p:sp>
      <p:sp>
        <p:nvSpPr>
          <p:cNvPr id="49155" name="Rectangle 3"/>
          <p:cNvSpPr>
            <a:spLocks noGrp="1" noChangeArrowheads="1"/>
          </p:cNvSpPr>
          <p:nvPr>
            <p:ph type="body" idx="1"/>
          </p:nvPr>
        </p:nvSpPr>
        <p:spPr>
          <a:xfrm>
            <a:off x="685800" y="838200"/>
            <a:ext cx="7772400" cy="5257800"/>
          </a:xfrm>
        </p:spPr>
        <p:txBody>
          <a:bodyPr>
            <a:normAutofit fontScale="92500" lnSpcReduction="10000"/>
          </a:bodyPr>
          <a:lstStyle/>
          <a:p>
            <a:r>
              <a:rPr lang="en-US" sz="2800" dirty="0" smtClean="0"/>
              <a:t>This inborn error of metabolism is also inherited as the </a:t>
            </a:r>
            <a:r>
              <a:rPr lang="en-US" sz="2800" dirty="0" err="1" smtClean="0"/>
              <a:t>autosomal</a:t>
            </a:r>
            <a:r>
              <a:rPr lang="en-US" sz="2800" dirty="0" smtClean="0"/>
              <a:t> recessive trait.</a:t>
            </a:r>
          </a:p>
          <a:p>
            <a:r>
              <a:rPr lang="en-US" sz="2800" dirty="0" smtClean="0"/>
              <a:t>Caused by a recessive mutant allele  on  chromosome 12</a:t>
            </a:r>
          </a:p>
          <a:p>
            <a:r>
              <a:rPr lang="en-US" sz="2800" dirty="0" smtClean="0"/>
              <a:t>Caused by a deficiency of an enzyme which is necessary for proper metabolism of an amino acid called phenylalanine into tyrosine.</a:t>
            </a:r>
          </a:p>
          <a:p>
            <a:r>
              <a:rPr lang="en-US" sz="2800" dirty="0" smtClean="0"/>
              <a:t> This phenylalanine is accumulated and converted into </a:t>
            </a:r>
            <a:r>
              <a:rPr lang="en-US" sz="2800" dirty="0" err="1" smtClean="0"/>
              <a:t>phenylpyruvic</a:t>
            </a:r>
            <a:r>
              <a:rPr lang="en-US" sz="2800" dirty="0" smtClean="0"/>
              <a:t> acid</a:t>
            </a:r>
          </a:p>
          <a:p>
            <a:r>
              <a:rPr lang="en-US" sz="2800" dirty="0" smtClean="0"/>
              <a:t> Accumulation of these in brain results in mental retardation. </a:t>
            </a:r>
          </a:p>
          <a:p>
            <a:r>
              <a:rPr lang="en-US" sz="2800" dirty="0" smtClean="0"/>
              <a:t>These are also excreted through urine because of its poor absorption by kidney.</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en-US" sz="7200" smtClean="0"/>
              <a:t>PKU</a:t>
            </a:r>
          </a:p>
        </p:txBody>
      </p:sp>
      <p:sp>
        <p:nvSpPr>
          <p:cNvPr id="50179" name="Rectangle 4"/>
          <p:cNvSpPr>
            <a:spLocks noGrp="1" noChangeArrowheads="1"/>
          </p:cNvSpPr>
          <p:nvPr>
            <p:ph type="body" idx="1"/>
          </p:nvPr>
        </p:nvSpPr>
        <p:spPr>
          <a:xfrm>
            <a:off x="685800" y="1676400"/>
            <a:ext cx="7772400" cy="4419600"/>
          </a:xfrm>
        </p:spPr>
        <p:txBody>
          <a:bodyPr/>
          <a:lstStyle/>
          <a:p>
            <a:pPr>
              <a:lnSpc>
                <a:spcPct val="90000"/>
              </a:lnSpc>
            </a:pPr>
            <a:r>
              <a:rPr lang="en-US" smtClean="0"/>
              <a:t>Phenylalanine is an essential amino acid and is found in nearly all foods which contain protein, dairy products, nuts, beans, tofu… etc.</a:t>
            </a:r>
          </a:p>
          <a:p>
            <a:pPr>
              <a:lnSpc>
                <a:spcPct val="90000"/>
              </a:lnSpc>
            </a:pPr>
            <a:r>
              <a:rPr lang="en-US" smtClean="0"/>
              <a:t>A low protein diet must be followed.  </a:t>
            </a:r>
          </a:p>
          <a:p>
            <a:pPr>
              <a:lnSpc>
                <a:spcPct val="90000"/>
              </a:lnSpc>
            </a:pPr>
            <a:r>
              <a:rPr lang="en-US" smtClean="0"/>
              <a:t>Brain damage can result if the diet is not followed causing  mental retardation…and mousy body odor (phenylacetic acid is in sweat).</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708</TotalTime>
  <Words>2970</Words>
  <Application>Microsoft Office PowerPoint</Application>
  <PresentationFormat>On-screen Show (4:3)</PresentationFormat>
  <Paragraphs>431</Paragraphs>
  <Slides>125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125</vt:i4>
      </vt:variant>
    </vt:vector>
  </HeadingPairs>
  <TitlesOfParts>
    <vt:vector size="133" baseType="lpstr">
      <vt:lpstr>Arial</vt:lpstr>
      <vt:lpstr>Trebuchet MS</vt:lpstr>
      <vt:lpstr>Calibri</vt:lpstr>
      <vt:lpstr>Wingdings 2</vt:lpstr>
      <vt:lpstr>Times New Roman</vt:lpstr>
      <vt:lpstr>Monotype Sorts</vt:lpstr>
      <vt:lpstr>Wingdings</vt:lpstr>
      <vt:lpstr>Opulent</vt:lpstr>
      <vt:lpstr>Slide 1</vt:lpstr>
      <vt:lpstr>Mendelian Genetics</vt:lpstr>
      <vt:lpstr>Slide 3</vt:lpstr>
      <vt:lpstr>Slide 4</vt:lpstr>
      <vt:lpstr>Gregor Johann Mendel: Father of Genetics</vt:lpstr>
      <vt:lpstr>Gregor Johann Mendel</vt:lpstr>
      <vt:lpstr>Slide 7</vt:lpstr>
      <vt:lpstr>Slide 8</vt:lpstr>
      <vt:lpstr>Slide 9</vt:lpstr>
      <vt:lpstr>Seven pair of contrasting characters  selected by mendel for his experiment.</vt:lpstr>
      <vt:lpstr>Slide 11</vt:lpstr>
      <vt:lpstr>Terminologies in Genetics:</vt:lpstr>
      <vt:lpstr>Slide 13</vt:lpstr>
      <vt:lpstr>Slide 14</vt:lpstr>
      <vt:lpstr>Slide 15</vt:lpstr>
      <vt:lpstr>Slide 16</vt:lpstr>
      <vt:lpstr>Slide 17</vt:lpstr>
      <vt:lpstr>Slide 18</vt:lpstr>
      <vt:lpstr>Slide 19</vt:lpstr>
      <vt:lpstr>Seven pair of contrasting characters  selected by mendel for his experiment.</vt:lpstr>
      <vt:lpstr>Mendelian laws of heredity.</vt:lpstr>
      <vt:lpstr>Slide 22</vt:lpstr>
      <vt:lpstr>Mendel’s laws </vt:lpstr>
      <vt:lpstr>Law of Dominance </vt:lpstr>
      <vt:lpstr>Law of Segregation</vt:lpstr>
      <vt:lpstr>Law of Independent Assortment </vt:lpstr>
      <vt:lpstr>Inheritance of one gene.</vt:lpstr>
      <vt:lpstr>Monohybrid cross.</vt:lpstr>
      <vt:lpstr>Monohybrid cross : mendel’s 1st law</vt:lpstr>
      <vt:lpstr>test cross Test cross: The cross between hybrid and its homozygous recessive parent I  called test cross. It is used to identify the genotype of the hybrid.</vt:lpstr>
      <vt:lpstr>Slide 31</vt:lpstr>
      <vt:lpstr>Slide 32</vt:lpstr>
      <vt:lpstr>Slide 33</vt:lpstr>
      <vt:lpstr>Slide 34</vt:lpstr>
      <vt:lpstr>Slide 35</vt:lpstr>
      <vt:lpstr>Slide 36</vt:lpstr>
      <vt:lpstr>Slide 37</vt:lpstr>
      <vt:lpstr>Slide 38</vt:lpstr>
      <vt:lpstr>Incomlpet dominance:</vt:lpstr>
      <vt:lpstr>White   WW   W</vt:lpstr>
      <vt:lpstr>Slide 41</vt:lpstr>
      <vt:lpstr>Slide 42</vt:lpstr>
      <vt:lpstr>Slide 43</vt:lpstr>
      <vt:lpstr>Slide 44</vt:lpstr>
      <vt:lpstr>Inheritance of two gene:</vt:lpstr>
      <vt:lpstr>Dihybrid Cross </vt:lpstr>
      <vt:lpstr>Slide 47</vt:lpstr>
      <vt:lpstr>Dihybrid cross:</vt:lpstr>
      <vt:lpstr>Slide 49</vt:lpstr>
      <vt:lpstr>Dihybrid test cross.</vt:lpstr>
      <vt:lpstr>Slide 51</vt:lpstr>
      <vt:lpstr>Conclusions from Mendel’s Experiments  </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Mendelian disorders</vt:lpstr>
      <vt:lpstr>Slide 77</vt:lpstr>
      <vt:lpstr>Slide 78</vt:lpstr>
      <vt:lpstr>Slide 79</vt:lpstr>
      <vt:lpstr>Slide 80</vt:lpstr>
      <vt:lpstr>Slide 81</vt:lpstr>
      <vt:lpstr>Colour blindness</vt:lpstr>
      <vt:lpstr>Types of colour blindness.</vt:lpstr>
      <vt:lpstr>Slide 84</vt:lpstr>
      <vt:lpstr>Slide 85</vt:lpstr>
      <vt:lpstr>Slide 86</vt:lpstr>
      <vt:lpstr>Cystic Fibrosis (CF)</vt:lpstr>
      <vt:lpstr>Slide 88</vt:lpstr>
      <vt:lpstr>Slide 89</vt:lpstr>
      <vt:lpstr>Slide 90</vt:lpstr>
      <vt:lpstr>sickle cell anemia</vt:lpstr>
      <vt:lpstr>Slide 92</vt:lpstr>
      <vt:lpstr>Slide 93</vt:lpstr>
      <vt:lpstr>Sickle Cell </vt:lpstr>
      <vt:lpstr>Tay-Sachs disease</vt:lpstr>
      <vt:lpstr>Slide 96</vt:lpstr>
      <vt:lpstr>Muscular Dystrophy</vt:lpstr>
      <vt:lpstr>Phenylketonuria</vt:lpstr>
      <vt:lpstr>PKU</vt:lpstr>
      <vt:lpstr>PKU</vt:lpstr>
      <vt:lpstr>Slide 101</vt:lpstr>
      <vt:lpstr>Slide 102</vt:lpstr>
      <vt:lpstr>Slide 103</vt:lpstr>
      <vt:lpstr>Slide 104</vt:lpstr>
      <vt:lpstr>Slide 105</vt:lpstr>
      <vt:lpstr>Slide 106</vt:lpstr>
      <vt:lpstr>Slide 107</vt:lpstr>
      <vt:lpstr>Slide 108</vt:lpstr>
      <vt:lpstr>Slide 109</vt:lpstr>
      <vt:lpstr>Down's syndromes</vt:lpstr>
      <vt:lpstr>Down’s Syndrome(Langdon Down 1866)</vt:lpstr>
      <vt:lpstr>Down’s Syndrome or Trisomy 21</vt:lpstr>
      <vt:lpstr>Symptoms of Down Syndrome</vt:lpstr>
      <vt:lpstr>Slide 114</vt:lpstr>
      <vt:lpstr>Slide 115</vt:lpstr>
      <vt:lpstr>Kleinfelter’s syndrome (Harry Kleinfelter 1942) (or Klinefleter’s)</vt:lpstr>
      <vt:lpstr>Kleinfelter’s syndrome Syptoms</vt:lpstr>
      <vt:lpstr>XXY</vt:lpstr>
      <vt:lpstr>Slide 119</vt:lpstr>
      <vt:lpstr>Slide 120</vt:lpstr>
      <vt:lpstr>Chromosomal disease</vt:lpstr>
      <vt:lpstr>Turner’s(Henry Turner 1938)</vt:lpstr>
      <vt:lpstr>Turner’s Syndrome</vt:lpstr>
      <vt:lpstr>Turner syndrome</vt:lpstr>
      <vt:lpstr>Slide 125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ssgj</cp:lastModifiedBy>
  <cp:revision>15</cp:revision>
  <dcterms:created xsi:type="dcterms:W3CDTF">2020-06-05T20:06:51Z</dcterms:created>
  <dcterms:modified xsi:type="dcterms:W3CDTF">2020-07-04T16:19:31Z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2019-04-08T00:00:00Z</vt:filetime>
  </property>
  <property fmtid="{D5CDD505-2E9C-101B-9397-08002B2CF9AE}" pid="3" name="Creator">
    <vt:lpwstr>Microsoft® PowerPoint® 2013</vt:lpwstr>
  </property>
  <property fmtid="{D5CDD505-2E9C-101B-9397-08002B2CF9AE}" pid="4" name="LastSaved">
    <vt:filetime>2020-06-05T00:00:00Z</vt:filetime>
  </property>
</Properties>
</file>